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6" r:id="rId5"/>
    <p:sldMasterId id="2147483693" r:id="rId6"/>
  </p:sldMasterIdLst>
  <p:notesMasterIdLst>
    <p:notesMasterId r:id="rId46"/>
  </p:notesMasterIdLst>
  <p:handoutMasterIdLst>
    <p:handoutMasterId r:id="rId47"/>
  </p:handoutMasterIdLst>
  <p:sldIdLst>
    <p:sldId id="4406" r:id="rId7"/>
    <p:sldId id="4174" r:id="rId8"/>
    <p:sldId id="4407" r:id="rId9"/>
    <p:sldId id="4246" r:id="rId10"/>
    <p:sldId id="4405" r:id="rId11"/>
    <p:sldId id="4389" r:id="rId12"/>
    <p:sldId id="4388" r:id="rId13"/>
    <p:sldId id="766" r:id="rId14"/>
    <p:sldId id="4280" r:id="rId15"/>
    <p:sldId id="4274" r:id="rId16"/>
    <p:sldId id="4275" r:id="rId17"/>
    <p:sldId id="4409" r:id="rId18"/>
    <p:sldId id="4277" r:id="rId19"/>
    <p:sldId id="4262" r:id="rId20"/>
    <p:sldId id="4269" r:id="rId21"/>
    <p:sldId id="4249" r:id="rId22"/>
    <p:sldId id="4264" r:id="rId23"/>
    <p:sldId id="4265" r:id="rId24"/>
    <p:sldId id="4390" r:id="rId25"/>
    <p:sldId id="4279" r:id="rId26"/>
    <p:sldId id="4281" r:id="rId27"/>
    <p:sldId id="4410" r:id="rId28"/>
    <p:sldId id="4256" r:id="rId29"/>
    <p:sldId id="4272" r:id="rId30"/>
    <p:sldId id="4258" r:id="rId31"/>
    <p:sldId id="4284" r:id="rId32"/>
    <p:sldId id="4260" r:id="rId33"/>
    <p:sldId id="4399" r:id="rId34"/>
    <p:sldId id="4397" r:id="rId35"/>
    <p:sldId id="4408" r:id="rId36"/>
    <p:sldId id="4401" r:id="rId37"/>
    <p:sldId id="8608" r:id="rId38"/>
    <p:sldId id="4398" r:id="rId39"/>
    <p:sldId id="4215" r:id="rId40"/>
    <p:sldId id="4218" r:id="rId41"/>
    <p:sldId id="4197" r:id="rId42"/>
    <p:sldId id="4391" r:id="rId43"/>
    <p:sldId id="4392" r:id="rId44"/>
    <p:sldId id="4402"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sley Kwok (Manpower Services (Hong Kong))" initials="LK(S(K" lastIdx="2" clrIdx="0">
    <p:extLst>
      <p:ext uri="{19B8F6BF-5375-455C-9EA6-DF929625EA0E}">
        <p15:presenceInfo xmlns:p15="http://schemas.microsoft.com/office/powerpoint/2012/main" userId="S::a-lekwok@microsoft.com::6ed99627-abf6-445c-b07c-3b7f7d968e4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BF5"/>
    <a:srgbClr val="4472C4"/>
    <a:srgbClr val="2AA25D"/>
    <a:srgbClr val="339966"/>
    <a:srgbClr val="1698E8"/>
    <a:srgbClr val="C00000"/>
    <a:srgbClr val="33CCC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等深淺樣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FD0F851-EC5A-4D38-B0AD-8093EC10F338}" styleName="淺色樣式 1 - 輔色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8EC20E35-A176-4012-BC5E-935CFFF8708E}" styleName="中等深淺樣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DF18680-E054-41AD-8BC1-D1AEF772440D}" styleName="中等深淺樣式 2 - 輔色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microsoft.com/office/2016/11/relationships/changesInfo" Target="changesInfos/changesInfo1.xml"/><Relationship Id="rId5" Type="http://schemas.openxmlformats.org/officeDocument/2006/relationships/slideMaster" Target="slideMasters/slideMaster2.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commentAuthors" Target="commentAuthors.xml"/><Relationship Id="rId8" Type="http://schemas.openxmlformats.org/officeDocument/2006/relationships/slide" Target="slides/slide2.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notesMaster" Target="notesMasters/notesMaster1.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ic Huang (ADECCO PERSONNEL CO., LTD.)" userId="S::v-erhuan@microsoft.com::7bca3f4d-3d4e-416a-acef-5e836db3724c" providerId="AD" clId="Web-{1F8F559D-747C-40A8-9DCA-E64070996D8C}"/>
    <pc:docChg chg="addSld delSld">
      <pc:chgData name="Eric Huang (ADECCO PERSONNEL CO., LTD.)" userId="S::v-erhuan@microsoft.com::7bca3f4d-3d4e-416a-acef-5e836db3724c" providerId="AD" clId="Web-{1F8F559D-747C-40A8-9DCA-E64070996D8C}" dt="2019-08-16T06:24:42.038" v="1"/>
      <pc:docMkLst>
        <pc:docMk/>
      </pc:docMkLst>
      <pc:sldChg chg="add del">
        <pc:chgData name="Eric Huang (ADECCO PERSONNEL CO., LTD.)" userId="S::v-erhuan@microsoft.com::7bca3f4d-3d4e-416a-acef-5e836db3724c" providerId="AD" clId="Web-{1F8F559D-747C-40A8-9DCA-E64070996D8C}" dt="2019-08-16T06:24:42.038" v="1"/>
        <pc:sldMkLst>
          <pc:docMk/>
          <pc:sldMk cId="2129498423" sldId="4389"/>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Harwa\Dropbox\Harvey&#36039;&#26009;\Microsoft\026_&#20840;&#23478;\&#25976;&#20540;&#21512;&#20341;+PSD&#29256;-&#23492;&#20986;0709.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1657290835653"/>
          <c:y val="9.7263148549846273E-2"/>
          <c:w val="0.85376604438844417"/>
          <c:h val="0.77373806944367873"/>
        </c:manualLayout>
      </c:layout>
      <c:lineChart>
        <c:grouping val="standard"/>
        <c:varyColors val="0"/>
        <c:ser>
          <c:idx val="0"/>
          <c:order val="0"/>
          <c:tx>
            <c:strRef>
              <c:f>時序列!$A$7</c:f>
              <c:strCache>
                <c:ptCount val="1"/>
                <c:pt idx="0">
                  <c:v>店長自訂量</c:v>
                </c:pt>
              </c:strCache>
            </c:strRef>
          </c:tx>
          <c:spPr>
            <a:ln w="38100"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時序列!$B$6:$L$6</c:f>
              <c:numCache>
                <c:formatCode>m/d;@</c:formatCode>
                <c:ptCount val="11"/>
                <c:pt idx="0">
                  <c:v>43628</c:v>
                </c:pt>
                <c:pt idx="1">
                  <c:v>43629</c:v>
                </c:pt>
                <c:pt idx="2">
                  <c:v>43630</c:v>
                </c:pt>
                <c:pt idx="3">
                  <c:v>43631</c:v>
                </c:pt>
                <c:pt idx="4">
                  <c:v>43632</c:v>
                </c:pt>
                <c:pt idx="5">
                  <c:v>43633</c:v>
                </c:pt>
                <c:pt idx="6">
                  <c:v>43634</c:v>
                </c:pt>
                <c:pt idx="7">
                  <c:v>43635</c:v>
                </c:pt>
                <c:pt idx="8">
                  <c:v>43636</c:v>
                </c:pt>
                <c:pt idx="9">
                  <c:v>43637</c:v>
                </c:pt>
                <c:pt idx="10">
                  <c:v>43638</c:v>
                </c:pt>
              </c:numCache>
            </c:numRef>
          </c:cat>
          <c:val>
            <c:numRef>
              <c:f>時序列!$B$7:$L$7</c:f>
              <c:numCache>
                <c:formatCode>General</c:formatCode>
                <c:ptCount val="11"/>
                <c:pt idx="0">
                  <c:v>126.75</c:v>
                </c:pt>
                <c:pt idx="1">
                  <c:v>142</c:v>
                </c:pt>
                <c:pt idx="2">
                  <c:v>145</c:v>
                </c:pt>
                <c:pt idx="3">
                  <c:v>141</c:v>
                </c:pt>
                <c:pt idx="4">
                  <c:v>139</c:v>
                </c:pt>
                <c:pt idx="5">
                  <c:v>160</c:v>
                </c:pt>
                <c:pt idx="6">
                  <c:v>141.25</c:v>
                </c:pt>
                <c:pt idx="7">
                  <c:v>120.75</c:v>
                </c:pt>
                <c:pt idx="8">
                  <c:v>143.75</c:v>
                </c:pt>
                <c:pt idx="9">
                  <c:v>142.25</c:v>
                </c:pt>
                <c:pt idx="10">
                  <c:v>108.25</c:v>
                </c:pt>
              </c:numCache>
            </c:numRef>
          </c:val>
          <c:smooth val="0"/>
          <c:extLst>
            <c:ext xmlns:c16="http://schemas.microsoft.com/office/drawing/2014/chart" uri="{C3380CC4-5D6E-409C-BE32-E72D297353CC}">
              <c16:uniqueId val="{00000000-8408-4F4E-A656-02B47AD24829}"/>
            </c:ext>
          </c:extLst>
        </c:ser>
        <c:ser>
          <c:idx val="1"/>
          <c:order val="1"/>
          <c:tx>
            <c:strRef>
              <c:f>時序列!$A$8</c:f>
              <c:strCache>
                <c:ptCount val="1"/>
                <c:pt idx="0">
                  <c:v>微軟預測量</c:v>
                </c:pt>
              </c:strCache>
            </c:strRef>
          </c:tx>
          <c:spPr>
            <a:ln w="38100" cap="rnd">
              <a:solidFill>
                <a:schemeClr val="accent4"/>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時序列!$B$6:$L$6</c:f>
              <c:numCache>
                <c:formatCode>m/d;@</c:formatCode>
                <c:ptCount val="11"/>
                <c:pt idx="0">
                  <c:v>43628</c:v>
                </c:pt>
                <c:pt idx="1">
                  <c:v>43629</c:v>
                </c:pt>
                <c:pt idx="2">
                  <c:v>43630</c:v>
                </c:pt>
                <c:pt idx="3">
                  <c:v>43631</c:v>
                </c:pt>
                <c:pt idx="4">
                  <c:v>43632</c:v>
                </c:pt>
                <c:pt idx="5">
                  <c:v>43633</c:v>
                </c:pt>
                <c:pt idx="6">
                  <c:v>43634</c:v>
                </c:pt>
                <c:pt idx="7">
                  <c:v>43635</c:v>
                </c:pt>
                <c:pt idx="8">
                  <c:v>43636</c:v>
                </c:pt>
                <c:pt idx="9">
                  <c:v>43637</c:v>
                </c:pt>
                <c:pt idx="10">
                  <c:v>43638</c:v>
                </c:pt>
              </c:numCache>
            </c:numRef>
          </c:cat>
          <c:val>
            <c:numRef>
              <c:f>時序列!$B$8:$L$8</c:f>
              <c:numCache>
                <c:formatCode>General</c:formatCode>
                <c:ptCount val="11"/>
                <c:pt idx="0">
                  <c:v>99.75</c:v>
                </c:pt>
                <c:pt idx="1">
                  <c:v>97.5</c:v>
                </c:pt>
                <c:pt idx="2">
                  <c:v>98.5</c:v>
                </c:pt>
                <c:pt idx="3">
                  <c:v>93.5</c:v>
                </c:pt>
                <c:pt idx="4">
                  <c:v>97.5</c:v>
                </c:pt>
                <c:pt idx="5">
                  <c:v>106.25</c:v>
                </c:pt>
                <c:pt idx="6">
                  <c:v>104</c:v>
                </c:pt>
                <c:pt idx="7">
                  <c:v>105.5</c:v>
                </c:pt>
                <c:pt idx="8">
                  <c:v>108</c:v>
                </c:pt>
                <c:pt idx="9">
                  <c:v>106.75</c:v>
                </c:pt>
                <c:pt idx="10">
                  <c:v>99.75</c:v>
                </c:pt>
              </c:numCache>
            </c:numRef>
          </c:val>
          <c:smooth val="0"/>
          <c:extLst>
            <c:ext xmlns:c16="http://schemas.microsoft.com/office/drawing/2014/chart" uri="{C3380CC4-5D6E-409C-BE32-E72D297353CC}">
              <c16:uniqueId val="{00000001-8408-4F4E-A656-02B47AD24829}"/>
            </c:ext>
          </c:extLst>
        </c:ser>
        <c:ser>
          <c:idx val="2"/>
          <c:order val="2"/>
          <c:tx>
            <c:strRef>
              <c:f>時序列!$A$9</c:f>
              <c:strCache>
                <c:ptCount val="1"/>
                <c:pt idx="0">
                  <c:v>實際銷售量</c:v>
                </c:pt>
              </c:strCache>
            </c:strRef>
          </c:tx>
          <c:spPr>
            <a:ln w="38100" cap="rnd">
              <a:solidFill>
                <a:schemeClr val="accent6"/>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numRef>
              <c:f>時序列!$B$6:$L$6</c:f>
              <c:numCache>
                <c:formatCode>m/d;@</c:formatCode>
                <c:ptCount val="11"/>
                <c:pt idx="0">
                  <c:v>43628</c:v>
                </c:pt>
                <c:pt idx="1">
                  <c:v>43629</c:v>
                </c:pt>
                <c:pt idx="2">
                  <c:v>43630</c:v>
                </c:pt>
                <c:pt idx="3">
                  <c:v>43631</c:v>
                </c:pt>
                <c:pt idx="4">
                  <c:v>43632</c:v>
                </c:pt>
                <c:pt idx="5">
                  <c:v>43633</c:v>
                </c:pt>
                <c:pt idx="6">
                  <c:v>43634</c:v>
                </c:pt>
                <c:pt idx="7">
                  <c:v>43635</c:v>
                </c:pt>
                <c:pt idx="8">
                  <c:v>43636</c:v>
                </c:pt>
                <c:pt idx="9">
                  <c:v>43637</c:v>
                </c:pt>
                <c:pt idx="10">
                  <c:v>43638</c:v>
                </c:pt>
              </c:numCache>
            </c:numRef>
          </c:cat>
          <c:val>
            <c:numRef>
              <c:f>時序列!$B$9:$L$9</c:f>
              <c:numCache>
                <c:formatCode>General</c:formatCode>
                <c:ptCount val="11"/>
                <c:pt idx="0">
                  <c:v>116.5</c:v>
                </c:pt>
                <c:pt idx="1">
                  <c:v>112.25</c:v>
                </c:pt>
                <c:pt idx="2">
                  <c:v>97.25</c:v>
                </c:pt>
                <c:pt idx="3">
                  <c:v>92</c:v>
                </c:pt>
                <c:pt idx="4">
                  <c:v>112.25</c:v>
                </c:pt>
                <c:pt idx="5">
                  <c:v>131.25</c:v>
                </c:pt>
                <c:pt idx="6">
                  <c:v>135.75</c:v>
                </c:pt>
                <c:pt idx="7">
                  <c:v>116.75</c:v>
                </c:pt>
                <c:pt idx="8">
                  <c:v>118.75</c:v>
                </c:pt>
                <c:pt idx="9">
                  <c:v>128</c:v>
                </c:pt>
                <c:pt idx="10">
                  <c:v>103.25</c:v>
                </c:pt>
              </c:numCache>
            </c:numRef>
          </c:val>
          <c:smooth val="0"/>
          <c:extLst>
            <c:ext xmlns:c16="http://schemas.microsoft.com/office/drawing/2014/chart" uri="{C3380CC4-5D6E-409C-BE32-E72D297353CC}">
              <c16:uniqueId val="{00000002-8408-4F4E-A656-02B47AD24829}"/>
            </c:ext>
          </c:extLst>
        </c:ser>
        <c:dLbls>
          <c:dLblPos val="ctr"/>
          <c:showLegendKey val="0"/>
          <c:showVal val="1"/>
          <c:showCatName val="0"/>
          <c:showSerName val="0"/>
          <c:showPercent val="0"/>
          <c:showBubbleSize val="0"/>
        </c:dLbls>
        <c:smooth val="0"/>
        <c:axId val="317896584"/>
        <c:axId val="421936160"/>
      </c:lineChart>
      <c:dateAx>
        <c:axId val="317896584"/>
        <c:scaling>
          <c:orientation val="minMax"/>
        </c:scaling>
        <c:delete val="0"/>
        <c:axPos val="b"/>
        <c:numFmt formatCode="m/d;@"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tx1">
                    <a:lumMod val="65000"/>
                    <a:lumOff val="35000"/>
                  </a:schemeClr>
                </a:solidFill>
                <a:latin typeface="微軟正黑體" panose="020B0604030504040204" pitchFamily="34" charset="-120"/>
                <a:ea typeface="微軟正黑體" panose="020B0604030504040204" pitchFamily="34" charset="-120"/>
                <a:cs typeface="+mn-cs"/>
              </a:defRPr>
            </a:pPr>
            <a:endParaRPr lang="en-US"/>
          </a:p>
        </c:txPr>
        <c:crossAx val="421936160"/>
        <c:crosses val="autoZero"/>
        <c:auto val="1"/>
        <c:lblOffset val="100"/>
        <c:baseTimeUnit val="days"/>
      </c:dateAx>
      <c:valAx>
        <c:axId val="421936160"/>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微軟正黑體" panose="020B0604030504040204" pitchFamily="34" charset="-120"/>
                    <a:ea typeface="微軟正黑體" panose="020B0604030504040204" pitchFamily="34" charset="-120"/>
                    <a:cs typeface="+mn-cs"/>
                  </a:defRPr>
                </a:pPr>
                <a:r>
                  <a:rPr lang="zh-TW">
                    <a:latin typeface="微軟正黑體" panose="020B0604030504040204" pitchFamily="34" charset="-120"/>
                    <a:ea typeface="微軟正黑體" panose="020B0604030504040204" pitchFamily="34" charset="-120"/>
                  </a:rPr>
                  <a:t>數量 </a:t>
                </a:r>
                <a:r>
                  <a:rPr lang="en-US">
                    <a:latin typeface="微軟正黑體" panose="020B0604030504040204" pitchFamily="34" charset="-120"/>
                    <a:ea typeface="微軟正黑體" panose="020B0604030504040204" pitchFamily="34" charset="-120"/>
                  </a:rPr>
                  <a:t>(</a:t>
                </a:r>
                <a:r>
                  <a:rPr lang="zh-TW">
                    <a:latin typeface="微軟正黑體" panose="020B0604030504040204" pitchFamily="34" charset="-120"/>
                    <a:ea typeface="微軟正黑體" panose="020B0604030504040204" pitchFamily="34" charset="-120"/>
                  </a:rPr>
                  <a:t>個</a:t>
                </a:r>
                <a:r>
                  <a:rPr lang="en-US">
                    <a:latin typeface="微軟正黑體" panose="020B0604030504040204" pitchFamily="34" charset="-120"/>
                    <a:ea typeface="微軟正黑體" panose="020B0604030504040204" pitchFamily="34" charset="-120"/>
                  </a:rPr>
                  <a:t>)</a:t>
                </a:r>
                <a:endParaRPr lang="zh-TW">
                  <a:latin typeface="微軟正黑體" panose="020B0604030504040204" pitchFamily="34" charset="-120"/>
                  <a:ea typeface="微軟正黑體" panose="020B0604030504040204" pitchFamily="34" charset="-120"/>
                </a:endParaRP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微軟正黑體" panose="020B0604030504040204" pitchFamily="34" charset="-120"/>
                  <a:ea typeface="微軟正黑體" panose="020B0604030504040204" pitchFamily="34" charset="-120"/>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微軟正黑體" panose="020B0604030504040204" pitchFamily="34" charset="-120"/>
                <a:ea typeface="微軟正黑體" panose="020B0604030504040204" pitchFamily="34" charset="-120"/>
                <a:cs typeface="+mn-cs"/>
              </a:defRPr>
            </a:pPr>
            <a:endParaRPr lang="en-US"/>
          </a:p>
        </c:txPr>
        <c:crossAx val="317896584"/>
        <c:crosses val="autoZero"/>
        <c:crossBetween val="between"/>
      </c:valAx>
      <c:spPr>
        <a:noFill/>
        <a:ln>
          <a:noFill/>
        </a:ln>
        <a:effectLst/>
      </c:spPr>
    </c:plotArea>
    <c:legend>
      <c:legendPos val="t"/>
      <c:layout>
        <c:manualLayout>
          <c:xMode val="edge"/>
          <c:yMode val="edge"/>
          <c:x val="0.32059962416798282"/>
          <c:y val="9.731065033141811E-3"/>
          <c:w val="0.35643904045033642"/>
          <c:h val="6.7402308090413462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微軟正黑體" panose="020B0604030504040204" pitchFamily="34" charset="-120"/>
              <a:ea typeface="微軟正黑體" panose="020B0604030504040204" pitchFamily="34" charset="-120"/>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C24052-DEA8-4177-A452-2393C15D8E83}" type="doc">
      <dgm:prSet loTypeId="urn:microsoft.com/office/officeart/2008/layout/LinedList" loCatId="list" qsTypeId="urn:microsoft.com/office/officeart/2005/8/quickstyle/simple1" qsCatId="simple" csTypeId="urn:microsoft.com/office/officeart/2005/8/colors/accent3_2" csCatId="accent3" phldr="1"/>
      <dgm:spPr/>
      <dgm:t>
        <a:bodyPr/>
        <a:lstStyle/>
        <a:p>
          <a:endParaRPr lang="en-US"/>
        </a:p>
      </dgm:t>
    </dgm:pt>
    <dgm:pt modelId="{E5412AD7-E562-4664-8ED2-21CDAAC21A94}">
      <dgm:prSet phldrT="[Tex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6240FE-F246-4D4E-A673-76FBCB900DAE}" type="par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2BF64A95-DF74-4AEB-B0C2-63CCCFB25AE6}" type="sib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968D05D4-EA54-43B8-97E2-9E8A63695260}">
      <dgm:prSet phldrT="[Text]"/>
      <dgm:spPr/>
      <dgm:t>
        <a:bodyPr/>
        <a:lstStyle/>
        <a:p>
          <a:pPr>
            <a:buFont typeface="Arial" panose="020B0604020202020204" pitchFamily="34" charset="0"/>
            <a:buNone/>
          </a:pPr>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8C503258-5CB2-44C3-9A91-0D4974E843CB}" type="par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B3BBEB4C-1177-4ABE-AD6C-E436EFC73C5C}" type="sib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FC9612F9-1667-48E5-BBFD-DE42AF81FA2E}">
      <dgm:prSet phldrT="[Text]"/>
      <dgm:spPr/>
      <dgm:t>
        <a:bodyPr/>
        <a:lstStyle/>
        <a:p>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665060A-CFA2-4714-AA31-A231C685B8BE}" type="par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7778CA-D0AD-4661-9058-E6B38DDA2ED7}" type="sib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D3CC9A9-034D-4A3B-9B5A-7ACE6E6F5393}">
      <dgm:prSet phldrT="[Text]" custT="1"/>
      <dgm:spPr/>
      <dgm:t>
        <a:bodyPr/>
        <a:lstStyle/>
        <a:p>
          <a:pPr>
            <a:buFont typeface="Arial" panose="020B0604020202020204" pitchFamily="34" charset="0"/>
            <a:buNone/>
          </a:pPr>
          <a:r>
            <a:rPr lang="zh-CN" alt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gm:t>
    </dgm:pt>
    <dgm:pt modelId="{DF5038DB-669A-40EF-A04F-DD2E37D36FF3}" type="parTrans" cxnId="{B2C01425-6E56-4323-9357-46303E475BCD}">
      <dgm:prSet/>
      <dgm:spPr/>
      <dgm:t>
        <a:bodyPr/>
        <a:lstStyle/>
        <a:p>
          <a:endParaRPr lang="en-US">
            <a:solidFill>
              <a:schemeClr val="tx1">
                <a:lumMod val="75000"/>
                <a:lumOff val="25000"/>
              </a:schemeClr>
            </a:solidFill>
          </a:endParaRPr>
        </a:p>
      </dgm:t>
    </dgm:pt>
    <dgm:pt modelId="{3D5324F7-A2E8-4D5A-9A6E-5B087D16DE25}" type="sibTrans" cxnId="{B2C01425-6E56-4323-9357-46303E475BCD}">
      <dgm:prSet/>
      <dgm:spPr/>
      <dgm:t>
        <a:bodyPr/>
        <a:lstStyle/>
        <a:p>
          <a:endParaRPr lang="en-US">
            <a:solidFill>
              <a:schemeClr val="tx1">
                <a:lumMod val="75000"/>
                <a:lumOff val="25000"/>
              </a:schemeClr>
            </a:solidFill>
          </a:endParaRPr>
        </a:p>
      </dgm:t>
    </dgm:pt>
    <dgm:pt modelId="{C0AED722-AC44-4C85-8C44-564ACB71F001}">
      <dgm:prSet phldrT="[Text]"/>
      <dgm:spPr/>
      <dgm:t>
        <a:bodyPr/>
        <a:lstStyle/>
        <a:p>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43C9FBC4-68E1-428D-B235-75411F80995A}" type="parTrans" cxnId="{EFF4B1E6-8B3B-4E31-8C73-977E60C46614}">
      <dgm:prSet/>
      <dgm:spPr/>
      <dgm:t>
        <a:bodyPr/>
        <a:lstStyle/>
        <a:p>
          <a:endParaRPr lang="en-US"/>
        </a:p>
      </dgm:t>
    </dgm:pt>
    <dgm:pt modelId="{FAF52D3C-1023-4F06-B7B0-F358E1ED4B2A}" type="sibTrans" cxnId="{EFF4B1E6-8B3B-4E31-8C73-977E60C46614}">
      <dgm:prSet/>
      <dgm:spPr/>
      <dgm:t>
        <a:bodyPr/>
        <a:lstStyle/>
        <a:p>
          <a:endParaRPr lang="en-US"/>
        </a:p>
      </dgm:t>
    </dgm:pt>
    <dgm:pt modelId="{BBCEC9B0-B2FB-4EC3-A6FF-E7072E1D67B8}" type="pres">
      <dgm:prSet presAssocID="{E3C24052-DEA8-4177-A452-2393C15D8E83}" presName="vert0" presStyleCnt="0">
        <dgm:presLayoutVars>
          <dgm:dir/>
          <dgm:animOne val="branch"/>
          <dgm:animLvl val="lvl"/>
        </dgm:presLayoutVars>
      </dgm:prSet>
      <dgm:spPr/>
    </dgm:pt>
    <dgm:pt modelId="{94CB447B-F4F3-424C-A52A-51D1F898B3A6}" type="pres">
      <dgm:prSet presAssocID="{E5412AD7-E562-4664-8ED2-21CDAAC21A94}" presName="thickLine" presStyleLbl="alignNode1" presStyleIdx="0" presStyleCnt="1"/>
      <dgm:spPr/>
    </dgm:pt>
    <dgm:pt modelId="{02C34904-B46A-4089-9272-F4E7BE7DE245}" type="pres">
      <dgm:prSet presAssocID="{E5412AD7-E562-4664-8ED2-21CDAAC21A94}" presName="horz1" presStyleCnt="0"/>
      <dgm:spPr/>
    </dgm:pt>
    <dgm:pt modelId="{2848D9AA-7E9A-48EF-B260-FB3F448DFD2F}" type="pres">
      <dgm:prSet presAssocID="{E5412AD7-E562-4664-8ED2-21CDAAC21A94}" presName="tx1" presStyleLbl="revTx" presStyleIdx="0" presStyleCnt="5"/>
      <dgm:spPr/>
    </dgm:pt>
    <dgm:pt modelId="{8BCC7BE7-21D7-460B-8CBB-44C136D7068A}" type="pres">
      <dgm:prSet presAssocID="{E5412AD7-E562-4664-8ED2-21CDAAC21A94}" presName="vert1" presStyleCnt="0"/>
      <dgm:spPr/>
    </dgm:pt>
    <dgm:pt modelId="{2D5DEA4D-A941-4C27-A18D-4EBD79F26103}" type="pres">
      <dgm:prSet presAssocID="{ED3CC9A9-034D-4A3B-9B5A-7ACE6E6F5393}" presName="vertSpace2a" presStyleCnt="0"/>
      <dgm:spPr/>
    </dgm:pt>
    <dgm:pt modelId="{8FBC0B6B-746A-477D-8442-37303DBFE0A1}" type="pres">
      <dgm:prSet presAssocID="{ED3CC9A9-034D-4A3B-9B5A-7ACE6E6F5393}" presName="horz2" presStyleCnt="0"/>
      <dgm:spPr/>
    </dgm:pt>
    <dgm:pt modelId="{B1A429D8-AA5F-455E-B4D6-AA1024EBA8C6}" type="pres">
      <dgm:prSet presAssocID="{ED3CC9A9-034D-4A3B-9B5A-7ACE6E6F5393}" presName="horzSpace2" presStyleCnt="0"/>
      <dgm:spPr/>
    </dgm:pt>
    <dgm:pt modelId="{CBBBEFB4-D640-4A12-8FCC-039EA190ADFB}" type="pres">
      <dgm:prSet presAssocID="{ED3CC9A9-034D-4A3B-9B5A-7ACE6E6F5393}" presName="tx2" presStyleLbl="revTx" presStyleIdx="1" presStyleCnt="5"/>
      <dgm:spPr/>
    </dgm:pt>
    <dgm:pt modelId="{C781C3DC-27D3-484F-B14F-AEC1E98D9B44}" type="pres">
      <dgm:prSet presAssocID="{ED3CC9A9-034D-4A3B-9B5A-7ACE6E6F5393}" presName="vert2" presStyleCnt="0"/>
      <dgm:spPr/>
    </dgm:pt>
    <dgm:pt modelId="{210312D0-59D7-4963-BA3D-1FAD9AF657AF}" type="pres">
      <dgm:prSet presAssocID="{ED3CC9A9-034D-4A3B-9B5A-7ACE6E6F5393}" presName="thinLine2b" presStyleLbl="callout" presStyleIdx="0" presStyleCnt="4"/>
      <dgm:spPr/>
    </dgm:pt>
    <dgm:pt modelId="{C57A4768-08E7-4735-8023-6E20F9BB9BC0}" type="pres">
      <dgm:prSet presAssocID="{ED3CC9A9-034D-4A3B-9B5A-7ACE6E6F5393}" presName="vertSpace2b" presStyleCnt="0"/>
      <dgm:spPr/>
    </dgm:pt>
    <dgm:pt modelId="{B9DE1794-125D-4B67-A0CB-9426CD87DFE4}" type="pres">
      <dgm:prSet presAssocID="{968D05D4-EA54-43B8-97E2-9E8A63695260}" presName="horz2" presStyleCnt="0"/>
      <dgm:spPr/>
    </dgm:pt>
    <dgm:pt modelId="{D2DDEB7A-36BC-46E8-9BCF-0C3F9C2C712D}" type="pres">
      <dgm:prSet presAssocID="{968D05D4-EA54-43B8-97E2-9E8A63695260}" presName="horzSpace2" presStyleCnt="0"/>
      <dgm:spPr/>
    </dgm:pt>
    <dgm:pt modelId="{3E16F035-F0A8-46BF-BDC9-7AE47B0FCD9A}" type="pres">
      <dgm:prSet presAssocID="{968D05D4-EA54-43B8-97E2-9E8A63695260}" presName="tx2" presStyleLbl="revTx" presStyleIdx="2" presStyleCnt="5"/>
      <dgm:spPr/>
    </dgm:pt>
    <dgm:pt modelId="{3862A89E-8562-43BD-888E-2EF177FA2295}" type="pres">
      <dgm:prSet presAssocID="{968D05D4-EA54-43B8-97E2-9E8A63695260}" presName="vert2" presStyleCnt="0"/>
      <dgm:spPr/>
    </dgm:pt>
    <dgm:pt modelId="{F429E2AE-0570-4E85-9755-2FC0603CC93A}" type="pres">
      <dgm:prSet presAssocID="{968D05D4-EA54-43B8-97E2-9E8A63695260}" presName="thinLine2b" presStyleLbl="callout" presStyleIdx="1" presStyleCnt="4"/>
      <dgm:spPr/>
    </dgm:pt>
    <dgm:pt modelId="{B3AD17CB-AA14-470A-891F-2BE593C9CC3E}" type="pres">
      <dgm:prSet presAssocID="{968D05D4-EA54-43B8-97E2-9E8A63695260}" presName="vertSpace2b" presStyleCnt="0"/>
      <dgm:spPr/>
    </dgm:pt>
    <dgm:pt modelId="{9687B17B-6899-4D8A-9CC3-CE1CF925891E}" type="pres">
      <dgm:prSet presAssocID="{FC9612F9-1667-48E5-BBFD-DE42AF81FA2E}" presName="horz2" presStyleCnt="0"/>
      <dgm:spPr/>
    </dgm:pt>
    <dgm:pt modelId="{F71FE21C-10B4-4D15-B4C1-CFDB592672B6}" type="pres">
      <dgm:prSet presAssocID="{FC9612F9-1667-48E5-BBFD-DE42AF81FA2E}" presName="horzSpace2" presStyleCnt="0"/>
      <dgm:spPr/>
    </dgm:pt>
    <dgm:pt modelId="{BCEB1F80-E634-4D34-87A2-EE287EDEC9C1}" type="pres">
      <dgm:prSet presAssocID="{FC9612F9-1667-48E5-BBFD-DE42AF81FA2E}" presName="tx2" presStyleLbl="revTx" presStyleIdx="3" presStyleCnt="5"/>
      <dgm:spPr/>
    </dgm:pt>
    <dgm:pt modelId="{A7374119-F1D4-4F0B-A82A-48AA7CFF63EE}" type="pres">
      <dgm:prSet presAssocID="{FC9612F9-1667-48E5-BBFD-DE42AF81FA2E}" presName="vert2" presStyleCnt="0"/>
      <dgm:spPr/>
    </dgm:pt>
    <dgm:pt modelId="{300B0330-6D88-49CA-A7DC-D9A07A82B9E4}" type="pres">
      <dgm:prSet presAssocID="{FC9612F9-1667-48E5-BBFD-DE42AF81FA2E}" presName="thinLine2b" presStyleLbl="callout" presStyleIdx="2" presStyleCnt="4"/>
      <dgm:spPr/>
    </dgm:pt>
    <dgm:pt modelId="{96043F29-081B-4762-AC94-375D1A32AEB4}" type="pres">
      <dgm:prSet presAssocID="{FC9612F9-1667-48E5-BBFD-DE42AF81FA2E}" presName="vertSpace2b" presStyleCnt="0"/>
      <dgm:spPr/>
    </dgm:pt>
    <dgm:pt modelId="{00A8342D-401E-477D-9609-A2A2A1B1CC46}" type="pres">
      <dgm:prSet presAssocID="{C0AED722-AC44-4C85-8C44-564ACB71F001}" presName="horz2" presStyleCnt="0"/>
      <dgm:spPr/>
    </dgm:pt>
    <dgm:pt modelId="{38614192-DD2B-4731-B50A-28F69352F6E6}" type="pres">
      <dgm:prSet presAssocID="{C0AED722-AC44-4C85-8C44-564ACB71F001}" presName="horzSpace2" presStyleCnt="0"/>
      <dgm:spPr/>
    </dgm:pt>
    <dgm:pt modelId="{C7A20F49-89C0-44DC-A73D-6989E723F6EB}" type="pres">
      <dgm:prSet presAssocID="{C0AED722-AC44-4C85-8C44-564ACB71F001}" presName="tx2" presStyleLbl="revTx" presStyleIdx="4" presStyleCnt="5"/>
      <dgm:spPr/>
    </dgm:pt>
    <dgm:pt modelId="{146FCFC3-E596-44A2-ABD0-5B8988E9DC16}" type="pres">
      <dgm:prSet presAssocID="{C0AED722-AC44-4C85-8C44-564ACB71F001}" presName="vert2" presStyleCnt="0"/>
      <dgm:spPr/>
    </dgm:pt>
    <dgm:pt modelId="{DBDBDCBB-BC94-43F2-AF5E-FEBD1630083C}" type="pres">
      <dgm:prSet presAssocID="{C0AED722-AC44-4C85-8C44-564ACB71F001}" presName="thinLine2b" presStyleLbl="callout" presStyleIdx="3" presStyleCnt="4"/>
      <dgm:spPr/>
    </dgm:pt>
    <dgm:pt modelId="{C61F275A-0FD7-41A7-91B7-76627B47D259}" type="pres">
      <dgm:prSet presAssocID="{C0AED722-AC44-4C85-8C44-564ACB71F001}" presName="vertSpace2b" presStyleCnt="0"/>
      <dgm:spPr/>
    </dgm:pt>
  </dgm:ptLst>
  <dgm:cxnLst>
    <dgm:cxn modelId="{C53B5A04-3A66-4942-B3BF-18DFBC717193}" type="presOf" srcId="{E3C24052-DEA8-4177-A452-2393C15D8E83}" destId="{BBCEC9B0-B2FB-4EC3-A6FF-E7072E1D67B8}" srcOrd="0" destOrd="0" presId="urn:microsoft.com/office/officeart/2008/layout/LinedList"/>
    <dgm:cxn modelId="{36619E0B-986D-4967-BE76-137CDCB310A9}" type="presOf" srcId="{ED3CC9A9-034D-4A3B-9B5A-7ACE6E6F5393}" destId="{CBBBEFB4-D640-4A12-8FCC-039EA190ADFB}" srcOrd="0" destOrd="0" presId="urn:microsoft.com/office/officeart/2008/layout/LinedList"/>
    <dgm:cxn modelId="{673D160D-39E8-4CE7-B23A-438F9EDA60CD}" type="presOf" srcId="{FC9612F9-1667-48E5-BBFD-DE42AF81FA2E}" destId="{BCEB1F80-E634-4D34-87A2-EE287EDEC9C1}" srcOrd="0" destOrd="0" presId="urn:microsoft.com/office/officeart/2008/layout/LinedList"/>
    <dgm:cxn modelId="{B2C01425-6E56-4323-9357-46303E475BCD}" srcId="{E5412AD7-E562-4664-8ED2-21CDAAC21A94}" destId="{ED3CC9A9-034D-4A3B-9B5A-7ACE6E6F5393}" srcOrd="0" destOrd="0" parTransId="{DF5038DB-669A-40EF-A04F-DD2E37D36FF3}" sibTransId="{3D5324F7-A2E8-4D5A-9A6E-5B087D16DE25}"/>
    <dgm:cxn modelId="{9B633B81-4085-4160-8769-BAB5E0C6395F}" srcId="{E3C24052-DEA8-4177-A452-2393C15D8E83}" destId="{E5412AD7-E562-4664-8ED2-21CDAAC21A94}" srcOrd="0" destOrd="0" parTransId="{AB6240FE-F246-4D4E-A673-76FBCB900DAE}" sibTransId="{2BF64A95-DF74-4AEB-B0C2-63CCCFB25AE6}"/>
    <dgm:cxn modelId="{6291AFAE-BA78-4099-8C67-761899E0C5AF}" type="presOf" srcId="{C0AED722-AC44-4C85-8C44-564ACB71F001}" destId="{C7A20F49-89C0-44DC-A73D-6989E723F6EB}" srcOrd="0" destOrd="0" presId="urn:microsoft.com/office/officeart/2008/layout/LinedList"/>
    <dgm:cxn modelId="{909DCBBE-124C-4EDD-85B4-A0FB232DB8EA}" srcId="{E5412AD7-E562-4664-8ED2-21CDAAC21A94}" destId="{968D05D4-EA54-43B8-97E2-9E8A63695260}" srcOrd="1" destOrd="0" parTransId="{8C503258-5CB2-44C3-9A91-0D4974E843CB}" sibTransId="{B3BBEB4C-1177-4ABE-AD6C-E436EFC73C5C}"/>
    <dgm:cxn modelId="{779823D1-3F08-420A-B59C-42E14E11A799}" type="presOf" srcId="{968D05D4-EA54-43B8-97E2-9E8A63695260}" destId="{3E16F035-F0A8-46BF-BDC9-7AE47B0FCD9A}" srcOrd="0" destOrd="0" presId="urn:microsoft.com/office/officeart/2008/layout/LinedList"/>
    <dgm:cxn modelId="{BC4F3BD6-E66A-4D55-8DDF-ECC54ACAEBD0}" srcId="{E5412AD7-E562-4664-8ED2-21CDAAC21A94}" destId="{FC9612F9-1667-48E5-BBFD-DE42AF81FA2E}" srcOrd="2" destOrd="0" parTransId="{E665060A-CFA2-4714-AA31-A231C685B8BE}" sibTransId="{AB7778CA-D0AD-4661-9058-E6B38DDA2ED7}"/>
    <dgm:cxn modelId="{1FB9B5E2-4727-483F-BE89-0089E78904DB}" type="presOf" srcId="{E5412AD7-E562-4664-8ED2-21CDAAC21A94}" destId="{2848D9AA-7E9A-48EF-B260-FB3F448DFD2F}" srcOrd="0" destOrd="0" presId="urn:microsoft.com/office/officeart/2008/layout/LinedList"/>
    <dgm:cxn modelId="{EFF4B1E6-8B3B-4E31-8C73-977E60C46614}" srcId="{E5412AD7-E562-4664-8ED2-21CDAAC21A94}" destId="{C0AED722-AC44-4C85-8C44-564ACB71F001}" srcOrd="3" destOrd="0" parTransId="{43C9FBC4-68E1-428D-B235-75411F80995A}" sibTransId="{FAF52D3C-1023-4F06-B7B0-F358E1ED4B2A}"/>
    <dgm:cxn modelId="{6682591B-9AF7-473D-B47D-67F44A41D29C}" type="presParOf" srcId="{BBCEC9B0-B2FB-4EC3-A6FF-E7072E1D67B8}" destId="{94CB447B-F4F3-424C-A52A-51D1F898B3A6}" srcOrd="0" destOrd="0" presId="urn:microsoft.com/office/officeart/2008/layout/LinedList"/>
    <dgm:cxn modelId="{11EC759D-DDDB-479A-899D-3C220F84861C}" type="presParOf" srcId="{BBCEC9B0-B2FB-4EC3-A6FF-E7072E1D67B8}" destId="{02C34904-B46A-4089-9272-F4E7BE7DE245}" srcOrd="1" destOrd="0" presId="urn:microsoft.com/office/officeart/2008/layout/LinedList"/>
    <dgm:cxn modelId="{1CCF0CE1-0BFC-4209-8BFB-F079FD36015D}" type="presParOf" srcId="{02C34904-B46A-4089-9272-F4E7BE7DE245}" destId="{2848D9AA-7E9A-48EF-B260-FB3F448DFD2F}" srcOrd="0" destOrd="0" presId="urn:microsoft.com/office/officeart/2008/layout/LinedList"/>
    <dgm:cxn modelId="{355ADCE5-BB58-4219-8572-34324659D478}" type="presParOf" srcId="{02C34904-B46A-4089-9272-F4E7BE7DE245}" destId="{8BCC7BE7-21D7-460B-8CBB-44C136D7068A}" srcOrd="1" destOrd="0" presId="urn:microsoft.com/office/officeart/2008/layout/LinedList"/>
    <dgm:cxn modelId="{DD0D35CB-D0A7-4B66-A612-2435DE1582C3}" type="presParOf" srcId="{8BCC7BE7-21D7-460B-8CBB-44C136D7068A}" destId="{2D5DEA4D-A941-4C27-A18D-4EBD79F26103}" srcOrd="0" destOrd="0" presId="urn:microsoft.com/office/officeart/2008/layout/LinedList"/>
    <dgm:cxn modelId="{00C14596-0ED9-4885-BBDE-D807EF4E8B18}" type="presParOf" srcId="{8BCC7BE7-21D7-460B-8CBB-44C136D7068A}" destId="{8FBC0B6B-746A-477D-8442-37303DBFE0A1}" srcOrd="1" destOrd="0" presId="urn:microsoft.com/office/officeart/2008/layout/LinedList"/>
    <dgm:cxn modelId="{4EC75FA2-BF02-4E1B-907A-72BFF1AADFBF}" type="presParOf" srcId="{8FBC0B6B-746A-477D-8442-37303DBFE0A1}" destId="{B1A429D8-AA5F-455E-B4D6-AA1024EBA8C6}" srcOrd="0" destOrd="0" presId="urn:microsoft.com/office/officeart/2008/layout/LinedList"/>
    <dgm:cxn modelId="{EA840E7F-2B0A-424F-8AB1-E60340A59462}" type="presParOf" srcId="{8FBC0B6B-746A-477D-8442-37303DBFE0A1}" destId="{CBBBEFB4-D640-4A12-8FCC-039EA190ADFB}" srcOrd="1" destOrd="0" presId="urn:microsoft.com/office/officeart/2008/layout/LinedList"/>
    <dgm:cxn modelId="{853CBA4F-1AF4-4F25-9A1E-9EE1383E6DB2}" type="presParOf" srcId="{8FBC0B6B-746A-477D-8442-37303DBFE0A1}" destId="{C781C3DC-27D3-484F-B14F-AEC1E98D9B44}" srcOrd="2" destOrd="0" presId="urn:microsoft.com/office/officeart/2008/layout/LinedList"/>
    <dgm:cxn modelId="{86891877-CBF8-41D2-8D84-E369964D6847}" type="presParOf" srcId="{8BCC7BE7-21D7-460B-8CBB-44C136D7068A}" destId="{210312D0-59D7-4963-BA3D-1FAD9AF657AF}" srcOrd="2" destOrd="0" presId="urn:microsoft.com/office/officeart/2008/layout/LinedList"/>
    <dgm:cxn modelId="{35C09D44-AFC3-4584-8BBC-FB8775926176}" type="presParOf" srcId="{8BCC7BE7-21D7-460B-8CBB-44C136D7068A}" destId="{C57A4768-08E7-4735-8023-6E20F9BB9BC0}" srcOrd="3" destOrd="0" presId="urn:microsoft.com/office/officeart/2008/layout/LinedList"/>
    <dgm:cxn modelId="{38EF7FF9-5BD4-475F-BC0A-4985B957386A}" type="presParOf" srcId="{8BCC7BE7-21D7-460B-8CBB-44C136D7068A}" destId="{B9DE1794-125D-4B67-A0CB-9426CD87DFE4}" srcOrd="4" destOrd="0" presId="urn:microsoft.com/office/officeart/2008/layout/LinedList"/>
    <dgm:cxn modelId="{0D95C806-DC4C-4B10-AFC1-3D2E9708C68E}" type="presParOf" srcId="{B9DE1794-125D-4B67-A0CB-9426CD87DFE4}" destId="{D2DDEB7A-36BC-46E8-9BCF-0C3F9C2C712D}" srcOrd="0" destOrd="0" presId="urn:microsoft.com/office/officeart/2008/layout/LinedList"/>
    <dgm:cxn modelId="{C4833477-B86F-4426-BF16-9FCFD2433FE5}" type="presParOf" srcId="{B9DE1794-125D-4B67-A0CB-9426CD87DFE4}" destId="{3E16F035-F0A8-46BF-BDC9-7AE47B0FCD9A}" srcOrd="1" destOrd="0" presId="urn:microsoft.com/office/officeart/2008/layout/LinedList"/>
    <dgm:cxn modelId="{62B7EAD7-7AD6-4139-9B49-5AA5DD3F7F27}" type="presParOf" srcId="{B9DE1794-125D-4B67-A0CB-9426CD87DFE4}" destId="{3862A89E-8562-43BD-888E-2EF177FA2295}" srcOrd="2" destOrd="0" presId="urn:microsoft.com/office/officeart/2008/layout/LinedList"/>
    <dgm:cxn modelId="{04C598D1-A522-4287-8785-7B762B09EEF7}" type="presParOf" srcId="{8BCC7BE7-21D7-460B-8CBB-44C136D7068A}" destId="{F429E2AE-0570-4E85-9755-2FC0603CC93A}" srcOrd="5" destOrd="0" presId="urn:microsoft.com/office/officeart/2008/layout/LinedList"/>
    <dgm:cxn modelId="{1F2B8D2C-649C-41A7-B041-D8BD59902987}" type="presParOf" srcId="{8BCC7BE7-21D7-460B-8CBB-44C136D7068A}" destId="{B3AD17CB-AA14-470A-891F-2BE593C9CC3E}" srcOrd="6" destOrd="0" presId="urn:microsoft.com/office/officeart/2008/layout/LinedList"/>
    <dgm:cxn modelId="{7F04D578-CA59-4FDC-AEC3-87CD74B6E101}" type="presParOf" srcId="{8BCC7BE7-21D7-460B-8CBB-44C136D7068A}" destId="{9687B17B-6899-4D8A-9CC3-CE1CF925891E}" srcOrd="7" destOrd="0" presId="urn:microsoft.com/office/officeart/2008/layout/LinedList"/>
    <dgm:cxn modelId="{A192D216-315C-4B02-BAE0-80864EDD29B4}" type="presParOf" srcId="{9687B17B-6899-4D8A-9CC3-CE1CF925891E}" destId="{F71FE21C-10B4-4D15-B4C1-CFDB592672B6}" srcOrd="0" destOrd="0" presId="urn:microsoft.com/office/officeart/2008/layout/LinedList"/>
    <dgm:cxn modelId="{7F999E8B-2A20-4C6B-BD30-7EB78A3B2A79}" type="presParOf" srcId="{9687B17B-6899-4D8A-9CC3-CE1CF925891E}" destId="{BCEB1F80-E634-4D34-87A2-EE287EDEC9C1}" srcOrd="1" destOrd="0" presId="urn:microsoft.com/office/officeart/2008/layout/LinedList"/>
    <dgm:cxn modelId="{936E7742-3DD5-4793-8D0A-1E25458AD25E}" type="presParOf" srcId="{9687B17B-6899-4D8A-9CC3-CE1CF925891E}" destId="{A7374119-F1D4-4F0B-A82A-48AA7CFF63EE}" srcOrd="2" destOrd="0" presId="urn:microsoft.com/office/officeart/2008/layout/LinedList"/>
    <dgm:cxn modelId="{A2C1B78C-F239-461C-9B8B-EB9337A0BA61}" type="presParOf" srcId="{8BCC7BE7-21D7-460B-8CBB-44C136D7068A}" destId="{300B0330-6D88-49CA-A7DC-D9A07A82B9E4}" srcOrd="8" destOrd="0" presId="urn:microsoft.com/office/officeart/2008/layout/LinedList"/>
    <dgm:cxn modelId="{642DB8E0-1F75-4E79-A913-EB95CD9700F6}" type="presParOf" srcId="{8BCC7BE7-21D7-460B-8CBB-44C136D7068A}" destId="{96043F29-081B-4762-AC94-375D1A32AEB4}" srcOrd="9" destOrd="0" presId="urn:microsoft.com/office/officeart/2008/layout/LinedList"/>
    <dgm:cxn modelId="{428345F3-581B-4BEF-BD69-DCDC9D57B587}" type="presParOf" srcId="{8BCC7BE7-21D7-460B-8CBB-44C136D7068A}" destId="{00A8342D-401E-477D-9609-A2A2A1B1CC46}" srcOrd="10" destOrd="0" presId="urn:microsoft.com/office/officeart/2008/layout/LinedList"/>
    <dgm:cxn modelId="{A47D370A-AA0E-4995-9860-642B619875C3}" type="presParOf" srcId="{00A8342D-401E-477D-9609-A2A2A1B1CC46}" destId="{38614192-DD2B-4731-B50A-28F69352F6E6}" srcOrd="0" destOrd="0" presId="urn:microsoft.com/office/officeart/2008/layout/LinedList"/>
    <dgm:cxn modelId="{7E1B3FD5-C67C-4536-BB2D-2630C2F8895D}" type="presParOf" srcId="{00A8342D-401E-477D-9609-A2A2A1B1CC46}" destId="{C7A20F49-89C0-44DC-A73D-6989E723F6EB}" srcOrd="1" destOrd="0" presId="urn:microsoft.com/office/officeart/2008/layout/LinedList"/>
    <dgm:cxn modelId="{B118388A-8892-4059-A238-B534F0AE7CAE}" type="presParOf" srcId="{00A8342D-401E-477D-9609-A2A2A1B1CC46}" destId="{146FCFC3-E596-44A2-ABD0-5B8988E9DC16}" srcOrd="2" destOrd="0" presId="urn:microsoft.com/office/officeart/2008/layout/LinedList"/>
    <dgm:cxn modelId="{4EC081FB-6D91-4B92-AAC8-4298DD521B1D}" type="presParOf" srcId="{8BCC7BE7-21D7-460B-8CBB-44C136D7068A}" destId="{DBDBDCBB-BC94-43F2-AF5E-FEBD1630083C}" srcOrd="11" destOrd="0" presId="urn:microsoft.com/office/officeart/2008/layout/LinedList"/>
    <dgm:cxn modelId="{4236097E-6A2D-4793-AFA3-868BB26D0124}" type="presParOf" srcId="{8BCC7BE7-21D7-460B-8CBB-44C136D7068A}" destId="{C61F275A-0FD7-41A7-91B7-76627B47D259}" srcOrd="12"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3C24052-DEA8-4177-A452-2393C15D8E83}" type="doc">
      <dgm:prSet loTypeId="urn:microsoft.com/office/officeart/2008/layout/LinedList" loCatId="list" qsTypeId="urn:microsoft.com/office/officeart/2005/8/quickstyle/simple1" qsCatId="simple" csTypeId="urn:microsoft.com/office/officeart/2005/8/colors/accent3_2" csCatId="accent3" phldr="1"/>
      <dgm:spPr/>
      <dgm:t>
        <a:bodyPr/>
        <a:lstStyle/>
        <a:p>
          <a:endParaRPr lang="en-US"/>
        </a:p>
      </dgm:t>
    </dgm:pt>
    <dgm:pt modelId="{E5412AD7-E562-4664-8ED2-21CDAAC21A94}">
      <dgm:prSet phldrT="[Tex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6240FE-F246-4D4E-A673-76FBCB900DAE}" type="par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2BF64A95-DF74-4AEB-B0C2-63CCCFB25AE6}" type="sib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968D05D4-EA54-43B8-97E2-9E8A63695260}">
      <dgm:prSet phldrT="[Text]"/>
      <dgm:spPr/>
      <dgm:t>
        <a:bodyPr/>
        <a:lstStyle/>
        <a:p>
          <a:pPr>
            <a:buFont typeface="Arial" panose="020B0604020202020204" pitchFamily="34" charset="0"/>
            <a:buNone/>
          </a:pPr>
          <a:r>
            <a:rPr lang="zh-TW" altLang="en-US">
              <a:solidFill>
                <a:srgbClr val="4472C4"/>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a:solidFill>
                <a:srgbClr val="4472C4"/>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gm:t>
    </dgm:pt>
    <dgm:pt modelId="{8C503258-5CB2-44C3-9A91-0D4974E843CB}" type="par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B3BBEB4C-1177-4ABE-AD6C-E436EFC73C5C}" type="sib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FC9612F9-1667-48E5-BBFD-DE42AF81FA2E}">
      <dgm:prSet phldrT="[Text]"/>
      <dgm:spPr/>
      <dgm:t>
        <a:bodyPr/>
        <a:lstStyle/>
        <a:p>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665060A-CFA2-4714-AA31-A231C685B8BE}" type="par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7778CA-D0AD-4661-9058-E6B38DDA2ED7}" type="sib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D3CC9A9-034D-4A3B-9B5A-7ACE6E6F5393}">
      <dgm:prSet phldrT="[Text]" custT="1"/>
      <dgm:spPr/>
      <dgm:t>
        <a:bodyPr/>
        <a:lstStyle/>
        <a:p>
          <a:pPr>
            <a:buFont typeface="Arial" panose="020B0604020202020204" pitchFamily="34" charset="0"/>
            <a:buNone/>
          </a:pPr>
          <a:r>
            <a:rPr lang="zh-CN" alt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DF5038DB-669A-40EF-A04F-DD2E37D36FF3}" type="parTrans" cxnId="{B2C01425-6E56-4323-9357-46303E475BCD}">
      <dgm:prSet/>
      <dgm:spPr/>
      <dgm:t>
        <a:bodyPr/>
        <a:lstStyle/>
        <a:p>
          <a:endParaRPr lang="en-US">
            <a:solidFill>
              <a:schemeClr val="tx1">
                <a:lumMod val="75000"/>
                <a:lumOff val="25000"/>
              </a:schemeClr>
            </a:solidFill>
          </a:endParaRPr>
        </a:p>
      </dgm:t>
    </dgm:pt>
    <dgm:pt modelId="{3D5324F7-A2E8-4D5A-9A6E-5B087D16DE25}" type="sibTrans" cxnId="{B2C01425-6E56-4323-9357-46303E475BCD}">
      <dgm:prSet/>
      <dgm:spPr/>
      <dgm:t>
        <a:bodyPr/>
        <a:lstStyle/>
        <a:p>
          <a:endParaRPr lang="en-US">
            <a:solidFill>
              <a:schemeClr val="tx1">
                <a:lumMod val="75000"/>
                <a:lumOff val="25000"/>
              </a:schemeClr>
            </a:solidFill>
          </a:endParaRPr>
        </a:p>
      </dgm:t>
    </dgm:pt>
    <dgm:pt modelId="{C0AED722-AC44-4C85-8C44-564ACB71F001}">
      <dgm:prSet phldrT="[Text]"/>
      <dgm:spPr/>
      <dgm:t>
        <a:bodyPr/>
        <a:lstStyle/>
        <a:p>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43C9FBC4-68E1-428D-B235-75411F80995A}" type="parTrans" cxnId="{EFF4B1E6-8B3B-4E31-8C73-977E60C46614}">
      <dgm:prSet/>
      <dgm:spPr/>
      <dgm:t>
        <a:bodyPr/>
        <a:lstStyle/>
        <a:p>
          <a:endParaRPr lang="en-US"/>
        </a:p>
      </dgm:t>
    </dgm:pt>
    <dgm:pt modelId="{FAF52D3C-1023-4F06-B7B0-F358E1ED4B2A}" type="sibTrans" cxnId="{EFF4B1E6-8B3B-4E31-8C73-977E60C46614}">
      <dgm:prSet/>
      <dgm:spPr/>
      <dgm:t>
        <a:bodyPr/>
        <a:lstStyle/>
        <a:p>
          <a:endParaRPr lang="en-US"/>
        </a:p>
      </dgm:t>
    </dgm:pt>
    <dgm:pt modelId="{BBCEC9B0-B2FB-4EC3-A6FF-E7072E1D67B8}" type="pres">
      <dgm:prSet presAssocID="{E3C24052-DEA8-4177-A452-2393C15D8E83}" presName="vert0" presStyleCnt="0">
        <dgm:presLayoutVars>
          <dgm:dir/>
          <dgm:animOne val="branch"/>
          <dgm:animLvl val="lvl"/>
        </dgm:presLayoutVars>
      </dgm:prSet>
      <dgm:spPr/>
    </dgm:pt>
    <dgm:pt modelId="{94CB447B-F4F3-424C-A52A-51D1F898B3A6}" type="pres">
      <dgm:prSet presAssocID="{E5412AD7-E562-4664-8ED2-21CDAAC21A94}" presName="thickLine" presStyleLbl="alignNode1" presStyleIdx="0" presStyleCnt="1"/>
      <dgm:spPr/>
    </dgm:pt>
    <dgm:pt modelId="{02C34904-B46A-4089-9272-F4E7BE7DE245}" type="pres">
      <dgm:prSet presAssocID="{E5412AD7-E562-4664-8ED2-21CDAAC21A94}" presName="horz1" presStyleCnt="0"/>
      <dgm:spPr/>
    </dgm:pt>
    <dgm:pt modelId="{2848D9AA-7E9A-48EF-B260-FB3F448DFD2F}" type="pres">
      <dgm:prSet presAssocID="{E5412AD7-E562-4664-8ED2-21CDAAC21A94}" presName="tx1" presStyleLbl="revTx" presStyleIdx="0" presStyleCnt="5"/>
      <dgm:spPr/>
    </dgm:pt>
    <dgm:pt modelId="{8BCC7BE7-21D7-460B-8CBB-44C136D7068A}" type="pres">
      <dgm:prSet presAssocID="{E5412AD7-E562-4664-8ED2-21CDAAC21A94}" presName="vert1" presStyleCnt="0"/>
      <dgm:spPr/>
    </dgm:pt>
    <dgm:pt modelId="{2D5DEA4D-A941-4C27-A18D-4EBD79F26103}" type="pres">
      <dgm:prSet presAssocID="{ED3CC9A9-034D-4A3B-9B5A-7ACE6E6F5393}" presName="vertSpace2a" presStyleCnt="0"/>
      <dgm:spPr/>
    </dgm:pt>
    <dgm:pt modelId="{8FBC0B6B-746A-477D-8442-37303DBFE0A1}" type="pres">
      <dgm:prSet presAssocID="{ED3CC9A9-034D-4A3B-9B5A-7ACE6E6F5393}" presName="horz2" presStyleCnt="0"/>
      <dgm:spPr/>
    </dgm:pt>
    <dgm:pt modelId="{B1A429D8-AA5F-455E-B4D6-AA1024EBA8C6}" type="pres">
      <dgm:prSet presAssocID="{ED3CC9A9-034D-4A3B-9B5A-7ACE6E6F5393}" presName="horzSpace2" presStyleCnt="0"/>
      <dgm:spPr/>
    </dgm:pt>
    <dgm:pt modelId="{CBBBEFB4-D640-4A12-8FCC-039EA190ADFB}" type="pres">
      <dgm:prSet presAssocID="{ED3CC9A9-034D-4A3B-9B5A-7ACE6E6F5393}" presName="tx2" presStyleLbl="revTx" presStyleIdx="1" presStyleCnt="5"/>
      <dgm:spPr/>
    </dgm:pt>
    <dgm:pt modelId="{C781C3DC-27D3-484F-B14F-AEC1E98D9B44}" type="pres">
      <dgm:prSet presAssocID="{ED3CC9A9-034D-4A3B-9B5A-7ACE6E6F5393}" presName="vert2" presStyleCnt="0"/>
      <dgm:spPr/>
    </dgm:pt>
    <dgm:pt modelId="{210312D0-59D7-4963-BA3D-1FAD9AF657AF}" type="pres">
      <dgm:prSet presAssocID="{ED3CC9A9-034D-4A3B-9B5A-7ACE6E6F5393}" presName="thinLine2b" presStyleLbl="callout" presStyleIdx="0" presStyleCnt="4"/>
      <dgm:spPr/>
    </dgm:pt>
    <dgm:pt modelId="{C57A4768-08E7-4735-8023-6E20F9BB9BC0}" type="pres">
      <dgm:prSet presAssocID="{ED3CC9A9-034D-4A3B-9B5A-7ACE6E6F5393}" presName="vertSpace2b" presStyleCnt="0"/>
      <dgm:spPr/>
    </dgm:pt>
    <dgm:pt modelId="{B9DE1794-125D-4B67-A0CB-9426CD87DFE4}" type="pres">
      <dgm:prSet presAssocID="{968D05D4-EA54-43B8-97E2-9E8A63695260}" presName="horz2" presStyleCnt="0"/>
      <dgm:spPr/>
    </dgm:pt>
    <dgm:pt modelId="{D2DDEB7A-36BC-46E8-9BCF-0C3F9C2C712D}" type="pres">
      <dgm:prSet presAssocID="{968D05D4-EA54-43B8-97E2-9E8A63695260}" presName="horzSpace2" presStyleCnt="0"/>
      <dgm:spPr/>
    </dgm:pt>
    <dgm:pt modelId="{3E16F035-F0A8-46BF-BDC9-7AE47B0FCD9A}" type="pres">
      <dgm:prSet presAssocID="{968D05D4-EA54-43B8-97E2-9E8A63695260}" presName="tx2" presStyleLbl="revTx" presStyleIdx="2" presStyleCnt="5"/>
      <dgm:spPr/>
    </dgm:pt>
    <dgm:pt modelId="{3862A89E-8562-43BD-888E-2EF177FA2295}" type="pres">
      <dgm:prSet presAssocID="{968D05D4-EA54-43B8-97E2-9E8A63695260}" presName="vert2" presStyleCnt="0"/>
      <dgm:spPr/>
    </dgm:pt>
    <dgm:pt modelId="{F429E2AE-0570-4E85-9755-2FC0603CC93A}" type="pres">
      <dgm:prSet presAssocID="{968D05D4-EA54-43B8-97E2-9E8A63695260}" presName="thinLine2b" presStyleLbl="callout" presStyleIdx="1" presStyleCnt="4"/>
      <dgm:spPr/>
    </dgm:pt>
    <dgm:pt modelId="{B3AD17CB-AA14-470A-891F-2BE593C9CC3E}" type="pres">
      <dgm:prSet presAssocID="{968D05D4-EA54-43B8-97E2-9E8A63695260}" presName="vertSpace2b" presStyleCnt="0"/>
      <dgm:spPr/>
    </dgm:pt>
    <dgm:pt modelId="{9687B17B-6899-4D8A-9CC3-CE1CF925891E}" type="pres">
      <dgm:prSet presAssocID="{FC9612F9-1667-48E5-BBFD-DE42AF81FA2E}" presName="horz2" presStyleCnt="0"/>
      <dgm:spPr/>
    </dgm:pt>
    <dgm:pt modelId="{F71FE21C-10B4-4D15-B4C1-CFDB592672B6}" type="pres">
      <dgm:prSet presAssocID="{FC9612F9-1667-48E5-BBFD-DE42AF81FA2E}" presName="horzSpace2" presStyleCnt="0"/>
      <dgm:spPr/>
    </dgm:pt>
    <dgm:pt modelId="{BCEB1F80-E634-4D34-87A2-EE287EDEC9C1}" type="pres">
      <dgm:prSet presAssocID="{FC9612F9-1667-48E5-BBFD-DE42AF81FA2E}" presName="tx2" presStyleLbl="revTx" presStyleIdx="3" presStyleCnt="5"/>
      <dgm:spPr/>
    </dgm:pt>
    <dgm:pt modelId="{A7374119-F1D4-4F0B-A82A-48AA7CFF63EE}" type="pres">
      <dgm:prSet presAssocID="{FC9612F9-1667-48E5-BBFD-DE42AF81FA2E}" presName="vert2" presStyleCnt="0"/>
      <dgm:spPr/>
    </dgm:pt>
    <dgm:pt modelId="{300B0330-6D88-49CA-A7DC-D9A07A82B9E4}" type="pres">
      <dgm:prSet presAssocID="{FC9612F9-1667-48E5-BBFD-DE42AF81FA2E}" presName="thinLine2b" presStyleLbl="callout" presStyleIdx="2" presStyleCnt="4"/>
      <dgm:spPr/>
    </dgm:pt>
    <dgm:pt modelId="{96043F29-081B-4762-AC94-375D1A32AEB4}" type="pres">
      <dgm:prSet presAssocID="{FC9612F9-1667-48E5-BBFD-DE42AF81FA2E}" presName="vertSpace2b" presStyleCnt="0"/>
      <dgm:spPr/>
    </dgm:pt>
    <dgm:pt modelId="{00A8342D-401E-477D-9609-A2A2A1B1CC46}" type="pres">
      <dgm:prSet presAssocID="{C0AED722-AC44-4C85-8C44-564ACB71F001}" presName="horz2" presStyleCnt="0"/>
      <dgm:spPr/>
    </dgm:pt>
    <dgm:pt modelId="{38614192-DD2B-4731-B50A-28F69352F6E6}" type="pres">
      <dgm:prSet presAssocID="{C0AED722-AC44-4C85-8C44-564ACB71F001}" presName="horzSpace2" presStyleCnt="0"/>
      <dgm:spPr/>
    </dgm:pt>
    <dgm:pt modelId="{C7A20F49-89C0-44DC-A73D-6989E723F6EB}" type="pres">
      <dgm:prSet presAssocID="{C0AED722-AC44-4C85-8C44-564ACB71F001}" presName="tx2" presStyleLbl="revTx" presStyleIdx="4" presStyleCnt="5"/>
      <dgm:spPr/>
    </dgm:pt>
    <dgm:pt modelId="{146FCFC3-E596-44A2-ABD0-5B8988E9DC16}" type="pres">
      <dgm:prSet presAssocID="{C0AED722-AC44-4C85-8C44-564ACB71F001}" presName="vert2" presStyleCnt="0"/>
      <dgm:spPr/>
    </dgm:pt>
    <dgm:pt modelId="{DBDBDCBB-BC94-43F2-AF5E-FEBD1630083C}" type="pres">
      <dgm:prSet presAssocID="{C0AED722-AC44-4C85-8C44-564ACB71F001}" presName="thinLine2b" presStyleLbl="callout" presStyleIdx="3" presStyleCnt="4"/>
      <dgm:spPr/>
    </dgm:pt>
    <dgm:pt modelId="{C61F275A-0FD7-41A7-91B7-76627B47D259}" type="pres">
      <dgm:prSet presAssocID="{C0AED722-AC44-4C85-8C44-564ACB71F001}" presName="vertSpace2b" presStyleCnt="0"/>
      <dgm:spPr/>
    </dgm:pt>
  </dgm:ptLst>
  <dgm:cxnLst>
    <dgm:cxn modelId="{C53B5A04-3A66-4942-B3BF-18DFBC717193}" type="presOf" srcId="{E3C24052-DEA8-4177-A452-2393C15D8E83}" destId="{BBCEC9B0-B2FB-4EC3-A6FF-E7072E1D67B8}" srcOrd="0" destOrd="0" presId="urn:microsoft.com/office/officeart/2008/layout/LinedList"/>
    <dgm:cxn modelId="{36619E0B-986D-4967-BE76-137CDCB310A9}" type="presOf" srcId="{ED3CC9A9-034D-4A3B-9B5A-7ACE6E6F5393}" destId="{CBBBEFB4-D640-4A12-8FCC-039EA190ADFB}" srcOrd="0" destOrd="0" presId="urn:microsoft.com/office/officeart/2008/layout/LinedList"/>
    <dgm:cxn modelId="{673D160D-39E8-4CE7-B23A-438F9EDA60CD}" type="presOf" srcId="{FC9612F9-1667-48E5-BBFD-DE42AF81FA2E}" destId="{BCEB1F80-E634-4D34-87A2-EE287EDEC9C1}" srcOrd="0" destOrd="0" presId="urn:microsoft.com/office/officeart/2008/layout/LinedList"/>
    <dgm:cxn modelId="{B2C01425-6E56-4323-9357-46303E475BCD}" srcId="{E5412AD7-E562-4664-8ED2-21CDAAC21A94}" destId="{ED3CC9A9-034D-4A3B-9B5A-7ACE6E6F5393}" srcOrd="0" destOrd="0" parTransId="{DF5038DB-669A-40EF-A04F-DD2E37D36FF3}" sibTransId="{3D5324F7-A2E8-4D5A-9A6E-5B087D16DE25}"/>
    <dgm:cxn modelId="{9B633B81-4085-4160-8769-BAB5E0C6395F}" srcId="{E3C24052-DEA8-4177-A452-2393C15D8E83}" destId="{E5412AD7-E562-4664-8ED2-21CDAAC21A94}" srcOrd="0" destOrd="0" parTransId="{AB6240FE-F246-4D4E-A673-76FBCB900DAE}" sibTransId="{2BF64A95-DF74-4AEB-B0C2-63CCCFB25AE6}"/>
    <dgm:cxn modelId="{6291AFAE-BA78-4099-8C67-761899E0C5AF}" type="presOf" srcId="{C0AED722-AC44-4C85-8C44-564ACB71F001}" destId="{C7A20F49-89C0-44DC-A73D-6989E723F6EB}" srcOrd="0" destOrd="0" presId="urn:microsoft.com/office/officeart/2008/layout/LinedList"/>
    <dgm:cxn modelId="{909DCBBE-124C-4EDD-85B4-A0FB232DB8EA}" srcId="{E5412AD7-E562-4664-8ED2-21CDAAC21A94}" destId="{968D05D4-EA54-43B8-97E2-9E8A63695260}" srcOrd="1" destOrd="0" parTransId="{8C503258-5CB2-44C3-9A91-0D4974E843CB}" sibTransId="{B3BBEB4C-1177-4ABE-AD6C-E436EFC73C5C}"/>
    <dgm:cxn modelId="{779823D1-3F08-420A-B59C-42E14E11A799}" type="presOf" srcId="{968D05D4-EA54-43B8-97E2-9E8A63695260}" destId="{3E16F035-F0A8-46BF-BDC9-7AE47B0FCD9A}" srcOrd="0" destOrd="0" presId="urn:microsoft.com/office/officeart/2008/layout/LinedList"/>
    <dgm:cxn modelId="{BC4F3BD6-E66A-4D55-8DDF-ECC54ACAEBD0}" srcId="{E5412AD7-E562-4664-8ED2-21CDAAC21A94}" destId="{FC9612F9-1667-48E5-BBFD-DE42AF81FA2E}" srcOrd="2" destOrd="0" parTransId="{E665060A-CFA2-4714-AA31-A231C685B8BE}" sibTransId="{AB7778CA-D0AD-4661-9058-E6B38DDA2ED7}"/>
    <dgm:cxn modelId="{1FB9B5E2-4727-483F-BE89-0089E78904DB}" type="presOf" srcId="{E5412AD7-E562-4664-8ED2-21CDAAC21A94}" destId="{2848D9AA-7E9A-48EF-B260-FB3F448DFD2F}" srcOrd="0" destOrd="0" presId="urn:microsoft.com/office/officeart/2008/layout/LinedList"/>
    <dgm:cxn modelId="{EFF4B1E6-8B3B-4E31-8C73-977E60C46614}" srcId="{E5412AD7-E562-4664-8ED2-21CDAAC21A94}" destId="{C0AED722-AC44-4C85-8C44-564ACB71F001}" srcOrd="3" destOrd="0" parTransId="{43C9FBC4-68E1-428D-B235-75411F80995A}" sibTransId="{FAF52D3C-1023-4F06-B7B0-F358E1ED4B2A}"/>
    <dgm:cxn modelId="{6682591B-9AF7-473D-B47D-67F44A41D29C}" type="presParOf" srcId="{BBCEC9B0-B2FB-4EC3-A6FF-E7072E1D67B8}" destId="{94CB447B-F4F3-424C-A52A-51D1F898B3A6}" srcOrd="0" destOrd="0" presId="urn:microsoft.com/office/officeart/2008/layout/LinedList"/>
    <dgm:cxn modelId="{11EC759D-DDDB-479A-899D-3C220F84861C}" type="presParOf" srcId="{BBCEC9B0-B2FB-4EC3-A6FF-E7072E1D67B8}" destId="{02C34904-B46A-4089-9272-F4E7BE7DE245}" srcOrd="1" destOrd="0" presId="urn:microsoft.com/office/officeart/2008/layout/LinedList"/>
    <dgm:cxn modelId="{1CCF0CE1-0BFC-4209-8BFB-F079FD36015D}" type="presParOf" srcId="{02C34904-B46A-4089-9272-F4E7BE7DE245}" destId="{2848D9AA-7E9A-48EF-B260-FB3F448DFD2F}" srcOrd="0" destOrd="0" presId="urn:microsoft.com/office/officeart/2008/layout/LinedList"/>
    <dgm:cxn modelId="{355ADCE5-BB58-4219-8572-34324659D478}" type="presParOf" srcId="{02C34904-B46A-4089-9272-F4E7BE7DE245}" destId="{8BCC7BE7-21D7-460B-8CBB-44C136D7068A}" srcOrd="1" destOrd="0" presId="urn:microsoft.com/office/officeart/2008/layout/LinedList"/>
    <dgm:cxn modelId="{DD0D35CB-D0A7-4B66-A612-2435DE1582C3}" type="presParOf" srcId="{8BCC7BE7-21D7-460B-8CBB-44C136D7068A}" destId="{2D5DEA4D-A941-4C27-A18D-4EBD79F26103}" srcOrd="0" destOrd="0" presId="urn:microsoft.com/office/officeart/2008/layout/LinedList"/>
    <dgm:cxn modelId="{00C14596-0ED9-4885-BBDE-D807EF4E8B18}" type="presParOf" srcId="{8BCC7BE7-21D7-460B-8CBB-44C136D7068A}" destId="{8FBC0B6B-746A-477D-8442-37303DBFE0A1}" srcOrd="1" destOrd="0" presId="urn:microsoft.com/office/officeart/2008/layout/LinedList"/>
    <dgm:cxn modelId="{4EC75FA2-BF02-4E1B-907A-72BFF1AADFBF}" type="presParOf" srcId="{8FBC0B6B-746A-477D-8442-37303DBFE0A1}" destId="{B1A429D8-AA5F-455E-B4D6-AA1024EBA8C6}" srcOrd="0" destOrd="0" presId="urn:microsoft.com/office/officeart/2008/layout/LinedList"/>
    <dgm:cxn modelId="{EA840E7F-2B0A-424F-8AB1-E60340A59462}" type="presParOf" srcId="{8FBC0B6B-746A-477D-8442-37303DBFE0A1}" destId="{CBBBEFB4-D640-4A12-8FCC-039EA190ADFB}" srcOrd="1" destOrd="0" presId="urn:microsoft.com/office/officeart/2008/layout/LinedList"/>
    <dgm:cxn modelId="{853CBA4F-1AF4-4F25-9A1E-9EE1383E6DB2}" type="presParOf" srcId="{8FBC0B6B-746A-477D-8442-37303DBFE0A1}" destId="{C781C3DC-27D3-484F-B14F-AEC1E98D9B44}" srcOrd="2" destOrd="0" presId="urn:microsoft.com/office/officeart/2008/layout/LinedList"/>
    <dgm:cxn modelId="{86891877-CBF8-41D2-8D84-E369964D6847}" type="presParOf" srcId="{8BCC7BE7-21D7-460B-8CBB-44C136D7068A}" destId="{210312D0-59D7-4963-BA3D-1FAD9AF657AF}" srcOrd="2" destOrd="0" presId="urn:microsoft.com/office/officeart/2008/layout/LinedList"/>
    <dgm:cxn modelId="{35C09D44-AFC3-4584-8BBC-FB8775926176}" type="presParOf" srcId="{8BCC7BE7-21D7-460B-8CBB-44C136D7068A}" destId="{C57A4768-08E7-4735-8023-6E20F9BB9BC0}" srcOrd="3" destOrd="0" presId="urn:microsoft.com/office/officeart/2008/layout/LinedList"/>
    <dgm:cxn modelId="{38EF7FF9-5BD4-475F-BC0A-4985B957386A}" type="presParOf" srcId="{8BCC7BE7-21D7-460B-8CBB-44C136D7068A}" destId="{B9DE1794-125D-4B67-A0CB-9426CD87DFE4}" srcOrd="4" destOrd="0" presId="urn:microsoft.com/office/officeart/2008/layout/LinedList"/>
    <dgm:cxn modelId="{0D95C806-DC4C-4B10-AFC1-3D2E9708C68E}" type="presParOf" srcId="{B9DE1794-125D-4B67-A0CB-9426CD87DFE4}" destId="{D2DDEB7A-36BC-46E8-9BCF-0C3F9C2C712D}" srcOrd="0" destOrd="0" presId="urn:microsoft.com/office/officeart/2008/layout/LinedList"/>
    <dgm:cxn modelId="{C4833477-B86F-4426-BF16-9FCFD2433FE5}" type="presParOf" srcId="{B9DE1794-125D-4B67-A0CB-9426CD87DFE4}" destId="{3E16F035-F0A8-46BF-BDC9-7AE47B0FCD9A}" srcOrd="1" destOrd="0" presId="urn:microsoft.com/office/officeart/2008/layout/LinedList"/>
    <dgm:cxn modelId="{62B7EAD7-7AD6-4139-9B49-5AA5DD3F7F27}" type="presParOf" srcId="{B9DE1794-125D-4B67-A0CB-9426CD87DFE4}" destId="{3862A89E-8562-43BD-888E-2EF177FA2295}" srcOrd="2" destOrd="0" presId="urn:microsoft.com/office/officeart/2008/layout/LinedList"/>
    <dgm:cxn modelId="{04C598D1-A522-4287-8785-7B762B09EEF7}" type="presParOf" srcId="{8BCC7BE7-21D7-460B-8CBB-44C136D7068A}" destId="{F429E2AE-0570-4E85-9755-2FC0603CC93A}" srcOrd="5" destOrd="0" presId="urn:microsoft.com/office/officeart/2008/layout/LinedList"/>
    <dgm:cxn modelId="{1F2B8D2C-649C-41A7-B041-D8BD59902987}" type="presParOf" srcId="{8BCC7BE7-21D7-460B-8CBB-44C136D7068A}" destId="{B3AD17CB-AA14-470A-891F-2BE593C9CC3E}" srcOrd="6" destOrd="0" presId="urn:microsoft.com/office/officeart/2008/layout/LinedList"/>
    <dgm:cxn modelId="{7F04D578-CA59-4FDC-AEC3-87CD74B6E101}" type="presParOf" srcId="{8BCC7BE7-21D7-460B-8CBB-44C136D7068A}" destId="{9687B17B-6899-4D8A-9CC3-CE1CF925891E}" srcOrd="7" destOrd="0" presId="urn:microsoft.com/office/officeart/2008/layout/LinedList"/>
    <dgm:cxn modelId="{A192D216-315C-4B02-BAE0-80864EDD29B4}" type="presParOf" srcId="{9687B17B-6899-4D8A-9CC3-CE1CF925891E}" destId="{F71FE21C-10B4-4D15-B4C1-CFDB592672B6}" srcOrd="0" destOrd="0" presId="urn:microsoft.com/office/officeart/2008/layout/LinedList"/>
    <dgm:cxn modelId="{7F999E8B-2A20-4C6B-BD30-7EB78A3B2A79}" type="presParOf" srcId="{9687B17B-6899-4D8A-9CC3-CE1CF925891E}" destId="{BCEB1F80-E634-4D34-87A2-EE287EDEC9C1}" srcOrd="1" destOrd="0" presId="urn:microsoft.com/office/officeart/2008/layout/LinedList"/>
    <dgm:cxn modelId="{936E7742-3DD5-4793-8D0A-1E25458AD25E}" type="presParOf" srcId="{9687B17B-6899-4D8A-9CC3-CE1CF925891E}" destId="{A7374119-F1D4-4F0B-A82A-48AA7CFF63EE}" srcOrd="2" destOrd="0" presId="urn:microsoft.com/office/officeart/2008/layout/LinedList"/>
    <dgm:cxn modelId="{A2C1B78C-F239-461C-9B8B-EB9337A0BA61}" type="presParOf" srcId="{8BCC7BE7-21D7-460B-8CBB-44C136D7068A}" destId="{300B0330-6D88-49CA-A7DC-D9A07A82B9E4}" srcOrd="8" destOrd="0" presId="urn:microsoft.com/office/officeart/2008/layout/LinedList"/>
    <dgm:cxn modelId="{642DB8E0-1F75-4E79-A913-EB95CD9700F6}" type="presParOf" srcId="{8BCC7BE7-21D7-460B-8CBB-44C136D7068A}" destId="{96043F29-081B-4762-AC94-375D1A32AEB4}" srcOrd="9" destOrd="0" presId="urn:microsoft.com/office/officeart/2008/layout/LinedList"/>
    <dgm:cxn modelId="{428345F3-581B-4BEF-BD69-DCDC9D57B587}" type="presParOf" srcId="{8BCC7BE7-21D7-460B-8CBB-44C136D7068A}" destId="{00A8342D-401E-477D-9609-A2A2A1B1CC46}" srcOrd="10" destOrd="0" presId="urn:microsoft.com/office/officeart/2008/layout/LinedList"/>
    <dgm:cxn modelId="{A47D370A-AA0E-4995-9860-642B619875C3}" type="presParOf" srcId="{00A8342D-401E-477D-9609-A2A2A1B1CC46}" destId="{38614192-DD2B-4731-B50A-28F69352F6E6}" srcOrd="0" destOrd="0" presId="urn:microsoft.com/office/officeart/2008/layout/LinedList"/>
    <dgm:cxn modelId="{7E1B3FD5-C67C-4536-BB2D-2630C2F8895D}" type="presParOf" srcId="{00A8342D-401E-477D-9609-A2A2A1B1CC46}" destId="{C7A20F49-89C0-44DC-A73D-6989E723F6EB}" srcOrd="1" destOrd="0" presId="urn:microsoft.com/office/officeart/2008/layout/LinedList"/>
    <dgm:cxn modelId="{B118388A-8892-4059-A238-B534F0AE7CAE}" type="presParOf" srcId="{00A8342D-401E-477D-9609-A2A2A1B1CC46}" destId="{146FCFC3-E596-44A2-ABD0-5B8988E9DC16}" srcOrd="2" destOrd="0" presId="urn:microsoft.com/office/officeart/2008/layout/LinedList"/>
    <dgm:cxn modelId="{4EC081FB-6D91-4B92-AAC8-4298DD521B1D}" type="presParOf" srcId="{8BCC7BE7-21D7-460B-8CBB-44C136D7068A}" destId="{DBDBDCBB-BC94-43F2-AF5E-FEBD1630083C}" srcOrd="11" destOrd="0" presId="urn:microsoft.com/office/officeart/2008/layout/LinedList"/>
    <dgm:cxn modelId="{4236097E-6A2D-4793-AFA3-868BB26D0124}" type="presParOf" srcId="{8BCC7BE7-21D7-460B-8CBB-44C136D7068A}" destId="{C61F275A-0FD7-41A7-91B7-76627B47D259}" srcOrd="12"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3C24052-DEA8-4177-A452-2393C15D8E83}" type="doc">
      <dgm:prSet loTypeId="urn:microsoft.com/office/officeart/2008/layout/LinedList" loCatId="list" qsTypeId="urn:microsoft.com/office/officeart/2005/8/quickstyle/simple1" qsCatId="simple" csTypeId="urn:microsoft.com/office/officeart/2005/8/colors/accent3_2" csCatId="accent3" phldr="1"/>
      <dgm:spPr/>
      <dgm:t>
        <a:bodyPr/>
        <a:lstStyle/>
        <a:p>
          <a:endParaRPr lang="en-US"/>
        </a:p>
      </dgm:t>
    </dgm:pt>
    <dgm:pt modelId="{E5412AD7-E562-4664-8ED2-21CDAAC21A94}">
      <dgm:prSet phldrT="[Tex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6240FE-F246-4D4E-A673-76FBCB900DAE}" type="par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2BF64A95-DF74-4AEB-B0C2-63CCCFB25AE6}" type="sibTrans" cxnId="{9B633B81-4085-4160-8769-BAB5E0C6395F}">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968D05D4-EA54-43B8-97E2-9E8A63695260}">
      <dgm:prSet phldrT="[Text]"/>
      <dgm:spPr/>
      <dgm:t>
        <a:bodyPr/>
        <a:lstStyle/>
        <a:p>
          <a:pPr>
            <a:buFont typeface="Arial" panose="020B0604020202020204" pitchFamily="34" charset="0"/>
            <a:buNone/>
          </a:pPr>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8C503258-5CB2-44C3-9A91-0D4974E843CB}" type="par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B3BBEB4C-1177-4ABE-AD6C-E436EFC73C5C}" type="sibTrans" cxnId="{909DCBBE-124C-4EDD-85B4-A0FB232DB8EA}">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FC9612F9-1667-48E5-BBFD-DE42AF81FA2E}">
      <dgm:prSet phldrT="[Text]"/>
      <dgm:spPr/>
      <dgm:t>
        <a:bodyPr/>
        <a:lstStyle/>
        <a:p>
          <a:r>
            <a:rPr lang="zh-TW" altLang="en-US">
              <a:solidFill>
                <a:srgbClr val="4472C4"/>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665060A-CFA2-4714-AA31-A231C685B8BE}" type="par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AB7778CA-D0AD-4661-9058-E6B38DDA2ED7}" type="sibTrans" cxnId="{BC4F3BD6-E66A-4D55-8DDF-ECC54ACAEBD0}">
      <dgm:prSet/>
      <dgm:spPr/>
      <dgm:t>
        <a:bodyPr/>
        <a:lstStyle/>
        <a:p>
          <a:endParaRPr 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ED3CC9A9-034D-4A3B-9B5A-7ACE6E6F5393}">
      <dgm:prSet phldrT="[Text]" custT="1"/>
      <dgm:spPr/>
      <dgm:t>
        <a:bodyPr/>
        <a:lstStyle/>
        <a:p>
          <a:pPr>
            <a:buFont typeface="Arial" panose="020B0604020202020204" pitchFamily="34" charset="0"/>
            <a:buNone/>
          </a:pPr>
          <a:r>
            <a:rPr lang="zh-CN" alt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DF5038DB-669A-40EF-A04F-DD2E37D36FF3}" type="parTrans" cxnId="{B2C01425-6E56-4323-9357-46303E475BCD}">
      <dgm:prSet/>
      <dgm:spPr/>
      <dgm:t>
        <a:bodyPr/>
        <a:lstStyle/>
        <a:p>
          <a:endParaRPr lang="en-US">
            <a:solidFill>
              <a:schemeClr val="tx1">
                <a:lumMod val="75000"/>
                <a:lumOff val="25000"/>
              </a:schemeClr>
            </a:solidFill>
          </a:endParaRPr>
        </a:p>
      </dgm:t>
    </dgm:pt>
    <dgm:pt modelId="{3D5324F7-A2E8-4D5A-9A6E-5B087D16DE25}" type="sibTrans" cxnId="{B2C01425-6E56-4323-9357-46303E475BCD}">
      <dgm:prSet/>
      <dgm:spPr/>
      <dgm:t>
        <a:bodyPr/>
        <a:lstStyle/>
        <a:p>
          <a:endParaRPr lang="en-US">
            <a:solidFill>
              <a:schemeClr val="tx1">
                <a:lumMod val="75000"/>
                <a:lumOff val="25000"/>
              </a:schemeClr>
            </a:solidFill>
          </a:endParaRPr>
        </a:p>
      </dgm:t>
    </dgm:pt>
    <dgm:pt modelId="{C0AED722-AC44-4C85-8C44-564ACB71F001}">
      <dgm:prSet phldrT="[Text]"/>
      <dgm:spPr/>
      <dgm:t>
        <a:bodyPr/>
        <a:lstStyle/>
        <a:p>
          <a:r>
            <a:rPr lang="zh-TW" altLang="en-US">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gm:t>
    </dgm:pt>
    <dgm:pt modelId="{43C9FBC4-68E1-428D-B235-75411F80995A}" type="parTrans" cxnId="{EFF4B1E6-8B3B-4E31-8C73-977E60C46614}">
      <dgm:prSet/>
      <dgm:spPr/>
      <dgm:t>
        <a:bodyPr/>
        <a:lstStyle/>
        <a:p>
          <a:endParaRPr lang="en-US"/>
        </a:p>
      </dgm:t>
    </dgm:pt>
    <dgm:pt modelId="{FAF52D3C-1023-4F06-B7B0-F358E1ED4B2A}" type="sibTrans" cxnId="{EFF4B1E6-8B3B-4E31-8C73-977E60C46614}">
      <dgm:prSet/>
      <dgm:spPr/>
      <dgm:t>
        <a:bodyPr/>
        <a:lstStyle/>
        <a:p>
          <a:endParaRPr lang="en-US"/>
        </a:p>
      </dgm:t>
    </dgm:pt>
    <dgm:pt modelId="{BBCEC9B0-B2FB-4EC3-A6FF-E7072E1D67B8}" type="pres">
      <dgm:prSet presAssocID="{E3C24052-DEA8-4177-A452-2393C15D8E83}" presName="vert0" presStyleCnt="0">
        <dgm:presLayoutVars>
          <dgm:dir/>
          <dgm:animOne val="branch"/>
          <dgm:animLvl val="lvl"/>
        </dgm:presLayoutVars>
      </dgm:prSet>
      <dgm:spPr/>
    </dgm:pt>
    <dgm:pt modelId="{94CB447B-F4F3-424C-A52A-51D1F898B3A6}" type="pres">
      <dgm:prSet presAssocID="{E5412AD7-E562-4664-8ED2-21CDAAC21A94}" presName="thickLine" presStyleLbl="alignNode1" presStyleIdx="0" presStyleCnt="1"/>
      <dgm:spPr/>
    </dgm:pt>
    <dgm:pt modelId="{02C34904-B46A-4089-9272-F4E7BE7DE245}" type="pres">
      <dgm:prSet presAssocID="{E5412AD7-E562-4664-8ED2-21CDAAC21A94}" presName="horz1" presStyleCnt="0"/>
      <dgm:spPr/>
    </dgm:pt>
    <dgm:pt modelId="{2848D9AA-7E9A-48EF-B260-FB3F448DFD2F}" type="pres">
      <dgm:prSet presAssocID="{E5412AD7-E562-4664-8ED2-21CDAAC21A94}" presName="tx1" presStyleLbl="revTx" presStyleIdx="0" presStyleCnt="5"/>
      <dgm:spPr/>
    </dgm:pt>
    <dgm:pt modelId="{8BCC7BE7-21D7-460B-8CBB-44C136D7068A}" type="pres">
      <dgm:prSet presAssocID="{E5412AD7-E562-4664-8ED2-21CDAAC21A94}" presName="vert1" presStyleCnt="0"/>
      <dgm:spPr/>
    </dgm:pt>
    <dgm:pt modelId="{2D5DEA4D-A941-4C27-A18D-4EBD79F26103}" type="pres">
      <dgm:prSet presAssocID="{ED3CC9A9-034D-4A3B-9B5A-7ACE6E6F5393}" presName="vertSpace2a" presStyleCnt="0"/>
      <dgm:spPr/>
    </dgm:pt>
    <dgm:pt modelId="{8FBC0B6B-746A-477D-8442-37303DBFE0A1}" type="pres">
      <dgm:prSet presAssocID="{ED3CC9A9-034D-4A3B-9B5A-7ACE6E6F5393}" presName="horz2" presStyleCnt="0"/>
      <dgm:spPr/>
    </dgm:pt>
    <dgm:pt modelId="{B1A429D8-AA5F-455E-B4D6-AA1024EBA8C6}" type="pres">
      <dgm:prSet presAssocID="{ED3CC9A9-034D-4A3B-9B5A-7ACE6E6F5393}" presName="horzSpace2" presStyleCnt="0"/>
      <dgm:spPr/>
    </dgm:pt>
    <dgm:pt modelId="{CBBBEFB4-D640-4A12-8FCC-039EA190ADFB}" type="pres">
      <dgm:prSet presAssocID="{ED3CC9A9-034D-4A3B-9B5A-7ACE6E6F5393}" presName="tx2" presStyleLbl="revTx" presStyleIdx="1" presStyleCnt="5"/>
      <dgm:spPr/>
    </dgm:pt>
    <dgm:pt modelId="{C781C3DC-27D3-484F-B14F-AEC1E98D9B44}" type="pres">
      <dgm:prSet presAssocID="{ED3CC9A9-034D-4A3B-9B5A-7ACE6E6F5393}" presName="vert2" presStyleCnt="0"/>
      <dgm:spPr/>
    </dgm:pt>
    <dgm:pt modelId="{210312D0-59D7-4963-BA3D-1FAD9AF657AF}" type="pres">
      <dgm:prSet presAssocID="{ED3CC9A9-034D-4A3B-9B5A-7ACE6E6F5393}" presName="thinLine2b" presStyleLbl="callout" presStyleIdx="0" presStyleCnt="4"/>
      <dgm:spPr/>
    </dgm:pt>
    <dgm:pt modelId="{C57A4768-08E7-4735-8023-6E20F9BB9BC0}" type="pres">
      <dgm:prSet presAssocID="{ED3CC9A9-034D-4A3B-9B5A-7ACE6E6F5393}" presName="vertSpace2b" presStyleCnt="0"/>
      <dgm:spPr/>
    </dgm:pt>
    <dgm:pt modelId="{B9DE1794-125D-4B67-A0CB-9426CD87DFE4}" type="pres">
      <dgm:prSet presAssocID="{968D05D4-EA54-43B8-97E2-9E8A63695260}" presName="horz2" presStyleCnt="0"/>
      <dgm:spPr/>
    </dgm:pt>
    <dgm:pt modelId="{D2DDEB7A-36BC-46E8-9BCF-0C3F9C2C712D}" type="pres">
      <dgm:prSet presAssocID="{968D05D4-EA54-43B8-97E2-9E8A63695260}" presName="horzSpace2" presStyleCnt="0"/>
      <dgm:spPr/>
    </dgm:pt>
    <dgm:pt modelId="{3E16F035-F0A8-46BF-BDC9-7AE47B0FCD9A}" type="pres">
      <dgm:prSet presAssocID="{968D05D4-EA54-43B8-97E2-9E8A63695260}" presName="tx2" presStyleLbl="revTx" presStyleIdx="2" presStyleCnt="5"/>
      <dgm:spPr/>
    </dgm:pt>
    <dgm:pt modelId="{3862A89E-8562-43BD-888E-2EF177FA2295}" type="pres">
      <dgm:prSet presAssocID="{968D05D4-EA54-43B8-97E2-9E8A63695260}" presName="vert2" presStyleCnt="0"/>
      <dgm:spPr/>
    </dgm:pt>
    <dgm:pt modelId="{F429E2AE-0570-4E85-9755-2FC0603CC93A}" type="pres">
      <dgm:prSet presAssocID="{968D05D4-EA54-43B8-97E2-9E8A63695260}" presName="thinLine2b" presStyleLbl="callout" presStyleIdx="1" presStyleCnt="4"/>
      <dgm:spPr/>
    </dgm:pt>
    <dgm:pt modelId="{B3AD17CB-AA14-470A-891F-2BE593C9CC3E}" type="pres">
      <dgm:prSet presAssocID="{968D05D4-EA54-43B8-97E2-9E8A63695260}" presName="vertSpace2b" presStyleCnt="0"/>
      <dgm:spPr/>
    </dgm:pt>
    <dgm:pt modelId="{9687B17B-6899-4D8A-9CC3-CE1CF925891E}" type="pres">
      <dgm:prSet presAssocID="{FC9612F9-1667-48E5-BBFD-DE42AF81FA2E}" presName="horz2" presStyleCnt="0"/>
      <dgm:spPr/>
    </dgm:pt>
    <dgm:pt modelId="{F71FE21C-10B4-4D15-B4C1-CFDB592672B6}" type="pres">
      <dgm:prSet presAssocID="{FC9612F9-1667-48E5-BBFD-DE42AF81FA2E}" presName="horzSpace2" presStyleCnt="0"/>
      <dgm:spPr/>
    </dgm:pt>
    <dgm:pt modelId="{BCEB1F80-E634-4D34-87A2-EE287EDEC9C1}" type="pres">
      <dgm:prSet presAssocID="{FC9612F9-1667-48E5-BBFD-DE42AF81FA2E}" presName="tx2" presStyleLbl="revTx" presStyleIdx="3" presStyleCnt="5"/>
      <dgm:spPr/>
    </dgm:pt>
    <dgm:pt modelId="{A7374119-F1D4-4F0B-A82A-48AA7CFF63EE}" type="pres">
      <dgm:prSet presAssocID="{FC9612F9-1667-48E5-BBFD-DE42AF81FA2E}" presName="vert2" presStyleCnt="0"/>
      <dgm:spPr/>
    </dgm:pt>
    <dgm:pt modelId="{300B0330-6D88-49CA-A7DC-D9A07A82B9E4}" type="pres">
      <dgm:prSet presAssocID="{FC9612F9-1667-48E5-BBFD-DE42AF81FA2E}" presName="thinLine2b" presStyleLbl="callout" presStyleIdx="2" presStyleCnt="4"/>
      <dgm:spPr/>
    </dgm:pt>
    <dgm:pt modelId="{96043F29-081B-4762-AC94-375D1A32AEB4}" type="pres">
      <dgm:prSet presAssocID="{FC9612F9-1667-48E5-BBFD-DE42AF81FA2E}" presName="vertSpace2b" presStyleCnt="0"/>
      <dgm:spPr/>
    </dgm:pt>
    <dgm:pt modelId="{00A8342D-401E-477D-9609-A2A2A1B1CC46}" type="pres">
      <dgm:prSet presAssocID="{C0AED722-AC44-4C85-8C44-564ACB71F001}" presName="horz2" presStyleCnt="0"/>
      <dgm:spPr/>
    </dgm:pt>
    <dgm:pt modelId="{38614192-DD2B-4731-B50A-28F69352F6E6}" type="pres">
      <dgm:prSet presAssocID="{C0AED722-AC44-4C85-8C44-564ACB71F001}" presName="horzSpace2" presStyleCnt="0"/>
      <dgm:spPr/>
    </dgm:pt>
    <dgm:pt modelId="{C7A20F49-89C0-44DC-A73D-6989E723F6EB}" type="pres">
      <dgm:prSet presAssocID="{C0AED722-AC44-4C85-8C44-564ACB71F001}" presName="tx2" presStyleLbl="revTx" presStyleIdx="4" presStyleCnt="5"/>
      <dgm:spPr/>
    </dgm:pt>
    <dgm:pt modelId="{146FCFC3-E596-44A2-ABD0-5B8988E9DC16}" type="pres">
      <dgm:prSet presAssocID="{C0AED722-AC44-4C85-8C44-564ACB71F001}" presName="vert2" presStyleCnt="0"/>
      <dgm:spPr/>
    </dgm:pt>
    <dgm:pt modelId="{DBDBDCBB-BC94-43F2-AF5E-FEBD1630083C}" type="pres">
      <dgm:prSet presAssocID="{C0AED722-AC44-4C85-8C44-564ACB71F001}" presName="thinLine2b" presStyleLbl="callout" presStyleIdx="3" presStyleCnt="4"/>
      <dgm:spPr/>
    </dgm:pt>
    <dgm:pt modelId="{C61F275A-0FD7-41A7-91B7-76627B47D259}" type="pres">
      <dgm:prSet presAssocID="{C0AED722-AC44-4C85-8C44-564ACB71F001}" presName="vertSpace2b" presStyleCnt="0"/>
      <dgm:spPr/>
    </dgm:pt>
  </dgm:ptLst>
  <dgm:cxnLst>
    <dgm:cxn modelId="{C53B5A04-3A66-4942-B3BF-18DFBC717193}" type="presOf" srcId="{E3C24052-DEA8-4177-A452-2393C15D8E83}" destId="{BBCEC9B0-B2FB-4EC3-A6FF-E7072E1D67B8}" srcOrd="0" destOrd="0" presId="urn:microsoft.com/office/officeart/2008/layout/LinedList"/>
    <dgm:cxn modelId="{36619E0B-986D-4967-BE76-137CDCB310A9}" type="presOf" srcId="{ED3CC9A9-034D-4A3B-9B5A-7ACE6E6F5393}" destId="{CBBBEFB4-D640-4A12-8FCC-039EA190ADFB}" srcOrd="0" destOrd="0" presId="urn:microsoft.com/office/officeart/2008/layout/LinedList"/>
    <dgm:cxn modelId="{673D160D-39E8-4CE7-B23A-438F9EDA60CD}" type="presOf" srcId="{FC9612F9-1667-48E5-BBFD-DE42AF81FA2E}" destId="{BCEB1F80-E634-4D34-87A2-EE287EDEC9C1}" srcOrd="0" destOrd="0" presId="urn:microsoft.com/office/officeart/2008/layout/LinedList"/>
    <dgm:cxn modelId="{B2C01425-6E56-4323-9357-46303E475BCD}" srcId="{E5412AD7-E562-4664-8ED2-21CDAAC21A94}" destId="{ED3CC9A9-034D-4A3B-9B5A-7ACE6E6F5393}" srcOrd="0" destOrd="0" parTransId="{DF5038DB-669A-40EF-A04F-DD2E37D36FF3}" sibTransId="{3D5324F7-A2E8-4D5A-9A6E-5B087D16DE25}"/>
    <dgm:cxn modelId="{9B633B81-4085-4160-8769-BAB5E0C6395F}" srcId="{E3C24052-DEA8-4177-A452-2393C15D8E83}" destId="{E5412AD7-E562-4664-8ED2-21CDAAC21A94}" srcOrd="0" destOrd="0" parTransId="{AB6240FE-F246-4D4E-A673-76FBCB900DAE}" sibTransId="{2BF64A95-DF74-4AEB-B0C2-63CCCFB25AE6}"/>
    <dgm:cxn modelId="{6291AFAE-BA78-4099-8C67-761899E0C5AF}" type="presOf" srcId="{C0AED722-AC44-4C85-8C44-564ACB71F001}" destId="{C7A20F49-89C0-44DC-A73D-6989E723F6EB}" srcOrd="0" destOrd="0" presId="urn:microsoft.com/office/officeart/2008/layout/LinedList"/>
    <dgm:cxn modelId="{909DCBBE-124C-4EDD-85B4-A0FB232DB8EA}" srcId="{E5412AD7-E562-4664-8ED2-21CDAAC21A94}" destId="{968D05D4-EA54-43B8-97E2-9E8A63695260}" srcOrd="1" destOrd="0" parTransId="{8C503258-5CB2-44C3-9A91-0D4974E843CB}" sibTransId="{B3BBEB4C-1177-4ABE-AD6C-E436EFC73C5C}"/>
    <dgm:cxn modelId="{779823D1-3F08-420A-B59C-42E14E11A799}" type="presOf" srcId="{968D05D4-EA54-43B8-97E2-9E8A63695260}" destId="{3E16F035-F0A8-46BF-BDC9-7AE47B0FCD9A}" srcOrd="0" destOrd="0" presId="urn:microsoft.com/office/officeart/2008/layout/LinedList"/>
    <dgm:cxn modelId="{BC4F3BD6-E66A-4D55-8DDF-ECC54ACAEBD0}" srcId="{E5412AD7-E562-4664-8ED2-21CDAAC21A94}" destId="{FC9612F9-1667-48E5-BBFD-DE42AF81FA2E}" srcOrd="2" destOrd="0" parTransId="{E665060A-CFA2-4714-AA31-A231C685B8BE}" sibTransId="{AB7778CA-D0AD-4661-9058-E6B38DDA2ED7}"/>
    <dgm:cxn modelId="{1FB9B5E2-4727-483F-BE89-0089E78904DB}" type="presOf" srcId="{E5412AD7-E562-4664-8ED2-21CDAAC21A94}" destId="{2848D9AA-7E9A-48EF-B260-FB3F448DFD2F}" srcOrd="0" destOrd="0" presId="urn:microsoft.com/office/officeart/2008/layout/LinedList"/>
    <dgm:cxn modelId="{EFF4B1E6-8B3B-4E31-8C73-977E60C46614}" srcId="{E5412AD7-E562-4664-8ED2-21CDAAC21A94}" destId="{C0AED722-AC44-4C85-8C44-564ACB71F001}" srcOrd="3" destOrd="0" parTransId="{43C9FBC4-68E1-428D-B235-75411F80995A}" sibTransId="{FAF52D3C-1023-4F06-B7B0-F358E1ED4B2A}"/>
    <dgm:cxn modelId="{6682591B-9AF7-473D-B47D-67F44A41D29C}" type="presParOf" srcId="{BBCEC9B0-B2FB-4EC3-A6FF-E7072E1D67B8}" destId="{94CB447B-F4F3-424C-A52A-51D1F898B3A6}" srcOrd="0" destOrd="0" presId="urn:microsoft.com/office/officeart/2008/layout/LinedList"/>
    <dgm:cxn modelId="{11EC759D-DDDB-479A-899D-3C220F84861C}" type="presParOf" srcId="{BBCEC9B0-B2FB-4EC3-A6FF-E7072E1D67B8}" destId="{02C34904-B46A-4089-9272-F4E7BE7DE245}" srcOrd="1" destOrd="0" presId="urn:microsoft.com/office/officeart/2008/layout/LinedList"/>
    <dgm:cxn modelId="{1CCF0CE1-0BFC-4209-8BFB-F079FD36015D}" type="presParOf" srcId="{02C34904-B46A-4089-9272-F4E7BE7DE245}" destId="{2848D9AA-7E9A-48EF-B260-FB3F448DFD2F}" srcOrd="0" destOrd="0" presId="urn:microsoft.com/office/officeart/2008/layout/LinedList"/>
    <dgm:cxn modelId="{355ADCE5-BB58-4219-8572-34324659D478}" type="presParOf" srcId="{02C34904-B46A-4089-9272-F4E7BE7DE245}" destId="{8BCC7BE7-21D7-460B-8CBB-44C136D7068A}" srcOrd="1" destOrd="0" presId="urn:microsoft.com/office/officeart/2008/layout/LinedList"/>
    <dgm:cxn modelId="{DD0D35CB-D0A7-4B66-A612-2435DE1582C3}" type="presParOf" srcId="{8BCC7BE7-21D7-460B-8CBB-44C136D7068A}" destId="{2D5DEA4D-A941-4C27-A18D-4EBD79F26103}" srcOrd="0" destOrd="0" presId="urn:microsoft.com/office/officeart/2008/layout/LinedList"/>
    <dgm:cxn modelId="{00C14596-0ED9-4885-BBDE-D807EF4E8B18}" type="presParOf" srcId="{8BCC7BE7-21D7-460B-8CBB-44C136D7068A}" destId="{8FBC0B6B-746A-477D-8442-37303DBFE0A1}" srcOrd="1" destOrd="0" presId="urn:microsoft.com/office/officeart/2008/layout/LinedList"/>
    <dgm:cxn modelId="{4EC75FA2-BF02-4E1B-907A-72BFF1AADFBF}" type="presParOf" srcId="{8FBC0B6B-746A-477D-8442-37303DBFE0A1}" destId="{B1A429D8-AA5F-455E-B4D6-AA1024EBA8C6}" srcOrd="0" destOrd="0" presId="urn:microsoft.com/office/officeart/2008/layout/LinedList"/>
    <dgm:cxn modelId="{EA840E7F-2B0A-424F-8AB1-E60340A59462}" type="presParOf" srcId="{8FBC0B6B-746A-477D-8442-37303DBFE0A1}" destId="{CBBBEFB4-D640-4A12-8FCC-039EA190ADFB}" srcOrd="1" destOrd="0" presId="urn:microsoft.com/office/officeart/2008/layout/LinedList"/>
    <dgm:cxn modelId="{853CBA4F-1AF4-4F25-9A1E-9EE1383E6DB2}" type="presParOf" srcId="{8FBC0B6B-746A-477D-8442-37303DBFE0A1}" destId="{C781C3DC-27D3-484F-B14F-AEC1E98D9B44}" srcOrd="2" destOrd="0" presId="urn:microsoft.com/office/officeart/2008/layout/LinedList"/>
    <dgm:cxn modelId="{86891877-CBF8-41D2-8D84-E369964D6847}" type="presParOf" srcId="{8BCC7BE7-21D7-460B-8CBB-44C136D7068A}" destId="{210312D0-59D7-4963-BA3D-1FAD9AF657AF}" srcOrd="2" destOrd="0" presId="urn:microsoft.com/office/officeart/2008/layout/LinedList"/>
    <dgm:cxn modelId="{35C09D44-AFC3-4584-8BBC-FB8775926176}" type="presParOf" srcId="{8BCC7BE7-21D7-460B-8CBB-44C136D7068A}" destId="{C57A4768-08E7-4735-8023-6E20F9BB9BC0}" srcOrd="3" destOrd="0" presId="urn:microsoft.com/office/officeart/2008/layout/LinedList"/>
    <dgm:cxn modelId="{38EF7FF9-5BD4-475F-BC0A-4985B957386A}" type="presParOf" srcId="{8BCC7BE7-21D7-460B-8CBB-44C136D7068A}" destId="{B9DE1794-125D-4B67-A0CB-9426CD87DFE4}" srcOrd="4" destOrd="0" presId="urn:microsoft.com/office/officeart/2008/layout/LinedList"/>
    <dgm:cxn modelId="{0D95C806-DC4C-4B10-AFC1-3D2E9708C68E}" type="presParOf" srcId="{B9DE1794-125D-4B67-A0CB-9426CD87DFE4}" destId="{D2DDEB7A-36BC-46E8-9BCF-0C3F9C2C712D}" srcOrd="0" destOrd="0" presId="urn:microsoft.com/office/officeart/2008/layout/LinedList"/>
    <dgm:cxn modelId="{C4833477-B86F-4426-BF16-9FCFD2433FE5}" type="presParOf" srcId="{B9DE1794-125D-4B67-A0CB-9426CD87DFE4}" destId="{3E16F035-F0A8-46BF-BDC9-7AE47B0FCD9A}" srcOrd="1" destOrd="0" presId="urn:microsoft.com/office/officeart/2008/layout/LinedList"/>
    <dgm:cxn modelId="{62B7EAD7-7AD6-4139-9B49-5AA5DD3F7F27}" type="presParOf" srcId="{B9DE1794-125D-4B67-A0CB-9426CD87DFE4}" destId="{3862A89E-8562-43BD-888E-2EF177FA2295}" srcOrd="2" destOrd="0" presId="urn:microsoft.com/office/officeart/2008/layout/LinedList"/>
    <dgm:cxn modelId="{04C598D1-A522-4287-8785-7B762B09EEF7}" type="presParOf" srcId="{8BCC7BE7-21D7-460B-8CBB-44C136D7068A}" destId="{F429E2AE-0570-4E85-9755-2FC0603CC93A}" srcOrd="5" destOrd="0" presId="urn:microsoft.com/office/officeart/2008/layout/LinedList"/>
    <dgm:cxn modelId="{1F2B8D2C-649C-41A7-B041-D8BD59902987}" type="presParOf" srcId="{8BCC7BE7-21D7-460B-8CBB-44C136D7068A}" destId="{B3AD17CB-AA14-470A-891F-2BE593C9CC3E}" srcOrd="6" destOrd="0" presId="urn:microsoft.com/office/officeart/2008/layout/LinedList"/>
    <dgm:cxn modelId="{7F04D578-CA59-4FDC-AEC3-87CD74B6E101}" type="presParOf" srcId="{8BCC7BE7-21D7-460B-8CBB-44C136D7068A}" destId="{9687B17B-6899-4D8A-9CC3-CE1CF925891E}" srcOrd="7" destOrd="0" presId="urn:microsoft.com/office/officeart/2008/layout/LinedList"/>
    <dgm:cxn modelId="{A192D216-315C-4B02-BAE0-80864EDD29B4}" type="presParOf" srcId="{9687B17B-6899-4D8A-9CC3-CE1CF925891E}" destId="{F71FE21C-10B4-4D15-B4C1-CFDB592672B6}" srcOrd="0" destOrd="0" presId="urn:microsoft.com/office/officeart/2008/layout/LinedList"/>
    <dgm:cxn modelId="{7F999E8B-2A20-4C6B-BD30-7EB78A3B2A79}" type="presParOf" srcId="{9687B17B-6899-4D8A-9CC3-CE1CF925891E}" destId="{BCEB1F80-E634-4D34-87A2-EE287EDEC9C1}" srcOrd="1" destOrd="0" presId="urn:microsoft.com/office/officeart/2008/layout/LinedList"/>
    <dgm:cxn modelId="{936E7742-3DD5-4793-8D0A-1E25458AD25E}" type="presParOf" srcId="{9687B17B-6899-4D8A-9CC3-CE1CF925891E}" destId="{A7374119-F1D4-4F0B-A82A-48AA7CFF63EE}" srcOrd="2" destOrd="0" presId="urn:microsoft.com/office/officeart/2008/layout/LinedList"/>
    <dgm:cxn modelId="{A2C1B78C-F239-461C-9B8B-EB9337A0BA61}" type="presParOf" srcId="{8BCC7BE7-21D7-460B-8CBB-44C136D7068A}" destId="{300B0330-6D88-49CA-A7DC-D9A07A82B9E4}" srcOrd="8" destOrd="0" presId="urn:microsoft.com/office/officeart/2008/layout/LinedList"/>
    <dgm:cxn modelId="{642DB8E0-1F75-4E79-A913-EB95CD9700F6}" type="presParOf" srcId="{8BCC7BE7-21D7-460B-8CBB-44C136D7068A}" destId="{96043F29-081B-4762-AC94-375D1A32AEB4}" srcOrd="9" destOrd="0" presId="urn:microsoft.com/office/officeart/2008/layout/LinedList"/>
    <dgm:cxn modelId="{428345F3-581B-4BEF-BD69-DCDC9D57B587}" type="presParOf" srcId="{8BCC7BE7-21D7-460B-8CBB-44C136D7068A}" destId="{00A8342D-401E-477D-9609-A2A2A1B1CC46}" srcOrd="10" destOrd="0" presId="urn:microsoft.com/office/officeart/2008/layout/LinedList"/>
    <dgm:cxn modelId="{A47D370A-AA0E-4995-9860-642B619875C3}" type="presParOf" srcId="{00A8342D-401E-477D-9609-A2A2A1B1CC46}" destId="{38614192-DD2B-4731-B50A-28F69352F6E6}" srcOrd="0" destOrd="0" presId="urn:microsoft.com/office/officeart/2008/layout/LinedList"/>
    <dgm:cxn modelId="{7E1B3FD5-C67C-4536-BB2D-2630C2F8895D}" type="presParOf" srcId="{00A8342D-401E-477D-9609-A2A2A1B1CC46}" destId="{C7A20F49-89C0-44DC-A73D-6989E723F6EB}" srcOrd="1" destOrd="0" presId="urn:microsoft.com/office/officeart/2008/layout/LinedList"/>
    <dgm:cxn modelId="{B118388A-8892-4059-A238-B534F0AE7CAE}" type="presParOf" srcId="{00A8342D-401E-477D-9609-A2A2A1B1CC46}" destId="{146FCFC3-E596-44A2-ABD0-5B8988E9DC16}" srcOrd="2" destOrd="0" presId="urn:microsoft.com/office/officeart/2008/layout/LinedList"/>
    <dgm:cxn modelId="{4EC081FB-6D91-4B92-AAC8-4298DD521B1D}" type="presParOf" srcId="{8BCC7BE7-21D7-460B-8CBB-44C136D7068A}" destId="{DBDBDCBB-BC94-43F2-AF5E-FEBD1630083C}" srcOrd="11" destOrd="0" presId="urn:microsoft.com/office/officeart/2008/layout/LinedList"/>
    <dgm:cxn modelId="{4236097E-6A2D-4793-AFA3-868BB26D0124}" type="presParOf" srcId="{8BCC7BE7-21D7-460B-8CBB-44C136D7068A}" destId="{C61F275A-0FD7-41A7-91B7-76627B47D259}" srcOrd="12"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1313578-EFE5-44D0-B78D-9B092C184B7C}" type="doc">
      <dgm:prSet loTypeId="urn:microsoft.com/office/officeart/2005/8/layout/hList6" loCatId="list" qsTypeId="urn:microsoft.com/office/officeart/2005/8/quickstyle/simple1" qsCatId="simple" csTypeId="urn:microsoft.com/office/officeart/2005/8/colors/accent0_3" csCatId="mainScheme" phldr="1"/>
      <dgm:spPr/>
      <dgm:t>
        <a:bodyPr/>
        <a:lstStyle/>
        <a:p>
          <a:endParaRPr lang="en-US"/>
        </a:p>
      </dgm:t>
    </dgm:pt>
    <dgm:pt modelId="{6F3EFE9E-C52F-4873-8A38-E259659A46A1}">
      <dgm:prSet phldrT="[Text]" custT="1"/>
      <dgm:spPr/>
      <dgm:t>
        <a:bodyPr/>
        <a:lstStyle/>
        <a:p>
          <a:pPr>
            <a:buNone/>
          </a:pPr>
          <a:r>
            <a:rPr lang="zh-CN" altLang="en-US" sz="2000">
              <a:latin typeface="微軟正黑體" panose="020B0604030504040204" pitchFamily="34" charset="-120"/>
              <a:ea typeface="微軟正黑體" panose="020B0604030504040204" pitchFamily="34" charset="-120"/>
            </a:rPr>
            <a:t>銷售資料差異</a:t>
          </a:r>
          <a:endParaRPr lang="en-US" sz="2000">
            <a:latin typeface="微軟正黑體" panose="020B0604030504040204" pitchFamily="34" charset="-120"/>
            <a:ea typeface="微軟正黑體" panose="020B0604030504040204" pitchFamily="34" charset="-120"/>
          </a:endParaRPr>
        </a:p>
      </dgm:t>
    </dgm:pt>
    <dgm:pt modelId="{4605D300-650D-46E9-A53C-564E69718AA4}" type="parTrans" cxnId="{06ED584C-B1D2-495C-AC68-F3F681AFDA99}">
      <dgm:prSet/>
      <dgm:spPr/>
      <dgm:t>
        <a:bodyPr/>
        <a:lstStyle/>
        <a:p>
          <a:endParaRPr lang="en-US"/>
        </a:p>
      </dgm:t>
    </dgm:pt>
    <dgm:pt modelId="{5F18C0DC-64AB-481D-B356-CA57B38C2ECD}" type="sibTrans" cxnId="{06ED584C-B1D2-495C-AC68-F3F681AFDA99}">
      <dgm:prSet/>
      <dgm:spPr/>
      <dgm:t>
        <a:bodyPr/>
        <a:lstStyle/>
        <a:p>
          <a:endParaRPr lang="en-US"/>
        </a:p>
      </dgm:t>
    </dgm:pt>
    <dgm:pt modelId="{CDF3CFC8-6247-4909-83A0-750B16F506AE}">
      <dgm:prSet phldrT="[Text]" custT="1"/>
      <dgm:spPr/>
      <dgm:t>
        <a:bodyPr/>
        <a:lstStyle/>
        <a:p>
          <a:pPr>
            <a:buFont typeface="Wingdings" panose="05000000000000000000" pitchFamily="2" charset="2"/>
            <a:buChar char="§"/>
          </a:pPr>
          <a:r>
            <a:rPr lang="zh-CN" altLang="en-US" sz="1400">
              <a:latin typeface="微軟正黑體" panose="020B0604030504040204" pitchFamily="34" charset="-120"/>
              <a:ea typeface="微軟正黑體" panose="020B0604030504040204" pitchFamily="34" charset="-120"/>
            </a:rPr>
            <a:t>情況：</a:t>
          </a:r>
          <a:endParaRPr lang="en-US" sz="1400">
            <a:latin typeface="微軟正黑體" panose="020B0604030504040204" pitchFamily="34" charset="-120"/>
            <a:ea typeface="微軟正黑體" panose="020B0604030504040204" pitchFamily="34" charset="-120"/>
          </a:endParaRPr>
        </a:p>
      </dgm:t>
    </dgm:pt>
    <dgm:pt modelId="{47A18D23-69C1-4513-98C4-E89BEFEB6A62}" type="parTrans" cxnId="{4F7660B3-48EB-43F1-9246-52DD478693F9}">
      <dgm:prSet/>
      <dgm:spPr/>
      <dgm:t>
        <a:bodyPr/>
        <a:lstStyle/>
        <a:p>
          <a:endParaRPr lang="en-US"/>
        </a:p>
      </dgm:t>
    </dgm:pt>
    <dgm:pt modelId="{FA70AE6D-7E9E-4AB2-9E9D-AFD9090B771B}" type="sibTrans" cxnId="{4F7660B3-48EB-43F1-9246-52DD478693F9}">
      <dgm:prSet/>
      <dgm:spPr/>
      <dgm:t>
        <a:bodyPr/>
        <a:lstStyle/>
        <a:p>
          <a:endParaRPr lang="en-US"/>
        </a:p>
      </dgm:t>
    </dgm:pt>
    <dgm:pt modelId="{07A93958-254E-456C-AD3B-B248FF893EDD}">
      <dgm:prSet phldrT="[Text]" custT="1"/>
      <dgm:spPr/>
      <dgm:t>
        <a:bodyPr/>
        <a:lstStyle/>
        <a:p>
          <a:pPr>
            <a:buNone/>
          </a:pPr>
          <a:r>
            <a:rPr lang="zh-CN" altLang="en-US" sz="2000"/>
            <a:t>天氣資料差異</a:t>
          </a:r>
          <a:endParaRPr lang="en-US" sz="2000"/>
        </a:p>
      </dgm:t>
    </dgm:pt>
    <dgm:pt modelId="{340E2436-DFA6-4B2D-9B15-96002934766B}" type="parTrans" cxnId="{42E09F25-7ACA-46AA-B77F-935D053D4F69}">
      <dgm:prSet/>
      <dgm:spPr/>
      <dgm:t>
        <a:bodyPr/>
        <a:lstStyle/>
        <a:p>
          <a:endParaRPr lang="en-US"/>
        </a:p>
      </dgm:t>
    </dgm:pt>
    <dgm:pt modelId="{DDBD0FDD-AA41-4EB0-A60C-B133D032DF01}" type="sibTrans" cxnId="{42E09F25-7ACA-46AA-B77F-935D053D4F69}">
      <dgm:prSet/>
      <dgm:spPr/>
      <dgm:t>
        <a:bodyPr/>
        <a:lstStyle/>
        <a:p>
          <a:endParaRPr lang="en-US"/>
        </a:p>
      </dgm:t>
    </dgm:pt>
    <dgm:pt modelId="{DAD63E50-F2D3-427A-BA8E-35A52E0447CF}">
      <dgm:prSet phldrT="[Text]" custT="1"/>
      <dgm:spPr/>
      <dgm:t>
        <a:bodyPr/>
        <a:lstStyle/>
        <a:p>
          <a:pPr>
            <a:buFont typeface="Wingdings" panose="05000000000000000000" pitchFamily="2" charset="2"/>
            <a:buChar char="§"/>
          </a:pPr>
          <a:r>
            <a:rPr lang="zh-CN" altLang="en-US" sz="1400"/>
            <a:t>情況：</a:t>
          </a:r>
          <a:endParaRPr lang="en-US" sz="1400"/>
        </a:p>
      </dgm:t>
    </dgm:pt>
    <dgm:pt modelId="{8C584CB4-59D9-4971-84EB-FB3F1A52BFB6}" type="parTrans" cxnId="{F36D14DE-F167-4C17-9A3C-1D23EC65E8FB}">
      <dgm:prSet/>
      <dgm:spPr/>
      <dgm:t>
        <a:bodyPr/>
        <a:lstStyle/>
        <a:p>
          <a:endParaRPr lang="en-US"/>
        </a:p>
      </dgm:t>
    </dgm:pt>
    <dgm:pt modelId="{14106E38-B698-460C-B963-9540F4A78855}" type="sibTrans" cxnId="{F36D14DE-F167-4C17-9A3C-1D23EC65E8FB}">
      <dgm:prSet/>
      <dgm:spPr/>
      <dgm:t>
        <a:bodyPr/>
        <a:lstStyle/>
        <a:p>
          <a:endParaRPr lang="en-US"/>
        </a:p>
      </dgm:t>
    </dgm:pt>
    <dgm:pt modelId="{5D9D47F8-8874-4DE5-9D75-D77F31DD17F8}">
      <dgm:prSet phldrT="[Text]" custT="1"/>
      <dgm:spPr/>
      <dgm:t>
        <a:bodyPr/>
        <a:lstStyle/>
        <a:p>
          <a:pPr>
            <a:buNone/>
          </a:pPr>
          <a:r>
            <a:rPr lang="zh-CN" altLang="en-US" sz="2000"/>
            <a:t>預測目標差異</a:t>
          </a:r>
          <a:endParaRPr lang="en-US" sz="2000"/>
        </a:p>
      </dgm:t>
    </dgm:pt>
    <dgm:pt modelId="{ADD56F33-494C-4FE0-B873-97F3468FE0E0}" type="parTrans" cxnId="{682AA8C4-A8F2-4131-B1A7-35CC561F2625}">
      <dgm:prSet/>
      <dgm:spPr/>
      <dgm:t>
        <a:bodyPr/>
        <a:lstStyle/>
        <a:p>
          <a:endParaRPr lang="en-US"/>
        </a:p>
      </dgm:t>
    </dgm:pt>
    <dgm:pt modelId="{4DB23F4E-1AC0-47A5-AE7A-B591EA97338F}" type="sibTrans" cxnId="{682AA8C4-A8F2-4131-B1A7-35CC561F2625}">
      <dgm:prSet/>
      <dgm:spPr/>
      <dgm:t>
        <a:bodyPr/>
        <a:lstStyle/>
        <a:p>
          <a:endParaRPr lang="en-US"/>
        </a:p>
      </dgm:t>
    </dgm:pt>
    <dgm:pt modelId="{3FAD3906-C519-4935-A7D4-F37405FB13A9}">
      <dgm:prSet phldrT="[Text]" custT="1"/>
      <dgm:spPr/>
      <dgm:t>
        <a:bodyPr/>
        <a:lstStyle/>
        <a:p>
          <a:pPr>
            <a:buFont typeface="Wingdings" panose="05000000000000000000" pitchFamily="2" charset="2"/>
            <a:buChar char="§"/>
          </a:pPr>
          <a:r>
            <a:rPr lang="zh-CN" altLang="en-US" sz="1400"/>
            <a:t>情況：</a:t>
          </a:r>
          <a:endParaRPr lang="en-US" sz="1400"/>
        </a:p>
      </dgm:t>
    </dgm:pt>
    <dgm:pt modelId="{6C745107-498D-473D-96C4-FD95F3A7B26D}" type="parTrans" cxnId="{5AFAB15F-76AA-41FB-9835-978DED9C0F48}">
      <dgm:prSet/>
      <dgm:spPr/>
      <dgm:t>
        <a:bodyPr/>
        <a:lstStyle/>
        <a:p>
          <a:endParaRPr lang="en-US"/>
        </a:p>
      </dgm:t>
    </dgm:pt>
    <dgm:pt modelId="{09D8AE6E-BE36-4C21-A873-A8BF35B7B544}" type="sibTrans" cxnId="{5AFAB15F-76AA-41FB-9835-978DED9C0F48}">
      <dgm:prSet/>
      <dgm:spPr/>
      <dgm:t>
        <a:bodyPr/>
        <a:lstStyle/>
        <a:p>
          <a:endParaRPr lang="en-US"/>
        </a:p>
      </dgm:t>
    </dgm:pt>
    <dgm:pt modelId="{33859DB9-1D12-44BB-BF8E-D53C93D18FDA}">
      <dgm:prSet phldrT="[Text]" custT="1"/>
      <dgm:spPr/>
      <dgm:t>
        <a:bodyPr/>
        <a:lstStyle/>
        <a:p>
          <a:pPr>
            <a:buFont typeface="Arial" panose="020B0604020202020204" pitchFamily="34" charset="0"/>
            <a:buChar char="-"/>
          </a:pPr>
          <a:r>
            <a:rPr lang="zh-CN" altLang="en-US" sz="1400"/>
            <a:t>實測只有群組模型</a:t>
          </a:r>
          <a:endParaRPr lang="en-US" sz="1400"/>
        </a:p>
      </dgm:t>
    </dgm:pt>
    <dgm:pt modelId="{55EEE0D3-90E2-44BF-9191-9B869DBF4C6F}" type="parTrans" cxnId="{85116A4F-F873-4545-9494-6F85ED6C6401}">
      <dgm:prSet/>
      <dgm:spPr/>
      <dgm:t>
        <a:bodyPr/>
        <a:lstStyle/>
        <a:p>
          <a:endParaRPr lang="en-US"/>
        </a:p>
      </dgm:t>
    </dgm:pt>
    <dgm:pt modelId="{E56AB6AA-D5B4-47C8-8EB5-37D5EDAA0551}" type="sibTrans" cxnId="{85116A4F-F873-4545-9494-6F85ED6C6401}">
      <dgm:prSet/>
      <dgm:spPr/>
      <dgm:t>
        <a:bodyPr/>
        <a:lstStyle/>
        <a:p>
          <a:endParaRPr lang="en-US"/>
        </a:p>
      </dgm:t>
    </dgm:pt>
    <dgm:pt modelId="{1CF4D7FE-491D-4525-A6C9-08FAB63D1A5C}">
      <dgm:prSet phldrT="[Text]" custT="1"/>
      <dgm:spPr/>
      <dgm:t>
        <a:bodyPr/>
        <a:lstStyle/>
        <a:p>
          <a:pPr>
            <a:buNone/>
          </a:pPr>
          <a:r>
            <a:rPr lang="zh-CN" altLang="en-US" sz="2000"/>
            <a:t>模型結構差異</a:t>
          </a:r>
          <a:endParaRPr lang="en-US" sz="2000"/>
        </a:p>
      </dgm:t>
    </dgm:pt>
    <dgm:pt modelId="{0094DD4C-5955-429E-BD67-BABC1D8F7DAC}" type="parTrans" cxnId="{DD199EE6-E0CA-4E90-86CD-CE639199B6AB}">
      <dgm:prSet/>
      <dgm:spPr/>
      <dgm:t>
        <a:bodyPr/>
        <a:lstStyle/>
        <a:p>
          <a:endParaRPr lang="en-US"/>
        </a:p>
      </dgm:t>
    </dgm:pt>
    <dgm:pt modelId="{936048E6-594B-49BA-8073-799AC0871822}" type="sibTrans" cxnId="{DD199EE6-E0CA-4E90-86CD-CE639199B6AB}">
      <dgm:prSet/>
      <dgm:spPr/>
      <dgm:t>
        <a:bodyPr/>
        <a:lstStyle/>
        <a:p>
          <a:endParaRPr lang="en-US"/>
        </a:p>
      </dgm:t>
    </dgm:pt>
    <dgm:pt modelId="{61A0F56B-7115-4195-A2CE-FE48EDAFED12}">
      <dgm:prSet phldrT="[Text]" custT="1"/>
      <dgm:spPr/>
      <dgm:t>
        <a:bodyPr/>
        <a:lstStyle/>
        <a:p>
          <a:pPr>
            <a:buFont typeface="Wingdings" panose="05000000000000000000" pitchFamily="2" charset="2"/>
            <a:buChar char="§"/>
          </a:pPr>
          <a:r>
            <a:rPr lang="zh-CN" altLang="en-US" sz="1400"/>
            <a:t>情況：</a:t>
          </a:r>
          <a:endParaRPr lang="en-US" sz="1400"/>
        </a:p>
      </dgm:t>
    </dgm:pt>
    <dgm:pt modelId="{B68DFC93-9174-4457-A2A4-7C941CEE0416}" type="parTrans" cxnId="{279C690A-25F1-409B-83EB-D3CBF3FB4CD3}">
      <dgm:prSet/>
      <dgm:spPr/>
      <dgm:t>
        <a:bodyPr/>
        <a:lstStyle/>
        <a:p>
          <a:endParaRPr lang="en-US"/>
        </a:p>
      </dgm:t>
    </dgm:pt>
    <dgm:pt modelId="{6CF6401E-4934-4561-A522-B88545D1BCAE}" type="sibTrans" cxnId="{279C690A-25F1-409B-83EB-D3CBF3FB4CD3}">
      <dgm:prSet/>
      <dgm:spPr/>
      <dgm:t>
        <a:bodyPr/>
        <a:lstStyle/>
        <a:p>
          <a:endParaRPr lang="en-US"/>
        </a:p>
      </dgm:t>
    </dgm:pt>
    <dgm:pt modelId="{D8D6CB0F-E757-434F-A825-85D135EE2855}">
      <dgm:prSet phldrT="[Text]" custT="1"/>
      <dgm:spPr/>
      <dgm:t>
        <a:bodyPr/>
        <a:lstStyle/>
        <a:p>
          <a:pPr>
            <a:buFont typeface="Wingdings" panose="05000000000000000000" pitchFamily="2" charset="2"/>
            <a:buChar char="§"/>
          </a:pPr>
          <a:r>
            <a:rPr lang="zh-CN" altLang="en-US" sz="1400"/>
            <a:t>原因：</a:t>
          </a:r>
          <a:br>
            <a:rPr lang="en-US" altLang="zh-CN" sz="1400"/>
          </a:br>
          <a:r>
            <a:rPr lang="zh-CN" altLang="en-US" sz="1400"/>
            <a:t>歷史資料才有降水量，預測天氣只有降水概率。</a:t>
          </a:r>
          <a:endParaRPr lang="en-US" sz="1400"/>
        </a:p>
      </dgm:t>
    </dgm:pt>
    <dgm:pt modelId="{7129E3C4-6B4F-491A-9B91-A94F0CAF8246}" type="parTrans" cxnId="{01A1642B-DDAC-4252-8D29-9F817E69518F}">
      <dgm:prSet/>
      <dgm:spPr/>
      <dgm:t>
        <a:bodyPr/>
        <a:lstStyle/>
        <a:p>
          <a:endParaRPr lang="en-US"/>
        </a:p>
      </dgm:t>
    </dgm:pt>
    <dgm:pt modelId="{FADD256B-5821-4831-9A88-67BCBAAA6501}" type="sibTrans" cxnId="{01A1642B-DDAC-4252-8D29-9F817E69518F}">
      <dgm:prSet/>
      <dgm:spPr/>
      <dgm:t>
        <a:bodyPr/>
        <a:lstStyle/>
        <a:p>
          <a:endParaRPr lang="en-US"/>
        </a:p>
      </dgm:t>
    </dgm:pt>
    <dgm:pt modelId="{0EBFE04C-3055-4163-AF95-382CD327C2D5}">
      <dgm:prSet phldrT="[Text]" custT="1"/>
      <dgm:spPr/>
      <dgm:t>
        <a:bodyPr/>
        <a:lstStyle/>
        <a:p>
          <a:pPr>
            <a:buFont typeface="Wingdings" panose="05000000000000000000" pitchFamily="2" charset="2"/>
            <a:buChar char="§"/>
          </a:pPr>
          <a:r>
            <a:rPr lang="zh-CN" altLang="en-US" sz="1400"/>
            <a:t>原因：</a:t>
          </a:r>
          <a:br>
            <a:rPr lang="en-US" altLang="zh-CN" sz="1400"/>
          </a:br>
          <a:r>
            <a:rPr lang="zh-CN" altLang="en-US" sz="1400"/>
            <a:t>店長訂購在晚</a:t>
          </a:r>
          <a:r>
            <a:rPr lang="en-US" altLang="zh-CN" sz="1400"/>
            <a:t>10</a:t>
          </a:r>
          <a:r>
            <a:rPr lang="zh-CN" altLang="en-US" sz="1400"/>
            <a:t>點，但全家統計數字以晚</a:t>
          </a:r>
          <a:r>
            <a:rPr lang="en-US" altLang="zh-CN" sz="1400"/>
            <a:t>12</a:t>
          </a:r>
          <a:r>
            <a:rPr lang="zh-CN" altLang="en-US" sz="1400"/>
            <a:t>點為界。</a:t>
          </a:r>
          <a:endParaRPr lang="en-US" sz="1400"/>
        </a:p>
      </dgm:t>
    </dgm:pt>
    <dgm:pt modelId="{CE3EC55D-3152-4D16-8505-721479FFD73F}" type="parTrans" cxnId="{9F27463D-8D99-43BD-8180-47010527E8B8}">
      <dgm:prSet/>
      <dgm:spPr/>
      <dgm:t>
        <a:bodyPr/>
        <a:lstStyle/>
        <a:p>
          <a:endParaRPr lang="en-US"/>
        </a:p>
      </dgm:t>
    </dgm:pt>
    <dgm:pt modelId="{A8011A33-F059-4B0D-BD35-157975555C8B}" type="sibTrans" cxnId="{9F27463D-8D99-43BD-8180-47010527E8B8}">
      <dgm:prSet/>
      <dgm:spPr/>
      <dgm:t>
        <a:bodyPr/>
        <a:lstStyle/>
        <a:p>
          <a:endParaRPr lang="en-US"/>
        </a:p>
      </dgm:t>
    </dgm:pt>
    <dgm:pt modelId="{74CF9488-08FE-412F-B0B9-34BE1882EA94}">
      <dgm:prSet phldrT="[Text]" custT="1"/>
      <dgm:spPr/>
      <dgm:t>
        <a:bodyPr/>
        <a:lstStyle/>
        <a:p>
          <a:pPr>
            <a:buFont typeface="Arial" panose="020B0604020202020204" pitchFamily="34" charset="0"/>
            <a:buChar char="-"/>
          </a:pPr>
          <a:r>
            <a:rPr lang="en-US" altLang="zh-CN" sz="1400">
              <a:latin typeface="微軟正黑體" panose="020B0604030504040204" pitchFamily="34" charset="-120"/>
              <a:ea typeface="微軟正黑體" panose="020B0604030504040204" pitchFamily="34" charset="-120"/>
            </a:rPr>
            <a:t>POC</a:t>
          </a:r>
          <a:r>
            <a:rPr lang="zh-CN" altLang="en-US" sz="1400">
              <a:latin typeface="微軟正黑體" panose="020B0604030504040204" pitchFamily="34" charset="-120"/>
              <a:ea typeface="微軟正黑體" panose="020B0604030504040204" pitchFamily="34" charset="-120"/>
            </a:rPr>
            <a:t>包含幾百種商品</a:t>
          </a:r>
          <a:endParaRPr lang="en-US" sz="1400">
            <a:latin typeface="微軟正黑體" panose="020B0604030504040204" pitchFamily="34" charset="-120"/>
            <a:ea typeface="微軟正黑體" panose="020B0604030504040204" pitchFamily="34" charset="-120"/>
          </a:endParaRPr>
        </a:p>
      </dgm:t>
    </dgm:pt>
    <dgm:pt modelId="{54878BD7-9828-4285-AAF0-DB00B08D3779}" type="parTrans" cxnId="{36A73B32-670D-496F-B630-4381574BCD88}">
      <dgm:prSet/>
      <dgm:spPr/>
      <dgm:t>
        <a:bodyPr/>
        <a:lstStyle/>
        <a:p>
          <a:endParaRPr lang="en-US"/>
        </a:p>
      </dgm:t>
    </dgm:pt>
    <dgm:pt modelId="{726CC2FF-E9C2-4F55-B627-62562E4074F1}" type="sibTrans" cxnId="{36A73B32-670D-496F-B630-4381574BCD88}">
      <dgm:prSet/>
      <dgm:spPr/>
      <dgm:t>
        <a:bodyPr/>
        <a:lstStyle/>
        <a:p>
          <a:endParaRPr lang="en-US"/>
        </a:p>
      </dgm:t>
    </dgm:pt>
    <dgm:pt modelId="{277299D5-3594-4110-94B9-D61078A6131D}">
      <dgm:prSet phldrT="[Text]" custT="1"/>
      <dgm:spPr/>
      <dgm:t>
        <a:bodyPr/>
        <a:lstStyle/>
        <a:p>
          <a:pPr>
            <a:buFont typeface="Arial" panose="020B0604020202020204" pitchFamily="34" charset="0"/>
            <a:buChar char="-"/>
          </a:pPr>
          <a:r>
            <a:rPr lang="zh-CN" altLang="en-US" sz="1400">
              <a:latin typeface="微軟正黑體" panose="020B0604030504040204" pitchFamily="34" charset="-120"/>
              <a:ea typeface="微軟正黑體" panose="020B0604030504040204" pitchFamily="34" charset="-120"/>
            </a:rPr>
            <a:t>實測只有</a:t>
          </a:r>
          <a:r>
            <a:rPr lang="en-US" altLang="zh-CN" sz="1400">
              <a:latin typeface="微軟正黑體" panose="020B0604030504040204" pitchFamily="34" charset="-120"/>
              <a:ea typeface="微軟正黑體" panose="020B0604030504040204" pitchFamily="34" charset="-120"/>
            </a:rPr>
            <a:t>120</a:t>
          </a:r>
          <a:r>
            <a:rPr lang="zh-CN" altLang="en-US" sz="1400">
              <a:latin typeface="微軟正黑體" panose="020B0604030504040204" pitchFamily="34" charset="-120"/>
              <a:ea typeface="微軟正黑體" panose="020B0604030504040204" pitchFamily="34" charset="-120"/>
            </a:rPr>
            <a:t>種商品</a:t>
          </a:r>
          <a:endParaRPr lang="en-US" sz="1400">
            <a:latin typeface="微軟正黑體" panose="020B0604030504040204" pitchFamily="34" charset="-120"/>
            <a:ea typeface="微軟正黑體" panose="020B0604030504040204" pitchFamily="34" charset="-120"/>
          </a:endParaRPr>
        </a:p>
      </dgm:t>
    </dgm:pt>
    <dgm:pt modelId="{3E1DE286-CFA9-4D7B-BCB9-6438EDAE3CE8}" type="parTrans" cxnId="{50C916AC-B0E3-42D7-B7C0-E391269FF13B}">
      <dgm:prSet/>
      <dgm:spPr/>
      <dgm:t>
        <a:bodyPr/>
        <a:lstStyle/>
        <a:p>
          <a:endParaRPr lang="en-US"/>
        </a:p>
      </dgm:t>
    </dgm:pt>
    <dgm:pt modelId="{6CAB92DB-DDEA-45F3-9455-689D4DDFC4F2}" type="sibTrans" cxnId="{50C916AC-B0E3-42D7-B7C0-E391269FF13B}">
      <dgm:prSet/>
      <dgm:spPr/>
      <dgm:t>
        <a:bodyPr/>
        <a:lstStyle/>
        <a:p>
          <a:endParaRPr lang="en-US"/>
        </a:p>
      </dgm:t>
    </dgm:pt>
    <dgm:pt modelId="{BA2FE7A2-3914-4ADD-A31F-2BF7DE30EFF9}">
      <dgm:prSet phldrT="[Text]" custT="1"/>
      <dgm:spPr/>
      <dgm:t>
        <a:bodyPr/>
        <a:lstStyle/>
        <a:p>
          <a:pPr>
            <a:buFont typeface="Arial" panose="020B0604020202020204" pitchFamily="34" charset="0"/>
            <a:buChar char="-"/>
          </a:pPr>
          <a:r>
            <a:rPr lang="en-US" altLang="zh-CN" sz="1400"/>
            <a:t>POC</a:t>
          </a:r>
          <a:r>
            <a:rPr lang="zh-CN" altLang="en-US" sz="1400"/>
            <a:t>採用降水量</a:t>
          </a:r>
          <a:endParaRPr lang="en-US" sz="1400"/>
        </a:p>
      </dgm:t>
    </dgm:pt>
    <dgm:pt modelId="{47EF5808-07B2-4B75-AAAB-DF8A962A1152}" type="parTrans" cxnId="{2316E071-95AB-4E32-9A68-1973EA334D4F}">
      <dgm:prSet/>
      <dgm:spPr/>
      <dgm:t>
        <a:bodyPr/>
        <a:lstStyle/>
        <a:p>
          <a:endParaRPr lang="en-US"/>
        </a:p>
      </dgm:t>
    </dgm:pt>
    <dgm:pt modelId="{BC4BF193-E3FE-4DF9-9E7C-CC401601CC17}" type="sibTrans" cxnId="{2316E071-95AB-4E32-9A68-1973EA334D4F}">
      <dgm:prSet/>
      <dgm:spPr/>
      <dgm:t>
        <a:bodyPr/>
        <a:lstStyle/>
        <a:p>
          <a:endParaRPr lang="en-US"/>
        </a:p>
      </dgm:t>
    </dgm:pt>
    <dgm:pt modelId="{2CABBBCB-A7B0-4733-A129-528C75730EB1}">
      <dgm:prSet phldrT="[Text]" custT="1"/>
      <dgm:spPr/>
      <dgm:t>
        <a:bodyPr/>
        <a:lstStyle/>
        <a:p>
          <a:pPr>
            <a:buFont typeface="Arial" panose="020B0604020202020204" pitchFamily="34" charset="0"/>
            <a:buChar char="-"/>
          </a:pPr>
          <a:r>
            <a:rPr lang="zh-CN" altLang="en-US" sz="1400"/>
            <a:t>實測採用降水概率</a:t>
          </a:r>
          <a:endParaRPr lang="en-US" sz="1400"/>
        </a:p>
      </dgm:t>
    </dgm:pt>
    <dgm:pt modelId="{9F9003A0-3FB4-4A78-B710-B48D88B37965}" type="parTrans" cxnId="{4D0E12DF-BD73-4EAB-8443-46CD1E3305AF}">
      <dgm:prSet/>
      <dgm:spPr/>
      <dgm:t>
        <a:bodyPr/>
        <a:lstStyle/>
        <a:p>
          <a:endParaRPr lang="en-US"/>
        </a:p>
      </dgm:t>
    </dgm:pt>
    <dgm:pt modelId="{F8420128-0EBD-44AC-8FDC-2FAC7A92F927}" type="sibTrans" cxnId="{4D0E12DF-BD73-4EAB-8443-46CD1E3305AF}">
      <dgm:prSet/>
      <dgm:spPr/>
      <dgm:t>
        <a:bodyPr/>
        <a:lstStyle/>
        <a:p>
          <a:endParaRPr lang="en-US"/>
        </a:p>
      </dgm:t>
    </dgm:pt>
    <dgm:pt modelId="{D63EA407-DF81-4AE4-97D8-F6151B605647}">
      <dgm:prSet phldrT="[Text]" custT="1"/>
      <dgm:spPr/>
      <dgm:t>
        <a:bodyPr/>
        <a:lstStyle/>
        <a:p>
          <a:pPr>
            <a:buFont typeface="Arial" panose="020B0604020202020204" pitchFamily="34" charset="0"/>
            <a:buChar char="-"/>
          </a:pPr>
          <a:r>
            <a:rPr lang="zh-CN" altLang="en-US" sz="1400"/>
            <a:t>實測預測未來第</a:t>
          </a:r>
          <a:r>
            <a:rPr lang="en-US" altLang="zh-CN" sz="1400"/>
            <a:t>3</a:t>
          </a:r>
          <a:r>
            <a:rPr lang="zh-CN" altLang="en-US" sz="1400"/>
            <a:t>天</a:t>
          </a:r>
          <a:endParaRPr lang="en-US" sz="1400"/>
        </a:p>
      </dgm:t>
    </dgm:pt>
    <dgm:pt modelId="{51E9BD77-19DF-47C3-970D-89CA361C8EEC}" type="parTrans" cxnId="{40256491-E200-4F54-A1F5-4F55E65ED11D}">
      <dgm:prSet/>
      <dgm:spPr/>
      <dgm:t>
        <a:bodyPr/>
        <a:lstStyle/>
        <a:p>
          <a:endParaRPr lang="en-US"/>
        </a:p>
      </dgm:t>
    </dgm:pt>
    <dgm:pt modelId="{6F847654-EE1D-4B12-A1A5-CC45B6DCD868}" type="sibTrans" cxnId="{40256491-E200-4F54-A1F5-4F55E65ED11D}">
      <dgm:prSet/>
      <dgm:spPr/>
      <dgm:t>
        <a:bodyPr/>
        <a:lstStyle/>
        <a:p>
          <a:endParaRPr lang="en-US"/>
        </a:p>
      </dgm:t>
    </dgm:pt>
    <dgm:pt modelId="{05B59F7D-0650-4FAE-95A7-1562C3A91E32}">
      <dgm:prSet phldrT="[Text]" custT="1"/>
      <dgm:spPr/>
      <dgm:t>
        <a:bodyPr/>
        <a:lstStyle/>
        <a:p>
          <a:pPr>
            <a:buFont typeface="Arial" panose="020B0604020202020204" pitchFamily="34" charset="0"/>
            <a:buChar char="-"/>
          </a:pPr>
          <a:r>
            <a:rPr lang="en-US" altLang="zh-CN" sz="1400"/>
            <a:t>POC</a:t>
          </a:r>
          <a:r>
            <a:rPr lang="zh-CN" altLang="en-US" sz="1400"/>
            <a:t>預測未來</a:t>
          </a:r>
          <a:r>
            <a:rPr lang="en-US" altLang="zh-CN" sz="1400"/>
            <a:t>1</a:t>
          </a:r>
          <a:r>
            <a:rPr lang="zh-CN" altLang="en-US" sz="1400"/>
            <a:t>天</a:t>
          </a:r>
          <a:endParaRPr lang="en-US" sz="1400"/>
        </a:p>
      </dgm:t>
    </dgm:pt>
    <dgm:pt modelId="{A894E70A-83B6-466F-8235-CBC42DAA5146}" type="parTrans" cxnId="{2F0FA2B0-1C68-4A65-A49B-238EBD8B873A}">
      <dgm:prSet/>
      <dgm:spPr/>
      <dgm:t>
        <a:bodyPr/>
        <a:lstStyle/>
        <a:p>
          <a:endParaRPr lang="en-US"/>
        </a:p>
      </dgm:t>
    </dgm:pt>
    <dgm:pt modelId="{3B85F3B7-3C32-4BF8-AF83-F86A3313715B}" type="sibTrans" cxnId="{2F0FA2B0-1C68-4A65-A49B-238EBD8B873A}">
      <dgm:prSet/>
      <dgm:spPr/>
      <dgm:t>
        <a:bodyPr/>
        <a:lstStyle/>
        <a:p>
          <a:endParaRPr lang="en-US"/>
        </a:p>
      </dgm:t>
    </dgm:pt>
    <dgm:pt modelId="{C37B5E34-F7E5-4834-838F-08190B515DF0}">
      <dgm:prSet phldrT="[Text]" custT="1"/>
      <dgm:spPr/>
      <dgm:t>
        <a:bodyPr/>
        <a:lstStyle/>
        <a:p>
          <a:pPr>
            <a:buFont typeface="Wingdings" panose="05000000000000000000" pitchFamily="2" charset="2"/>
            <a:buChar char="§"/>
          </a:pPr>
          <a:r>
            <a:rPr lang="zh-CN" altLang="en-US" sz="1400">
              <a:latin typeface="微軟正黑體" panose="020B0604030504040204" pitchFamily="34" charset="-120"/>
              <a:ea typeface="微軟正黑體" panose="020B0604030504040204" pitchFamily="34" charset="-120"/>
            </a:rPr>
            <a:t>原因：</a:t>
          </a:r>
          <a:br>
            <a:rPr lang="en-US" altLang="zh-CN" sz="1400">
              <a:latin typeface="微軟正黑體" panose="020B0604030504040204" pitchFamily="34" charset="-120"/>
              <a:ea typeface="微軟正黑體" panose="020B0604030504040204" pitchFamily="34" charset="-120"/>
            </a:rPr>
          </a:br>
          <a:r>
            <a:rPr lang="zh-CN" altLang="en-US" sz="1400">
              <a:latin typeface="微軟正黑體" panose="020B0604030504040204" pitchFamily="34" charset="-120"/>
              <a:ea typeface="微軟正黑體" panose="020B0604030504040204" pitchFamily="34" charset="-120"/>
            </a:rPr>
            <a:t>目前架上商品大多沒有連續的歷史資料。</a:t>
          </a:r>
          <a:endParaRPr lang="en-US" sz="1400">
            <a:latin typeface="微軟正黑體" panose="020B0604030504040204" pitchFamily="34" charset="-120"/>
            <a:ea typeface="微軟正黑體" panose="020B0604030504040204" pitchFamily="34" charset="-120"/>
          </a:endParaRPr>
        </a:p>
      </dgm:t>
    </dgm:pt>
    <dgm:pt modelId="{B415E91A-C31B-41A4-BF24-E663B2B2C5C1}" type="sibTrans" cxnId="{ECACE0AF-20E6-41A9-A446-5637E53C2A83}">
      <dgm:prSet/>
      <dgm:spPr/>
      <dgm:t>
        <a:bodyPr/>
        <a:lstStyle/>
        <a:p>
          <a:endParaRPr lang="en-US"/>
        </a:p>
      </dgm:t>
    </dgm:pt>
    <dgm:pt modelId="{BC985411-A2ED-45A4-96CD-E5F8BAF2ACC0}" type="parTrans" cxnId="{ECACE0AF-20E6-41A9-A446-5637E53C2A83}">
      <dgm:prSet/>
      <dgm:spPr/>
      <dgm:t>
        <a:bodyPr/>
        <a:lstStyle/>
        <a:p>
          <a:endParaRPr lang="en-US"/>
        </a:p>
      </dgm:t>
    </dgm:pt>
    <dgm:pt modelId="{1C7F6008-C18E-49E4-96B8-6484DC94AFA5}">
      <dgm:prSet phldrT="[Text]" custT="1"/>
      <dgm:spPr/>
      <dgm:t>
        <a:bodyPr/>
        <a:lstStyle/>
        <a:p>
          <a:pPr>
            <a:buFont typeface="Arial" panose="020B0604020202020204" pitchFamily="34" charset="0"/>
            <a:buChar char="-"/>
          </a:pPr>
          <a:r>
            <a:rPr lang="en-US" altLang="zh-CN" sz="1400"/>
            <a:t>POC</a:t>
          </a:r>
          <a:r>
            <a:rPr lang="zh-CN" altLang="en-US" sz="1400"/>
            <a:t>包括群組模型和單品模型</a:t>
          </a:r>
          <a:endParaRPr lang="en-US" sz="1400"/>
        </a:p>
      </dgm:t>
    </dgm:pt>
    <dgm:pt modelId="{E9AA6495-848F-44B7-BFF8-60C1FEA8B391}" type="parTrans" cxnId="{73E8F1CB-E909-4AB6-9EFA-6F0144C7FBE3}">
      <dgm:prSet/>
      <dgm:spPr/>
      <dgm:t>
        <a:bodyPr/>
        <a:lstStyle/>
        <a:p>
          <a:endParaRPr lang="en-US"/>
        </a:p>
      </dgm:t>
    </dgm:pt>
    <dgm:pt modelId="{B511C302-FC59-4BCF-B058-30647ACCB764}" type="sibTrans" cxnId="{73E8F1CB-E909-4AB6-9EFA-6F0144C7FBE3}">
      <dgm:prSet/>
      <dgm:spPr/>
      <dgm:t>
        <a:bodyPr/>
        <a:lstStyle/>
        <a:p>
          <a:endParaRPr lang="en-US"/>
        </a:p>
      </dgm:t>
    </dgm:pt>
    <dgm:pt modelId="{CC777A88-E41F-40A2-BE21-33C605249704}">
      <dgm:prSet phldrT="[Text]" custT="1"/>
      <dgm:spPr/>
      <dgm:t>
        <a:bodyPr/>
        <a:lstStyle/>
        <a:p>
          <a:pPr>
            <a:buFont typeface="Wingdings" panose="05000000000000000000" pitchFamily="2" charset="2"/>
            <a:buChar char="§"/>
          </a:pPr>
          <a:r>
            <a:rPr lang="zh-CN" altLang="en-US" sz="1400"/>
            <a:t>原因：</a:t>
          </a:r>
          <a:br>
            <a:rPr lang="en-US" altLang="zh-CN" sz="1400"/>
          </a:br>
          <a:r>
            <a:rPr lang="zh-CN" altLang="en-US" sz="1400"/>
            <a:t>以上變動致使沒有時間做重訓練。</a:t>
          </a:r>
          <a:endParaRPr lang="en-US" sz="1400"/>
        </a:p>
      </dgm:t>
    </dgm:pt>
    <dgm:pt modelId="{214789DB-B7EB-4103-8704-5C8471D6AE5F}" type="parTrans" cxnId="{E3E765FA-F2BB-4C76-9621-0DD7E5C09914}">
      <dgm:prSet/>
      <dgm:spPr/>
      <dgm:t>
        <a:bodyPr/>
        <a:lstStyle/>
        <a:p>
          <a:endParaRPr lang="en-US"/>
        </a:p>
      </dgm:t>
    </dgm:pt>
    <dgm:pt modelId="{CD220180-7E12-40C0-893F-7E98984D998B}" type="sibTrans" cxnId="{E3E765FA-F2BB-4C76-9621-0DD7E5C09914}">
      <dgm:prSet/>
      <dgm:spPr/>
      <dgm:t>
        <a:bodyPr/>
        <a:lstStyle/>
        <a:p>
          <a:endParaRPr lang="en-US"/>
        </a:p>
      </dgm:t>
    </dgm:pt>
    <dgm:pt modelId="{4BF04F50-B02E-4F69-B833-8B5A095EDB06}" type="pres">
      <dgm:prSet presAssocID="{21313578-EFE5-44D0-B78D-9B092C184B7C}" presName="Name0" presStyleCnt="0">
        <dgm:presLayoutVars>
          <dgm:dir/>
          <dgm:resizeHandles val="exact"/>
        </dgm:presLayoutVars>
      </dgm:prSet>
      <dgm:spPr/>
    </dgm:pt>
    <dgm:pt modelId="{565F6577-14C8-49C0-9153-D899CBDEDF95}" type="pres">
      <dgm:prSet presAssocID="{6F3EFE9E-C52F-4873-8A38-E259659A46A1}" presName="node" presStyleLbl="node1" presStyleIdx="0" presStyleCnt="4">
        <dgm:presLayoutVars>
          <dgm:bulletEnabled val="1"/>
        </dgm:presLayoutVars>
      </dgm:prSet>
      <dgm:spPr/>
    </dgm:pt>
    <dgm:pt modelId="{09B375A6-E2F1-4811-BC6D-B6B6C5758D60}" type="pres">
      <dgm:prSet presAssocID="{5F18C0DC-64AB-481D-B356-CA57B38C2ECD}" presName="sibTrans" presStyleCnt="0"/>
      <dgm:spPr/>
    </dgm:pt>
    <dgm:pt modelId="{3817B130-B297-43F0-BBCF-490814CB22DC}" type="pres">
      <dgm:prSet presAssocID="{07A93958-254E-456C-AD3B-B248FF893EDD}" presName="node" presStyleLbl="node1" presStyleIdx="1" presStyleCnt="4">
        <dgm:presLayoutVars>
          <dgm:bulletEnabled val="1"/>
        </dgm:presLayoutVars>
      </dgm:prSet>
      <dgm:spPr/>
    </dgm:pt>
    <dgm:pt modelId="{B33FF638-AA89-4834-8963-EBF9A88DDFA9}" type="pres">
      <dgm:prSet presAssocID="{DDBD0FDD-AA41-4EB0-A60C-B133D032DF01}" presName="sibTrans" presStyleCnt="0"/>
      <dgm:spPr/>
    </dgm:pt>
    <dgm:pt modelId="{DEAFFAD8-AAF7-45A4-9ADB-8D3B6897F5BA}" type="pres">
      <dgm:prSet presAssocID="{5D9D47F8-8874-4DE5-9D75-D77F31DD17F8}" presName="node" presStyleLbl="node1" presStyleIdx="2" presStyleCnt="4">
        <dgm:presLayoutVars>
          <dgm:bulletEnabled val="1"/>
        </dgm:presLayoutVars>
      </dgm:prSet>
      <dgm:spPr/>
    </dgm:pt>
    <dgm:pt modelId="{4DD0AD0E-D78E-448B-BA72-5A62419E38CD}" type="pres">
      <dgm:prSet presAssocID="{4DB23F4E-1AC0-47A5-AE7A-B591EA97338F}" presName="sibTrans" presStyleCnt="0"/>
      <dgm:spPr/>
    </dgm:pt>
    <dgm:pt modelId="{38904851-12DF-4944-98B7-DF2866CD805D}" type="pres">
      <dgm:prSet presAssocID="{1CF4D7FE-491D-4525-A6C9-08FAB63D1A5C}" presName="node" presStyleLbl="node1" presStyleIdx="3" presStyleCnt="4">
        <dgm:presLayoutVars>
          <dgm:bulletEnabled val="1"/>
        </dgm:presLayoutVars>
      </dgm:prSet>
      <dgm:spPr/>
    </dgm:pt>
  </dgm:ptLst>
  <dgm:cxnLst>
    <dgm:cxn modelId="{279C690A-25F1-409B-83EB-D3CBF3FB4CD3}" srcId="{5D9D47F8-8874-4DE5-9D75-D77F31DD17F8}" destId="{61A0F56B-7115-4195-A2CE-FE48EDAFED12}" srcOrd="0" destOrd="0" parTransId="{B68DFC93-9174-4457-A2A4-7C941CEE0416}" sibTransId="{6CF6401E-4934-4561-A522-B88545D1BCAE}"/>
    <dgm:cxn modelId="{17572416-A0B9-4EEE-A290-7B2C8E063185}" type="presOf" srcId="{5D9D47F8-8874-4DE5-9D75-D77F31DD17F8}" destId="{DEAFFAD8-AAF7-45A4-9ADB-8D3B6897F5BA}" srcOrd="0" destOrd="0" presId="urn:microsoft.com/office/officeart/2005/8/layout/hList6"/>
    <dgm:cxn modelId="{48FD661B-0137-4EC8-981F-5BAC397FD80C}" type="presOf" srcId="{CC777A88-E41F-40A2-BE21-33C605249704}" destId="{38904851-12DF-4944-98B7-DF2866CD805D}" srcOrd="0" destOrd="4" presId="urn:microsoft.com/office/officeart/2005/8/layout/hList6"/>
    <dgm:cxn modelId="{C9D84D1C-6556-4ACA-931D-F9450D5BC130}" type="presOf" srcId="{C37B5E34-F7E5-4834-838F-08190B515DF0}" destId="{565F6577-14C8-49C0-9153-D899CBDEDF95}" srcOrd="0" destOrd="4" presId="urn:microsoft.com/office/officeart/2005/8/layout/hList6"/>
    <dgm:cxn modelId="{42E09F25-7ACA-46AA-B77F-935D053D4F69}" srcId="{21313578-EFE5-44D0-B78D-9B092C184B7C}" destId="{07A93958-254E-456C-AD3B-B248FF893EDD}" srcOrd="1" destOrd="0" parTransId="{340E2436-DFA6-4B2D-9B15-96002934766B}" sibTransId="{DDBD0FDD-AA41-4EB0-A60C-B133D032DF01}"/>
    <dgm:cxn modelId="{01A1642B-DDAC-4252-8D29-9F817E69518F}" srcId="{07A93958-254E-456C-AD3B-B248FF893EDD}" destId="{D8D6CB0F-E757-434F-A825-85D135EE2855}" srcOrd="1" destOrd="0" parTransId="{7129E3C4-6B4F-491A-9B91-A94F0CAF8246}" sibTransId="{FADD256B-5821-4831-9A88-67BCBAAA6501}"/>
    <dgm:cxn modelId="{B081382D-0ED7-4188-88D1-8B7D6FFE6BDA}" type="presOf" srcId="{21313578-EFE5-44D0-B78D-9B092C184B7C}" destId="{4BF04F50-B02E-4F69-B833-8B5A095EDB06}" srcOrd="0" destOrd="0" presId="urn:microsoft.com/office/officeart/2005/8/layout/hList6"/>
    <dgm:cxn modelId="{03CA862D-B2AA-43B7-A5FA-25F3FDDC48F4}" type="presOf" srcId="{CDF3CFC8-6247-4909-83A0-750B16F506AE}" destId="{565F6577-14C8-49C0-9153-D899CBDEDF95}" srcOrd="0" destOrd="1" presId="urn:microsoft.com/office/officeart/2005/8/layout/hList6"/>
    <dgm:cxn modelId="{36A73B32-670D-496F-B630-4381574BCD88}" srcId="{CDF3CFC8-6247-4909-83A0-750B16F506AE}" destId="{74CF9488-08FE-412F-B0B9-34BE1882EA94}" srcOrd="0" destOrd="0" parTransId="{54878BD7-9828-4285-AAF0-DB00B08D3779}" sibTransId="{726CC2FF-E9C2-4F55-B627-62562E4074F1}"/>
    <dgm:cxn modelId="{4F2C4D36-54EC-4E63-ADE8-97F3000D8294}" type="presOf" srcId="{DAD63E50-F2D3-427A-BA8E-35A52E0447CF}" destId="{3817B130-B297-43F0-BBCF-490814CB22DC}" srcOrd="0" destOrd="1" presId="urn:microsoft.com/office/officeart/2005/8/layout/hList6"/>
    <dgm:cxn modelId="{7C9EA63C-9A62-45A9-92AF-477D5BCFDC71}" type="presOf" srcId="{05B59F7D-0650-4FAE-95A7-1562C3A91E32}" destId="{DEAFFAD8-AAF7-45A4-9ADB-8D3B6897F5BA}" srcOrd="0" destOrd="2" presId="urn:microsoft.com/office/officeart/2005/8/layout/hList6"/>
    <dgm:cxn modelId="{9F27463D-8D99-43BD-8180-47010527E8B8}" srcId="{5D9D47F8-8874-4DE5-9D75-D77F31DD17F8}" destId="{0EBFE04C-3055-4163-AF95-382CD327C2D5}" srcOrd="1" destOrd="0" parTransId="{CE3EC55D-3152-4D16-8505-721479FFD73F}" sibTransId="{A8011A33-F059-4B0D-BD35-157975555C8B}"/>
    <dgm:cxn modelId="{5AFAB15F-76AA-41FB-9835-978DED9C0F48}" srcId="{1CF4D7FE-491D-4525-A6C9-08FAB63D1A5C}" destId="{3FAD3906-C519-4935-A7D4-F37405FB13A9}" srcOrd="0" destOrd="0" parTransId="{6C745107-498D-473D-96C4-FD95F3A7B26D}" sibTransId="{09D8AE6E-BE36-4C21-A873-A8BF35B7B544}"/>
    <dgm:cxn modelId="{D34C0268-4E37-494E-8F49-6E378FA8D82C}" type="presOf" srcId="{1CF4D7FE-491D-4525-A6C9-08FAB63D1A5C}" destId="{38904851-12DF-4944-98B7-DF2866CD805D}" srcOrd="0" destOrd="0" presId="urn:microsoft.com/office/officeart/2005/8/layout/hList6"/>
    <dgm:cxn modelId="{06ED584C-B1D2-495C-AC68-F3F681AFDA99}" srcId="{21313578-EFE5-44D0-B78D-9B092C184B7C}" destId="{6F3EFE9E-C52F-4873-8A38-E259659A46A1}" srcOrd="0" destOrd="0" parTransId="{4605D300-650D-46E9-A53C-564E69718AA4}" sibTransId="{5F18C0DC-64AB-481D-B356-CA57B38C2ECD}"/>
    <dgm:cxn modelId="{85116A4F-F873-4545-9494-6F85ED6C6401}" srcId="{3FAD3906-C519-4935-A7D4-F37405FB13A9}" destId="{33859DB9-1D12-44BB-BF8E-D53C93D18FDA}" srcOrd="1" destOrd="0" parTransId="{55EEE0D3-90E2-44BF-9191-9B869DBF4C6F}" sibTransId="{E56AB6AA-D5B4-47C8-8EB5-37D5EDAA0551}"/>
    <dgm:cxn modelId="{8D162F70-48FA-4D21-B00F-320D77FFD9E5}" type="presOf" srcId="{D63EA407-DF81-4AE4-97D8-F6151B605647}" destId="{DEAFFAD8-AAF7-45A4-9ADB-8D3B6897F5BA}" srcOrd="0" destOrd="3" presId="urn:microsoft.com/office/officeart/2005/8/layout/hList6"/>
    <dgm:cxn modelId="{2316E071-95AB-4E32-9A68-1973EA334D4F}" srcId="{DAD63E50-F2D3-427A-BA8E-35A52E0447CF}" destId="{BA2FE7A2-3914-4ADD-A31F-2BF7DE30EFF9}" srcOrd="0" destOrd="0" parTransId="{47EF5808-07B2-4B75-AAAB-DF8A962A1152}" sibTransId="{BC4BF193-E3FE-4DF9-9E7C-CC401601CC17}"/>
    <dgm:cxn modelId="{0089D38A-97E6-4691-9703-D994A4CF036E}" type="presOf" srcId="{61A0F56B-7115-4195-A2CE-FE48EDAFED12}" destId="{DEAFFAD8-AAF7-45A4-9ADB-8D3B6897F5BA}" srcOrd="0" destOrd="1" presId="urn:microsoft.com/office/officeart/2005/8/layout/hList6"/>
    <dgm:cxn modelId="{260AD990-38A8-4230-9863-07C51FB685B4}" type="presOf" srcId="{3FAD3906-C519-4935-A7D4-F37405FB13A9}" destId="{38904851-12DF-4944-98B7-DF2866CD805D}" srcOrd="0" destOrd="1" presId="urn:microsoft.com/office/officeart/2005/8/layout/hList6"/>
    <dgm:cxn modelId="{40256491-E200-4F54-A1F5-4F55E65ED11D}" srcId="{61A0F56B-7115-4195-A2CE-FE48EDAFED12}" destId="{D63EA407-DF81-4AE4-97D8-F6151B605647}" srcOrd="1" destOrd="0" parTransId="{51E9BD77-19DF-47C3-970D-89CA361C8EEC}" sibTransId="{6F847654-EE1D-4B12-A1A5-CC45B6DCD868}"/>
    <dgm:cxn modelId="{50C916AC-B0E3-42D7-B7C0-E391269FF13B}" srcId="{CDF3CFC8-6247-4909-83A0-750B16F506AE}" destId="{277299D5-3594-4110-94B9-D61078A6131D}" srcOrd="1" destOrd="0" parTransId="{3E1DE286-CFA9-4D7B-BCB9-6438EDAE3CE8}" sibTransId="{6CAB92DB-DDEA-45F3-9455-689D4DDFC4F2}"/>
    <dgm:cxn modelId="{ECACE0AF-20E6-41A9-A446-5637E53C2A83}" srcId="{6F3EFE9E-C52F-4873-8A38-E259659A46A1}" destId="{C37B5E34-F7E5-4834-838F-08190B515DF0}" srcOrd="1" destOrd="0" parTransId="{BC985411-A2ED-45A4-96CD-E5F8BAF2ACC0}" sibTransId="{B415E91A-C31B-41A4-BF24-E663B2B2C5C1}"/>
    <dgm:cxn modelId="{2F0FA2B0-1C68-4A65-A49B-238EBD8B873A}" srcId="{61A0F56B-7115-4195-A2CE-FE48EDAFED12}" destId="{05B59F7D-0650-4FAE-95A7-1562C3A91E32}" srcOrd="0" destOrd="0" parTransId="{A894E70A-83B6-466F-8235-CBC42DAA5146}" sibTransId="{3B85F3B7-3C32-4BF8-AF83-F86A3313715B}"/>
    <dgm:cxn modelId="{9904A8B1-550F-4E2D-A968-0F77D1AA48A1}" type="presOf" srcId="{6F3EFE9E-C52F-4873-8A38-E259659A46A1}" destId="{565F6577-14C8-49C0-9153-D899CBDEDF95}" srcOrd="0" destOrd="0" presId="urn:microsoft.com/office/officeart/2005/8/layout/hList6"/>
    <dgm:cxn modelId="{4F7660B3-48EB-43F1-9246-52DD478693F9}" srcId="{6F3EFE9E-C52F-4873-8A38-E259659A46A1}" destId="{CDF3CFC8-6247-4909-83A0-750B16F506AE}" srcOrd="0" destOrd="0" parTransId="{47A18D23-69C1-4513-98C4-E89BEFEB6A62}" sibTransId="{FA70AE6D-7E9E-4AB2-9E9D-AFD9090B771B}"/>
    <dgm:cxn modelId="{682AA8C4-A8F2-4131-B1A7-35CC561F2625}" srcId="{21313578-EFE5-44D0-B78D-9B092C184B7C}" destId="{5D9D47F8-8874-4DE5-9D75-D77F31DD17F8}" srcOrd="2" destOrd="0" parTransId="{ADD56F33-494C-4FE0-B873-97F3468FE0E0}" sibTransId="{4DB23F4E-1AC0-47A5-AE7A-B591EA97338F}"/>
    <dgm:cxn modelId="{73E8F1CB-E909-4AB6-9EFA-6F0144C7FBE3}" srcId="{3FAD3906-C519-4935-A7D4-F37405FB13A9}" destId="{1C7F6008-C18E-49E4-96B8-6484DC94AFA5}" srcOrd="0" destOrd="0" parTransId="{E9AA6495-848F-44B7-BFF8-60C1FEA8B391}" sibTransId="{B511C302-FC59-4BCF-B058-30647ACCB764}"/>
    <dgm:cxn modelId="{AF221CCF-FC72-4364-8E0C-4A3363EE7C12}" type="presOf" srcId="{D8D6CB0F-E757-434F-A825-85D135EE2855}" destId="{3817B130-B297-43F0-BBCF-490814CB22DC}" srcOrd="0" destOrd="4" presId="urn:microsoft.com/office/officeart/2005/8/layout/hList6"/>
    <dgm:cxn modelId="{3AD4A7D0-9040-4D25-872B-1E90914D1A49}" type="presOf" srcId="{74CF9488-08FE-412F-B0B9-34BE1882EA94}" destId="{565F6577-14C8-49C0-9153-D899CBDEDF95}" srcOrd="0" destOrd="2" presId="urn:microsoft.com/office/officeart/2005/8/layout/hList6"/>
    <dgm:cxn modelId="{1ABC01D3-CD5E-478C-A40A-0FE9DC8777B8}" type="presOf" srcId="{BA2FE7A2-3914-4ADD-A31F-2BF7DE30EFF9}" destId="{3817B130-B297-43F0-BBCF-490814CB22DC}" srcOrd="0" destOrd="2" presId="urn:microsoft.com/office/officeart/2005/8/layout/hList6"/>
    <dgm:cxn modelId="{92C81BD3-6C35-40FE-91FE-2AFC992A0EB8}" type="presOf" srcId="{0EBFE04C-3055-4163-AF95-382CD327C2D5}" destId="{DEAFFAD8-AAF7-45A4-9ADB-8D3B6897F5BA}" srcOrd="0" destOrd="4" presId="urn:microsoft.com/office/officeart/2005/8/layout/hList6"/>
    <dgm:cxn modelId="{D16BA3DD-98BB-46AA-85B8-6C58F343472D}" type="presOf" srcId="{07A93958-254E-456C-AD3B-B248FF893EDD}" destId="{3817B130-B297-43F0-BBCF-490814CB22DC}" srcOrd="0" destOrd="0" presId="urn:microsoft.com/office/officeart/2005/8/layout/hList6"/>
    <dgm:cxn modelId="{F36D14DE-F167-4C17-9A3C-1D23EC65E8FB}" srcId="{07A93958-254E-456C-AD3B-B248FF893EDD}" destId="{DAD63E50-F2D3-427A-BA8E-35A52E0447CF}" srcOrd="0" destOrd="0" parTransId="{8C584CB4-59D9-4971-84EB-FB3F1A52BFB6}" sibTransId="{14106E38-B698-460C-B963-9540F4A78855}"/>
    <dgm:cxn modelId="{4D0E12DF-BD73-4EAB-8443-46CD1E3305AF}" srcId="{DAD63E50-F2D3-427A-BA8E-35A52E0447CF}" destId="{2CABBBCB-A7B0-4733-A129-528C75730EB1}" srcOrd="1" destOrd="0" parTransId="{9F9003A0-3FB4-4A78-B710-B48D88B37965}" sibTransId="{F8420128-0EBD-44AC-8FDC-2FAC7A92F927}"/>
    <dgm:cxn modelId="{CAF725DF-6780-404D-AD70-387AF395FF6A}" type="presOf" srcId="{277299D5-3594-4110-94B9-D61078A6131D}" destId="{565F6577-14C8-49C0-9153-D899CBDEDF95}" srcOrd="0" destOrd="3" presId="urn:microsoft.com/office/officeart/2005/8/layout/hList6"/>
    <dgm:cxn modelId="{DD199EE6-E0CA-4E90-86CD-CE639199B6AB}" srcId="{21313578-EFE5-44D0-B78D-9B092C184B7C}" destId="{1CF4D7FE-491D-4525-A6C9-08FAB63D1A5C}" srcOrd="3" destOrd="0" parTransId="{0094DD4C-5955-429E-BD67-BABC1D8F7DAC}" sibTransId="{936048E6-594B-49BA-8073-799AC0871822}"/>
    <dgm:cxn modelId="{8CD057E9-A80A-4A76-91FF-5AB0E97E6981}" type="presOf" srcId="{2CABBBCB-A7B0-4733-A129-528C75730EB1}" destId="{3817B130-B297-43F0-BBCF-490814CB22DC}" srcOrd="0" destOrd="3" presId="urn:microsoft.com/office/officeart/2005/8/layout/hList6"/>
    <dgm:cxn modelId="{A33426ED-411F-45E3-8327-1BE77E2690CA}" type="presOf" srcId="{1C7F6008-C18E-49E4-96B8-6484DC94AFA5}" destId="{38904851-12DF-4944-98B7-DF2866CD805D}" srcOrd="0" destOrd="2" presId="urn:microsoft.com/office/officeart/2005/8/layout/hList6"/>
    <dgm:cxn modelId="{F5F8F3F1-FFF5-4111-969C-FDD05CEA55FB}" type="presOf" srcId="{33859DB9-1D12-44BB-BF8E-D53C93D18FDA}" destId="{38904851-12DF-4944-98B7-DF2866CD805D}" srcOrd="0" destOrd="3" presId="urn:microsoft.com/office/officeart/2005/8/layout/hList6"/>
    <dgm:cxn modelId="{E3E765FA-F2BB-4C76-9621-0DD7E5C09914}" srcId="{1CF4D7FE-491D-4525-A6C9-08FAB63D1A5C}" destId="{CC777A88-E41F-40A2-BE21-33C605249704}" srcOrd="1" destOrd="0" parTransId="{214789DB-B7EB-4103-8704-5C8471D6AE5F}" sibTransId="{CD220180-7E12-40C0-893F-7E98984D998B}"/>
    <dgm:cxn modelId="{98C8DCD8-5B41-4AAD-BECC-8B039E969437}" type="presParOf" srcId="{4BF04F50-B02E-4F69-B833-8B5A095EDB06}" destId="{565F6577-14C8-49C0-9153-D899CBDEDF95}" srcOrd="0" destOrd="0" presId="urn:microsoft.com/office/officeart/2005/8/layout/hList6"/>
    <dgm:cxn modelId="{EE4D062D-04C7-4F7A-B22B-E5E98421CB60}" type="presParOf" srcId="{4BF04F50-B02E-4F69-B833-8B5A095EDB06}" destId="{09B375A6-E2F1-4811-BC6D-B6B6C5758D60}" srcOrd="1" destOrd="0" presId="urn:microsoft.com/office/officeart/2005/8/layout/hList6"/>
    <dgm:cxn modelId="{01933549-3F0E-4090-AB1A-BAC32FB8F20C}" type="presParOf" srcId="{4BF04F50-B02E-4F69-B833-8B5A095EDB06}" destId="{3817B130-B297-43F0-BBCF-490814CB22DC}" srcOrd="2" destOrd="0" presId="urn:microsoft.com/office/officeart/2005/8/layout/hList6"/>
    <dgm:cxn modelId="{18D7FA4D-6F00-4FE9-9F7E-504D0CC5FA35}" type="presParOf" srcId="{4BF04F50-B02E-4F69-B833-8B5A095EDB06}" destId="{B33FF638-AA89-4834-8963-EBF9A88DDFA9}" srcOrd="3" destOrd="0" presId="urn:microsoft.com/office/officeart/2005/8/layout/hList6"/>
    <dgm:cxn modelId="{F894AFAE-CC36-479D-9B24-523119AE04B2}" type="presParOf" srcId="{4BF04F50-B02E-4F69-B833-8B5A095EDB06}" destId="{DEAFFAD8-AAF7-45A4-9ADB-8D3B6897F5BA}" srcOrd="4" destOrd="0" presId="urn:microsoft.com/office/officeart/2005/8/layout/hList6"/>
    <dgm:cxn modelId="{CA599152-596E-4985-8920-DF1F60B63929}" type="presParOf" srcId="{4BF04F50-B02E-4F69-B833-8B5A095EDB06}" destId="{4DD0AD0E-D78E-448B-BA72-5A62419E38CD}" srcOrd="5" destOrd="0" presId="urn:microsoft.com/office/officeart/2005/8/layout/hList6"/>
    <dgm:cxn modelId="{E2898CE3-B6EA-4989-B12A-8FB5F60FB147}" type="presParOf" srcId="{4BF04F50-B02E-4F69-B833-8B5A095EDB06}" destId="{38904851-12DF-4944-98B7-DF2866CD805D}"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2496AE8-5926-4404-9EFA-89A7D63EDE5A}" type="doc">
      <dgm:prSet loTypeId="urn:microsoft.com/office/officeart/2005/8/layout/cycle7" loCatId="cycle" qsTypeId="urn:microsoft.com/office/officeart/2005/8/quickstyle/simple1" qsCatId="simple" csTypeId="urn:microsoft.com/office/officeart/2005/8/colors/accent2_5" csCatId="accent2" phldr="1"/>
      <dgm:spPr/>
      <dgm:t>
        <a:bodyPr/>
        <a:lstStyle/>
        <a:p>
          <a:endParaRPr lang="en-US"/>
        </a:p>
      </dgm:t>
    </dgm:pt>
    <dgm:pt modelId="{38C9B3C5-9B80-4096-B1E5-AF7027C1F4ED}">
      <dgm:prSet phldrT="[Text]" custT="1"/>
      <dgm:spPr/>
      <dgm:t>
        <a:bodyPr/>
        <a:lstStyle/>
        <a:p>
          <a:r>
            <a:rPr lang="zh-CN" altLang="en-US" sz="1600"/>
            <a:t>新品上架銷量預測模型（構建）</a:t>
          </a:r>
          <a:endParaRPr lang="en-US" sz="1600"/>
        </a:p>
      </dgm:t>
    </dgm:pt>
    <dgm:pt modelId="{445EA9DA-07D9-4BC7-92EA-F8E0D986388D}" type="parTrans" cxnId="{5F7E3D40-7F5E-40AC-8A94-C08F6D66D71B}">
      <dgm:prSet/>
      <dgm:spPr/>
      <dgm:t>
        <a:bodyPr/>
        <a:lstStyle/>
        <a:p>
          <a:endParaRPr lang="en-US"/>
        </a:p>
      </dgm:t>
    </dgm:pt>
    <dgm:pt modelId="{3E107E26-4B7C-4098-B6B8-BEEFE93A0A80}" type="sibTrans" cxnId="{5F7E3D40-7F5E-40AC-8A94-C08F6D66D71B}">
      <dgm:prSet/>
      <dgm:spPr/>
      <dgm:t>
        <a:bodyPr/>
        <a:lstStyle/>
        <a:p>
          <a:endParaRPr lang="en-US"/>
        </a:p>
      </dgm:t>
    </dgm:pt>
    <dgm:pt modelId="{7DBDCB40-F218-403A-8252-C970FC925A84}">
      <dgm:prSet phldrT="[Text]" custT="1"/>
      <dgm:spPr/>
      <dgm:t>
        <a:bodyPr/>
        <a:lstStyle/>
        <a:p>
          <a:r>
            <a:rPr lang="zh-CN" altLang="en-US" sz="1600"/>
            <a:t>動態庫存規劃模型（構建）</a:t>
          </a:r>
          <a:endParaRPr lang="en-US" sz="1600"/>
        </a:p>
      </dgm:t>
    </dgm:pt>
    <dgm:pt modelId="{D881E9A0-CE61-4FB8-A532-734F4D9DCC84}" type="parTrans" cxnId="{D1BC801A-57CE-47D9-B707-1BDB1A8A95D8}">
      <dgm:prSet/>
      <dgm:spPr/>
      <dgm:t>
        <a:bodyPr/>
        <a:lstStyle/>
        <a:p>
          <a:endParaRPr lang="en-US"/>
        </a:p>
      </dgm:t>
    </dgm:pt>
    <dgm:pt modelId="{F8B4811D-3FEF-46F8-BFC1-ECAAF51F5282}" type="sibTrans" cxnId="{D1BC801A-57CE-47D9-B707-1BDB1A8A95D8}">
      <dgm:prSet/>
      <dgm:spPr/>
      <dgm:t>
        <a:bodyPr/>
        <a:lstStyle/>
        <a:p>
          <a:endParaRPr lang="en-US"/>
        </a:p>
      </dgm:t>
    </dgm:pt>
    <dgm:pt modelId="{63E01DF8-3D71-489A-A040-9FCA5285E0A5}">
      <dgm:prSet phldrT="[Text]" custT="1"/>
      <dgm:spPr>
        <a:solidFill>
          <a:schemeClr val="accent2">
            <a:alpha val="50000"/>
          </a:schemeClr>
        </a:solidFill>
      </dgm:spPr>
      <dgm:t>
        <a:bodyPr/>
        <a:lstStyle/>
        <a:p>
          <a:r>
            <a:rPr lang="zh-CN" altLang="en-US" sz="1600"/>
            <a:t>在售品銷量預測模型（優化）</a:t>
          </a:r>
          <a:endParaRPr lang="en-US" sz="1600"/>
        </a:p>
      </dgm:t>
    </dgm:pt>
    <dgm:pt modelId="{F3A6762A-EB84-4507-8EFF-F902447DD099}" type="parTrans" cxnId="{712B2CF3-41D9-4632-9BED-AF3199112D0B}">
      <dgm:prSet/>
      <dgm:spPr/>
      <dgm:t>
        <a:bodyPr/>
        <a:lstStyle/>
        <a:p>
          <a:endParaRPr lang="en-US"/>
        </a:p>
      </dgm:t>
    </dgm:pt>
    <dgm:pt modelId="{D99AECFC-55DA-4A9C-8FC7-59C93A9C8BB5}" type="sibTrans" cxnId="{712B2CF3-41D9-4632-9BED-AF3199112D0B}">
      <dgm:prSet/>
      <dgm:spPr/>
      <dgm:t>
        <a:bodyPr/>
        <a:lstStyle/>
        <a:p>
          <a:endParaRPr lang="en-US"/>
        </a:p>
      </dgm:t>
    </dgm:pt>
    <dgm:pt modelId="{016342E6-7DE8-4B85-A784-E417DF862D9A}" type="pres">
      <dgm:prSet presAssocID="{92496AE8-5926-4404-9EFA-89A7D63EDE5A}" presName="Name0" presStyleCnt="0">
        <dgm:presLayoutVars>
          <dgm:dir/>
          <dgm:resizeHandles val="exact"/>
        </dgm:presLayoutVars>
      </dgm:prSet>
      <dgm:spPr/>
    </dgm:pt>
    <dgm:pt modelId="{AAB6CD07-9760-4BDD-9B03-E3E89F82D100}" type="pres">
      <dgm:prSet presAssocID="{38C9B3C5-9B80-4096-B1E5-AF7027C1F4ED}" presName="node" presStyleLbl="node1" presStyleIdx="0" presStyleCnt="3" custScaleX="109637">
        <dgm:presLayoutVars>
          <dgm:bulletEnabled val="1"/>
        </dgm:presLayoutVars>
      </dgm:prSet>
      <dgm:spPr/>
    </dgm:pt>
    <dgm:pt modelId="{7297F022-2D2D-46F2-8955-013ACFE1330B}" type="pres">
      <dgm:prSet presAssocID="{3E107E26-4B7C-4098-B6B8-BEEFE93A0A80}" presName="sibTrans" presStyleLbl="sibTrans2D1" presStyleIdx="0" presStyleCnt="3"/>
      <dgm:spPr/>
    </dgm:pt>
    <dgm:pt modelId="{21FCDA26-5D39-46E7-961A-052990920B63}" type="pres">
      <dgm:prSet presAssocID="{3E107E26-4B7C-4098-B6B8-BEEFE93A0A80}" presName="connectorText" presStyleLbl="sibTrans2D1" presStyleIdx="0" presStyleCnt="3"/>
      <dgm:spPr/>
    </dgm:pt>
    <dgm:pt modelId="{05379516-EF55-4A33-BAB3-2A58770C3446}" type="pres">
      <dgm:prSet presAssocID="{7DBDCB40-F218-403A-8252-C970FC925A84}" presName="node" presStyleLbl="node1" presStyleIdx="1" presStyleCnt="3">
        <dgm:presLayoutVars>
          <dgm:bulletEnabled val="1"/>
        </dgm:presLayoutVars>
      </dgm:prSet>
      <dgm:spPr/>
    </dgm:pt>
    <dgm:pt modelId="{68FE17F9-97CD-4AF1-A8E0-6DC904706BB2}" type="pres">
      <dgm:prSet presAssocID="{F8B4811D-3FEF-46F8-BFC1-ECAAF51F5282}" presName="sibTrans" presStyleLbl="sibTrans2D1" presStyleIdx="1" presStyleCnt="3"/>
      <dgm:spPr/>
    </dgm:pt>
    <dgm:pt modelId="{306BE39A-4DAA-4303-BF5D-197AC45A542E}" type="pres">
      <dgm:prSet presAssocID="{F8B4811D-3FEF-46F8-BFC1-ECAAF51F5282}" presName="connectorText" presStyleLbl="sibTrans2D1" presStyleIdx="1" presStyleCnt="3"/>
      <dgm:spPr/>
    </dgm:pt>
    <dgm:pt modelId="{80E4D5AD-0EE2-4D8D-860D-3A528EFCD66A}" type="pres">
      <dgm:prSet presAssocID="{63E01DF8-3D71-489A-A040-9FCA5285E0A5}" presName="node" presStyleLbl="node1" presStyleIdx="2" presStyleCnt="3">
        <dgm:presLayoutVars>
          <dgm:bulletEnabled val="1"/>
        </dgm:presLayoutVars>
      </dgm:prSet>
      <dgm:spPr/>
    </dgm:pt>
    <dgm:pt modelId="{8ED480FE-3EE1-4D08-AA21-3DC9730A7651}" type="pres">
      <dgm:prSet presAssocID="{D99AECFC-55DA-4A9C-8FC7-59C93A9C8BB5}" presName="sibTrans" presStyleLbl="sibTrans2D1" presStyleIdx="2" presStyleCnt="3"/>
      <dgm:spPr/>
    </dgm:pt>
    <dgm:pt modelId="{4A5B06DF-8036-414A-BB27-2B36360B65E0}" type="pres">
      <dgm:prSet presAssocID="{D99AECFC-55DA-4A9C-8FC7-59C93A9C8BB5}" presName="connectorText" presStyleLbl="sibTrans2D1" presStyleIdx="2" presStyleCnt="3"/>
      <dgm:spPr/>
    </dgm:pt>
  </dgm:ptLst>
  <dgm:cxnLst>
    <dgm:cxn modelId="{B9423D01-4DD6-41CD-BC51-B9438BAE4EFC}" type="presOf" srcId="{D99AECFC-55DA-4A9C-8FC7-59C93A9C8BB5}" destId="{4A5B06DF-8036-414A-BB27-2B36360B65E0}" srcOrd="1" destOrd="0" presId="urn:microsoft.com/office/officeart/2005/8/layout/cycle7"/>
    <dgm:cxn modelId="{CC9EC113-F3A1-4EB7-97D0-B3A3CDE778E2}" type="presOf" srcId="{F8B4811D-3FEF-46F8-BFC1-ECAAF51F5282}" destId="{68FE17F9-97CD-4AF1-A8E0-6DC904706BB2}" srcOrd="0" destOrd="0" presId="urn:microsoft.com/office/officeart/2005/8/layout/cycle7"/>
    <dgm:cxn modelId="{D1BC801A-57CE-47D9-B707-1BDB1A8A95D8}" srcId="{92496AE8-5926-4404-9EFA-89A7D63EDE5A}" destId="{7DBDCB40-F218-403A-8252-C970FC925A84}" srcOrd="1" destOrd="0" parTransId="{D881E9A0-CE61-4FB8-A532-734F4D9DCC84}" sibTransId="{F8B4811D-3FEF-46F8-BFC1-ECAAF51F5282}"/>
    <dgm:cxn modelId="{82F3A323-4FE6-4735-9BE7-E1D9B22820DC}" type="presOf" srcId="{63E01DF8-3D71-489A-A040-9FCA5285E0A5}" destId="{80E4D5AD-0EE2-4D8D-860D-3A528EFCD66A}" srcOrd="0" destOrd="0" presId="urn:microsoft.com/office/officeart/2005/8/layout/cycle7"/>
    <dgm:cxn modelId="{F54C632C-7D23-4228-9EB4-D092B9BCFF85}" type="presOf" srcId="{F8B4811D-3FEF-46F8-BFC1-ECAAF51F5282}" destId="{306BE39A-4DAA-4303-BF5D-197AC45A542E}" srcOrd="1" destOrd="0" presId="urn:microsoft.com/office/officeart/2005/8/layout/cycle7"/>
    <dgm:cxn modelId="{5F7E3D40-7F5E-40AC-8A94-C08F6D66D71B}" srcId="{92496AE8-5926-4404-9EFA-89A7D63EDE5A}" destId="{38C9B3C5-9B80-4096-B1E5-AF7027C1F4ED}" srcOrd="0" destOrd="0" parTransId="{445EA9DA-07D9-4BC7-92EA-F8E0D986388D}" sibTransId="{3E107E26-4B7C-4098-B6B8-BEEFE93A0A80}"/>
    <dgm:cxn modelId="{F780BE65-4685-4BE3-BC4A-AA6871AF66A4}" type="presOf" srcId="{3E107E26-4B7C-4098-B6B8-BEEFE93A0A80}" destId="{7297F022-2D2D-46F2-8955-013ACFE1330B}" srcOrd="0" destOrd="0" presId="urn:microsoft.com/office/officeart/2005/8/layout/cycle7"/>
    <dgm:cxn modelId="{1406A072-40D4-4818-9657-A091781B7F6B}" type="presOf" srcId="{38C9B3C5-9B80-4096-B1E5-AF7027C1F4ED}" destId="{AAB6CD07-9760-4BDD-9B03-E3E89F82D100}" srcOrd="0" destOrd="0" presId="urn:microsoft.com/office/officeart/2005/8/layout/cycle7"/>
    <dgm:cxn modelId="{341AF076-A88A-49CF-A7F5-724D27047B4D}" type="presOf" srcId="{3E107E26-4B7C-4098-B6B8-BEEFE93A0A80}" destId="{21FCDA26-5D39-46E7-961A-052990920B63}" srcOrd="1" destOrd="0" presId="urn:microsoft.com/office/officeart/2005/8/layout/cycle7"/>
    <dgm:cxn modelId="{800AEA77-710C-4D24-8EA5-288CE23D35AA}" type="presOf" srcId="{D99AECFC-55DA-4A9C-8FC7-59C93A9C8BB5}" destId="{8ED480FE-3EE1-4D08-AA21-3DC9730A7651}" srcOrd="0" destOrd="0" presId="urn:microsoft.com/office/officeart/2005/8/layout/cycle7"/>
    <dgm:cxn modelId="{BB74ED91-2C04-401E-A739-520FC47418E9}" type="presOf" srcId="{7DBDCB40-F218-403A-8252-C970FC925A84}" destId="{05379516-EF55-4A33-BAB3-2A58770C3446}" srcOrd="0" destOrd="0" presId="urn:microsoft.com/office/officeart/2005/8/layout/cycle7"/>
    <dgm:cxn modelId="{C9F2BEC2-A00E-4663-BEC9-AA791476FE77}" type="presOf" srcId="{92496AE8-5926-4404-9EFA-89A7D63EDE5A}" destId="{016342E6-7DE8-4B85-A784-E417DF862D9A}" srcOrd="0" destOrd="0" presId="urn:microsoft.com/office/officeart/2005/8/layout/cycle7"/>
    <dgm:cxn modelId="{712B2CF3-41D9-4632-9BED-AF3199112D0B}" srcId="{92496AE8-5926-4404-9EFA-89A7D63EDE5A}" destId="{63E01DF8-3D71-489A-A040-9FCA5285E0A5}" srcOrd="2" destOrd="0" parTransId="{F3A6762A-EB84-4507-8EFF-F902447DD099}" sibTransId="{D99AECFC-55DA-4A9C-8FC7-59C93A9C8BB5}"/>
    <dgm:cxn modelId="{9B236509-45ED-40CC-B9F2-1821A4F49AED}" type="presParOf" srcId="{016342E6-7DE8-4B85-A784-E417DF862D9A}" destId="{AAB6CD07-9760-4BDD-9B03-E3E89F82D100}" srcOrd="0" destOrd="0" presId="urn:microsoft.com/office/officeart/2005/8/layout/cycle7"/>
    <dgm:cxn modelId="{1BB3810E-390A-4A98-B630-0F3F11ADBC32}" type="presParOf" srcId="{016342E6-7DE8-4B85-A784-E417DF862D9A}" destId="{7297F022-2D2D-46F2-8955-013ACFE1330B}" srcOrd="1" destOrd="0" presId="urn:microsoft.com/office/officeart/2005/8/layout/cycle7"/>
    <dgm:cxn modelId="{6F01E621-036F-468F-B2D8-F36910895D0A}" type="presParOf" srcId="{7297F022-2D2D-46F2-8955-013ACFE1330B}" destId="{21FCDA26-5D39-46E7-961A-052990920B63}" srcOrd="0" destOrd="0" presId="urn:microsoft.com/office/officeart/2005/8/layout/cycle7"/>
    <dgm:cxn modelId="{36B84229-2B45-4FD4-B5CC-83C0DA7885E2}" type="presParOf" srcId="{016342E6-7DE8-4B85-A784-E417DF862D9A}" destId="{05379516-EF55-4A33-BAB3-2A58770C3446}" srcOrd="2" destOrd="0" presId="urn:microsoft.com/office/officeart/2005/8/layout/cycle7"/>
    <dgm:cxn modelId="{BA95287E-0833-4C77-B605-7A23719AFC41}" type="presParOf" srcId="{016342E6-7DE8-4B85-A784-E417DF862D9A}" destId="{68FE17F9-97CD-4AF1-A8E0-6DC904706BB2}" srcOrd="3" destOrd="0" presId="urn:microsoft.com/office/officeart/2005/8/layout/cycle7"/>
    <dgm:cxn modelId="{22CC2342-2CE1-44A0-B4FF-6A0D7C9107F7}" type="presParOf" srcId="{68FE17F9-97CD-4AF1-A8E0-6DC904706BB2}" destId="{306BE39A-4DAA-4303-BF5D-197AC45A542E}" srcOrd="0" destOrd="0" presId="urn:microsoft.com/office/officeart/2005/8/layout/cycle7"/>
    <dgm:cxn modelId="{DF9AAD00-AD3A-460D-AD3B-E2F2FF9C2131}" type="presParOf" srcId="{016342E6-7DE8-4B85-A784-E417DF862D9A}" destId="{80E4D5AD-0EE2-4D8D-860D-3A528EFCD66A}" srcOrd="4" destOrd="0" presId="urn:microsoft.com/office/officeart/2005/8/layout/cycle7"/>
    <dgm:cxn modelId="{68414B2F-75C3-42ED-A632-E8F053DDCF0A}" type="presParOf" srcId="{016342E6-7DE8-4B85-A784-E417DF862D9A}" destId="{8ED480FE-3EE1-4D08-AA21-3DC9730A7651}" srcOrd="5" destOrd="0" presId="urn:microsoft.com/office/officeart/2005/8/layout/cycle7"/>
    <dgm:cxn modelId="{0180BF40-166D-493F-9367-A33BEBB96AE3}" type="presParOf" srcId="{8ED480FE-3EE1-4D08-AA21-3DC9730A7651}" destId="{4A5B06DF-8036-414A-BB27-2B36360B65E0}" srcOrd="0" destOrd="0" presId="urn:microsoft.com/office/officeart/2005/8/layout/cycle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CB447B-F4F3-424C-A52A-51D1F898B3A6}">
      <dsp:nvSpPr>
        <dsp:cNvPr id="0" name=""/>
        <dsp:cNvSpPr/>
      </dsp:nvSpPr>
      <dsp:spPr>
        <a:xfrm>
          <a:off x="0" y="0"/>
          <a:ext cx="5262437"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48D9AA-7E9A-48EF-B260-FB3F448DFD2F}">
      <dsp:nvSpPr>
        <dsp:cNvPr id="0" name=""/>
        <dsp:cNvSpPr/>
      </dsp:nvSpPr>
      <dsp:spPr>
        <a:xfrm>
          <a:off x="0" y="0"/>
          <a:ext cx="1052487" cy="41393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0" y="0"/>
        <a:ext cx="1052487" cy="4139373"/>
      </dsp:txXfrm>
    </dsp:sp>
    <dsp:sp modelId="{CBBBEFB4-D640-4A12-8FCC-039EA190ADFB}">
      <dsp:nvSpPr>
        <dsp:cNvPr id="0" name=""/>
        <dsp:cNvSpPr/>
      </dsp:nvSpPr>
      <dsp:spPr>
        <a:xfrm>
          <a:off x="1131423" y="48659"/>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CN" alt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48659"/>
        <a:ext cx="4131013" cy="973197"/>
      </dsp:txXfrm>
    </dsp:sp>
    <dsp:sp modelId="{210312D0-59D7-4963-BA3D-1FAD9AF657AF}">
      <dsp:nvSpPr>
        <dsp:cNvPr id="0" name=""/>
        <dsp:cNvSpPr/>
      </dsp:nvSpPr>
      <dsp:spPr>
        <a:xfrm>
          <a:off x="1052487" y="1021857"/>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16F035-F0A8-46BF-BDC9-7AE47B0FCD9A}">
      <dsp:nvSpPr>
        <dsp:cNvPr id="0" name=""/>
        <dsp:cNvSpPr/>
      </dsp:nvSpPr>
      <dsp:spPr>
        <a:xfrm>
          <a:off x="1131423" y="1070517"/>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1070517"/>
        <a:ext cx="4131013" cy="973197"/>
      </dsp:txXfrm>
    </dsp:sp>
    <dsp:sp modelId="{F429E2AE-0570-4E85-9755-2FC0603CC93A}">
      <dsp:nvSpPr>
        <dsp:cNvPr id="0" name=""/>
        <dsp:cNvSpPr/>
      </dsp:nvSpPr>
      <dsp:spPr>
        <a:xfrm>
          <a:off x="1052487" y="2043714"/>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EB1F80-E634-4D34-87A2-EE287EDEC9C1}">
      <dsp:nvSpPr>
        <dsp:cNvPr id="0" name=""/>
        <dsp:cNvSpPr/>
      </dsp:nvSpPr>
      <dsp:spPr>
        <a:xfrm>
          <a:off x="1131423" y="2092374"/>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2092374"/>
        <a:ext cx="4131013" cy="973197"/>
      </dsp:txXfrm>
    </dsp:sp>
    <dsp:sp modelId="{300B0330-6D88-49CA-A7DC-D9A07A82B9E4}">
      <dsp:nvSpPr>
        <dsp:cNvPr id="0" name=""/>
        <dsp:cNvSpPr/>
      </dsp:nvSpPr>
      <dsp:spPr>
        <a:xfrm>
          <a:off x="1052487" y="3065571"/>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A20F49-89C0-44DC-A73D-6989E723F6EB}">
      <dsp:nvSpPr>
        <dsp:cNvPr id="0" name=""/>
        <dsp:cNvSpPr/>
      </dsp:nvSpPr>
      <dsp:spPr>
        <a:xfrm>
          <a:off x="1131423" y="3114231"/>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3114231"/>
        <a:ext cx="4131013" cy="973197"/>
      </dsp:txXfrm>
    </dsp:sp>
    <dsp:sp modelId="{DBDBDCBB-BC94-43F2-AF5E-FEBD1630083C}">
      <dsp:nvSpPr>
        <dsp:cNvPr id="0" name=""/>
        <dsp:cNvSpPr/>
      </dsp:nvSpPr>
      <dsp:spPr>
        <a:xfrm>
          <a:off x="1052487" y="4087428"/>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CB447B-F4F3-424C-A52A-51D1F898B3A6}">
      <dsp:nvSpPr>
        <dsp:cNvPr id="0" name=""/>
        <dsp:cNvSpPr/>
      </dsp:nvSpPr>
      <dsp:spPr>
        <a:xfrm>
          <a:off x="0" y="0"/>
          <a:ext cx="5262437"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48D9AA-7E9A-48EF-B260-FB3F448DFD2F}">
      <dsp:nvSpPr>
        <dsp:cNvPr id="0" name=""/>
        <dsp:cNvSpPr/>
      </dsp:nvSpPr>
      <dsp:spPr>
        <a:xfrm>
          <a:off x="0" y="0"/>
          <a:ext cx="1052487" cy="41393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0" y="0"/>
        <a:ext cx="1052487" cy="4139373"/>
      </dsp:txXfrm>
    </dsp:sp>
    <dsp:sp modelId="{CBBBEFB4-D640-4A12-8FCC-039EA190ADFB}">
      <dsp:nvSpPr>
        <dsp:cNvPr id="0" name=""/>
        <dsp:cNvSpPr/>
      </dsp:nvSpPr>
      <dsp:spPr>
        <a:xfrm>
          <a:off x="1131423" y="48659"/>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CN" alt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48659"/>
        <a:ext cx="4131013" cy="973197"/>
      </dsp:txXfrm>
    </dsp:sp>
    <dsp:sp modelId="{210312D0-59D7-4963-BA3D-1FAD9AF657AF}">
      <dsp:nvSpPr>
        <dsp:cNvPr id="0" name=""/>
        <dsp:cNvSpPr/>
      </dsp:nvSpPr>
      <dsp:spPr>
        <a:xfrm>
          <a:off x="1052487" y="1021857"/>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16F035-F0A8-46BF-BDC9-7AE47B0FCD9A}">
      <dsp:nvSpPr>
        <dsp:cNvPr id="0" name=""/>
        <dsp:cNvSpPr/>
      </dsp:nvSpPr>
      <dsp:spPr>
        <a:xfrm>
          <a:off x="1131423" y="1070517"/>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TW" alt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1070517"/>
        <a:ext cx="4131013" cy="973197"/>
      </dsp:txXfrm>
    </dsp:sp>
    <dsp:sp modelId="{F429E2AE-0570-4E85-9755-2FC0603CC93A}">
      <dsp:nvSpPr>
        <dsp:cNvPr id="0" name=""/>
        <dsp:cNvSpPr/>
      </dsp:nvSpPr>
      <dsp:spPr>
        <a:xfrm>
          <a:off x="1052487" y="2043714"/>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EB1F80-E634-4D34-87A2-EE287EDEC9C1}">
      <dsp:nvSpPr>
        <dsp:cNvPr id="0" name=""/>
        <dsp:cNvSpPr/>
      </dsp:nvSpPr>
      <dsp:spPr>
        <a:xfrm>
          <a:off x="1131423" y="2092374"/>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2092374"/>
        <a:ext cx="4131013" cy="973197"/>
      </dsp:txXfrm>
    </dsp:sp>
    <dsp:sp modelId="{300B0330-6D88-49CA-A7DC-D9A07A82B9E4}">
      <dsp:nvSpPr>
        <dsp:cNvPr id="0" name=""/>
        <dsp:cNvSpPr/>
      </dsp:nvSpPr>
      <dsp:spPr>
        <a:xfrm>
          <a:off x="1052487" y="3065571"/>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A20F49-89C0-44DC-A73D-6989E723F6EB}">
      <dsp:nvSpPr>
        <dsp:cNvPr id="0" name=""/>
        <dsp:cNvSpPr/>
      </dsp:nvSpPr>
      <dsp:spPr>
        <a:xfrm>
          <a:off x="1131423" y="3114231"/>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3114231"/>
        <a:ext cx="4131013" cy="973197"/>
      </dsp:txXfrm>
    </dsp:sp>
    <dsp:sp modelId="{DBDBDCBB-BC94-43F2-AF5E-FEBD1630083C}">
      <dsp:nvSpPr>
        <dsp:cNvPr id="0" name=""/>
        <dsp:cNvSpPr/>
      </dsp:nvSpPr>
      <dsp:spPr>
        <a:xfrm>
          <a:off x="1052487" y="4087428"/>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CB447B-F4F3-424C-A52A-51D1F898B3A6}">
      <dsp:nvSpPr>
        <dsp:cNvPr id="0" name=""/>
        <dsp:cNvSpPr/>
      </dsp:nvSpPr>
      <dsp:spPr>
        <a:xfrm>
          <a:off x="0" y="0"/>
          <a:ext cx="5262437"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48D9AA-7E9A-48EF-B260-FB3F448DFD2F}">
      <dsp:nvSpPr>
        <dsp:cNvPr id="0" name=""/>
        <dsp:cNvSpPr/>
      </dsp:nvSpPr>
      <dsp:spPr>
        <a:xfrm>
          <a:off x="0" y="0"/>
          <a:ext cx="1052487" cy="41393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0" y="0"/>
        <a:ext cx="1052487" cy="4139373"/>
      </dsp:txXfrm>
    </dsp:sp>
    <dsp:sp modelId="{CBBBEFB4-D640-4A12-8FCC-039EA190ADFB}">
      <dsp:nvSpPr>
        <dsp:cNvPr id="0" name=""/>
        <dsp:cNvSpPr/>
      </dsp:nvSpPr>
      <dsp:spPr>
        <a:xfrm>
          <a:off x="1131423" y="48659"/>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CN" alt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rPr>
            <a:t>專案背景</a:t>
          </a:r>
          <a:endParaRPr lang="en-US" sz="3400" kern="1200">
            <a:solidFill>
              <a:prstClr val="black">
                <a:lumMod val="75000"/>
                <a:lumOff val="25000"/>
              </a:prst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48659"/>
        <a:ext cx="4131013" cy="973197"/>
      </dsp:txXfrm>
    </dsp:sp>
    <dsp:sp modelId="{210312D0-59D7-4963-BA3D-1FAD9AF657AF}">
      <dsp:nvSpPr>
        <dsp:cNvPr id="0" name=""/>
        <dsp:cNvSpPr/>
      </dsp:nvSpPr>
      <dsp:spPr>
        <a:xfrm>
          <a:off x="1052487" y="1021857"/>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E16F035-F0A8-46BF-BDC9-7AE47B0FCD9A}">
      <dsp:nvSpPr>
        <dsp:cNvPr id="0" name=""/>
        <dsp:cNvSpPr/>
      </dsp:nvSpPr>
      <dsp:spPr>
        <a:xfrm>
          <a:off x="1131423" y="1070517"/>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Font typeface="Arial" panose="020B0604020202020204" pitchFamily="34" charset="0"/>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專案</a:t>
          </a:r>
          <a:r>
            <a:rPr lang="zh-CN"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摘要</a:t>
          </a:r>
          <a:endParaRPr 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1070517"/>
        <a:ext cx="4131013" cy="973197"/>
      </dsp:txXfrm>
    </dsp:sp>
    <dsp:sp modelId="{F429E2AE-0570-4E85-9755-2FC0603CC93A}">
      <dsp:nvSpPr>
        <dsp:cNvPr id="0" name=""/>
        <dsp:cNvSpPr/>
      </dsp:nvSpPr>
      <dsp:spPr>
        <a:xfrm>
          <a:off x="1052487" y="2043714"/>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EB1F80-E634-4D34-87A2-EE287EDEC9C1}">
      <dsp:nvSpPr>
        <dsp:cNvPr id="0" name=""/>
        <dsp:cNvSpPr/>
      </dsp:nvSpPr>
      <dsp:spPr>
        <a:xfrm>
          <a:off x="1131423" y="2092374"/>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rPr>
            <a:t>預測成果</a:t>
          </a:r>
          <a:endParaRPr lang="en-US" sz="3400" kern="1200">
            <a:solidFill>
              <a:srgbClr val="4472C4"/>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2092374"/>
        <a:ext cx="4131013" cy="973197"/>
      </dsp:txXfrm>
    </dsp:sp>
    <dsp:sp modelId="{300B0330-6D88-49CA-A7DC-D9A07A82B9E4}">
      <dsp:nvSpPr>
        <dsp:cNvPr id="0" name=""/>
        <dsp:cNvSpPr/>
      </dsp:nvSpPr>
      <dsp:spPr>
        <a:xfrm>
          <a:off x="1052487" y="3065571"/>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A20F49-89C0-44DC-A73D-6989E723F6EB}">
      <dsp:nvSpPr>
        <dsp:cNvPr id="0" name=""/>
        <dsp:cNvSpPr/>
      </dsp:nvSpPr>
      <dsp:spPr>
        <a:xfrm>
          <a:off x="1131423" y="3114231"/>
          <a:ext cx="4131013" cy="9731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marL="0" lvl="0" indent="0" algn="l" defTabSz="1511300">
            <a:lnSpc>
              <a:spcPct val="90000"/>
            </a:lnSpc>
            <a:spcBef>
              <a:spcPct val="0"/>
            </a:spcBef>
            <a:spcAft>
              <a:spcPct val="35000"/>
            </a:spcAft>
            <a:buNone/>
          </a:pPr>
          <a:r>
            <a:rPr lang="zh-TW" altLang="en-US"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下一步</a:t>
          </a:r>
          <a:endParaRPr lang="en-US" altLang="zh-TW" sz="3400" kern="12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endParaRPr>
        </a:p>
      </dsp:txBody>
      <dsp:txXfrm>
        <a:off x="1131423" y="3114231"/>
        <a:ext cx="4131013" cy="973197"/>
      </dsp:txXfrm>
    </dsp:sp>
    <dsp:sp modelId="{DBDBDCBB-BC94-43F2-AF5E-FEBD1630083C}">
      <dsp:nvSpPr>
        <dsp:cNvPr id="0" name=""/>
        <dsp:cNvSpPr/>
      </dsp:nvSpPr>
      <dsp:spPr>
        <a:xfrm>
          <a:off x="1052487" y="4087428"/>
          <a:ext cx="4209949" cy="0"/>
        </a:xfrm>
        <a:prstGeom prst="line">
          <a:avLst/>
        </a:prstGeom>
        <a:solidFill>
          <a:schemeClr val="accent3">
            <a:hueOff val="0"/>
            <a:satOff val="0"/>
            <a:lumOff val="0"/>
            <a:alphaOff val="0"/>
          </a:schemeClr>
        </a:solidFill>
        <a:ln w="12700" cap="flat" cmpd="sng" algn="ctr">
          <a:solidFill>
            <a:schemeClr val="accent3">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5F6577-14C8-49C0-9153-D899CBDEDF95}">
      <dsp:nvSpPr>
        <dsp:cNvPr id="0" name=""/>
        <dsp:cNvSpPr/>
      </dsp:nvSpPr>
      <dsp:spPr>
        <a:xfrm rot="16200000">
          <a:off x="-460556" y="463091"/>
          <a:ext cx="3413883" cy="2487699"/>
        </a:xfrm>
        <a:prstGeom prst="flowChartManualOperation">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kern="1200">
              <a:latin typeface="微軟正黑體" panose="020B0604030504040204" pitchFamily="34" charset="-120"/>
              <a:ea typeface="微軟正黑體" panose="020B0604030504040204" pitchFamily="34" charset="-120"/>
            </a:rPr>
            <a:t>銷售資料差異</a:t>
          </a:r>
          <a:endParaRPr lang="en-US" sz="2000" kern="1200">
            <a:latin typeface="微軟正黑體" panose="020B0604030504040204" pitchFamily="34" charset="-120"/>
            <a:ea typeface="微軟正黑體" panose="020B0604030504040204" pitchFamily="34" charset="-120"/>
          </a:endParaRPr>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latin typeface="微軟正黑體" panose="020B0604030504040204" pitchFamily="34" charset="-120"/>
              <a:ea typeface="微軟正黑體" panose="020B0604030504040204" pitchFamily="34" charset="-120"/>
            </a:rPr>
            <a:t>情況：</a:t>
          </a:r>
          <a:endParaRPr lang="en-US" sz="1400" kern="1200">
            <a:latin typeface="微軟正黑體" panose="020B0604030504040204" pitchFamily="34" charset="-120"/>
            <a:ea typeface="微軟正黑體" panose="020B0604030504040204" pitchFamily="34" charset="-120"/>
          </a:endParaRPr>
        </a:p>
        <a:p>
          <a:pPr marL="228600" lvl="2" indent="-114300" algn="l" defTabSz="622300">
            <a:lnSpc>
              <a:spcPct val="90000"/>
            </a:lnSpc>
            <a:spcBef>
              <a:spcPct val="0"/>
            </a:spcBef>
            <a:spcAft>
              <a:spcPct val="15000"/>
            </a:spcAft>
            <a:buFont typeface="Arial" panose="020B0604020202020204" pitchFamily="34" charset="0"/>
            <a:buChar char="-"/>
          </a:pPr>
          <a:r>
            <a:rPr lang="en-US" altLang="zh-CN" sz="1400" kern="1200">
              <a:latin typeface="微軟正黑體" panose="020B0604030504040204" pitchFamily="34" charset="-120"/>
              <a:ea typeface="微軟正黑體" panose="020B0604030504040204" pitchFamily="34" charset="-120"/>
            </a:rPr>
            <a:t>POC</a:t>
          </a:r>
          <a:r>
            <a:rPr lang="zh-CN" altLang="en-US" sz="1400" kern="1200">
              <a:latin typeface="微軟正黑體" panose="020B0604030504040204" pitchFamily="34" charset="-120"/>
              <a:ea typeface="微軟正黑體" panose="020B0604030504040204" pitchFamily="34" charset="-120"/>
            </a:rPr>
            <a:t>包含幾百種商品</a:t>
          </a:r>
          <a:endParaRPr lang="en-US" sz="1400" kern="1200">
            <a:latin typeface="微軟正黑體" panose="020B0604030504040204" pitchFamily="34" charset="-120"/>
            <a:ea typeface="微軟正黑體" panose="020B0604030504040204" pitchFamily="34" charset="-120"/>
          </a:endParaRPr>
        </a:p>
        <a:p>
          <a:pPr marL="228600" lvl="2" indent="-114300" algn="l" defTabSz="622300">
            <a:lnSpc>
              <a:spcPct val="90000"/>
            </a:lnSpc>
            <a:spcBef>
              <a:spcPct val="0"/>
            </a:spcBef>
            <a:spcAft>
              <a:spcPct val="15000"/>
            </a:spcAft>
            <a:buFont typeface="Arial" panose="020B0604020202020204" pitchFamily="34" charset="0"/>
            <a:buChar char="-"/>
          </a:pPr>
          <a:r>
            <a:rPr lang="zh-CN" altLang="en-US" sz="1400" kern="1200">
              <a:latin typeface="微軟正黑體" panose="020B0604030504040204" pitchFamily="34" charset="-120"/>
              <a:ea typeface="微軟正黑體" panose="020B0604030504040204" pitchFamily="34" charset="-120"/>
            </a:rPr>
            <a:t>實測只有</a:t>
          </a:r>
          <a:r>
            <a:rPr lang="en-US" altLang="zh-CN" sz="1400" kern="1200">
              <a:latin typeface="微軟正黑體" panose="020B0604030504040204" pitchFamily="34" charset="-120"/>
              <a:ea typeface="微軟正黑體" panose="020B0604030504040204" pitchFamily="34" charset="-120"/>
            </a:rPr>
            <a:t>120</a:t>
          </a:r>
          <a:r>
            <a:rPr lang="zh-CN" altLang="en-US" sz="1400" kern="1200">
              <a:latin typeface="微軟正黑體" panose="020B0604030504040204" pitchFamily="34" charset="-120"/>
              <a:ea typeface="微軟正黑體" panose="020B0604030504040204" pitchFamily="34" charset="-120"/>
            </a:rPr>
            <a:t>種商品</a:t>
          </a:r>
          <a:endParaRPr lang="en-US" sz="1400" kern="1200">
            <a:latin typeface="微軟正黑體" panose="020B0604030504040204" pitchFamily="34" charset="-120"/>
            <a:ea typeface="微軟正黑體" panose="020B0604030504040204" pitchFamily="34" charset="-120"/>
          </a:endParaRPr>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latin typeface="微軟正黑體" panose="020B0604030504040204" pitchFamily="34" charset="-120"/>
              <a:ea typeface="微軟正黑體" panose="020B0604030504040204" pitchFamily="34" charset="-120"/>
            </a:rPr>
            <a:t>原因：</a:t>
          </a:r>
          <a:br>
            <a:rPr lang="en-US" altLang="zh-CN" sz="1400" kern="1200">
              <a:latin typeface="微軟正黑體" panose="020B0604030504040204" pitchFamily="34" charset="-120"/>
              <a:ea typeface="微軟正黑體" panose="020B0604030504040204" pitchFamily="34" charset="-120"/>
            </a:rPr>
          </a:br>
          <a:r>
            <a:rPr lang="zh-CN" altLang="en-US" sz="1400" kern="1200">
              <a:latin typeface="微軟正黑體" panose="020B0604030504040204" pitchFamily="34" charset="-120"/>
              <a:ea typeface="微軟正黑體" panose="020B0604030504040204" pitchFamily="34" charset="-120"/>
            </a:rPr>
            <a:t>目前架上商品大多沒有連續的歷史資料。</a:t>
          </a:r>
          <a:endParaRPr lang="en-US" sz="1400" kern="1200">
            <a:latin typeface="微軟正黑體" panose="020B0604030504040204" pitchFamily="34" charset="-120"/>
            <a:ea typeface="微軟正黑體" panose="020B0604030504040204" pitchFamily="34" charset="-120"/>
          </a:endParaRPr>
        </a:p>
      </dsp:txBody>
      <dsp:txXfrm rot="5400000">
        <a:off x="2536" y="682776"/>
        <a:ext cx="2487699" cy="2048329"/>
      </dsp:txXfrm>
    </dsp:sp>
    <dsp:sp modelId="{3817B130-B297-43F0-BBCF-490814CB22DC}">
      <dsp:nvSpPr>
        <dsp:cNvPr id="0" name=""/>
        <dsp:cNvSpPr/>
      </dsp:nvSpPr>
      <dsp:spPr>
        <a:xfrm rot="16200000">
          <a:off x="2213720" y="463091"/>
          <a:ext cx="3413883" cy="2487699"/>
        </a:xfrm>
        <a:prstGeom prst="flowChartManualOperation">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kern="1200"/>
            <a:t>天氣資料差異</a:t>
          </a:r>
          <a:endParaRPr lang="en-US" sz="20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情況：</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en-US" altLang="zh-CN" sz="1400" kern="1200"/>
            <a:t>POC</a:t>
          </a:r>
          <a:r>
            <a:rPr lang="zh-CN" altLang="en-US" sz="1400" kern="1200"/>
            <a:t>採用降水量</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zh-CN" altLang="en-US" sz="1400" kern="1200"/>
            <a:t>實測採用降水概率</a:t>
          </a:r>
          <a:endParaRPr lang="en-US" sz="14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原因：</a:t>
          </a:r>
          <a:br>
            <a:rPr lang="en-US" altLang="zh-CN" sz="1400" kern="1200"/>
          </a:br>
          <a:r>
            <a:rPr lang="zh-CN" altLang="en-US" sz="1400" kern="1200"/>
            <a:t>歷史資料才有降水量，預測天氣只有降水概率。</a:t>
          </a:r>
          <a:endParaRPr lang="en-US" sz="1400" kern="1200"/>
        </a:p>
      </dsp:txBody>
      <dsp:txXfrm rot="5400000">
        <a:off x="2676812" y="682776"/>
        <a:ext cx="2487699" cy="2048329"/>
      </dsp:txXfrm>
    </dsp:sp>
    <dsp:sp modelId="{DEAFFAD8-AAF7-45A4-9ADB-8D3B6897F5BA}">
      <dsp:nvSpPr>
        <dsp:cNvPr id="0" name=""/>
        <dsp:cNvSpPr/>
      </dsp:nvSpPr>
      <dsp:spPr>
        <a:xfrm rot="16200000">
          <a:off x="4887996" y="463091"/>
          <a:ext cx="3413883" cy="2487699"/>
        </a:xfrm>
        <a:prstGeom prst="flowChartManualOperation">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kern="1200"/>
            <a:t>預測目標差異</a:t>
          </a:r>
          <a:endParaRPr lang="en-US" sz="20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情況：</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en-US" altLang="zh-CN" sz="1400" kern="1200"/>
            <a:t>POC</a:t>
          </a:r>
          <a:r>
            <a:rPr lang="zh-CN" altLang="en-US" sz="1400" kern="1200"/>
            <a:t>預測未來</a:t>
          </a:r>
          <a:r>
            <a:rPr lang="en-US" altLang="zh-CN" sz="1400" kern="1200"/>
            <a:t>1</a:t>
          </a:r>
          <a:r>
            <a:rPr lang="zh-CN" altLang="en-US" sz="1400" kern="1200"/>
            <a:t>天</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zh-CN" altLang="en-US" sz="1400" kern="1200"/>
            <a:t>實測預測未來第</a:t>
          </a:r>
          <a:r>
            <a:rPr lang="en-US" altLang="zh-CN" sz="1400" kern="1200"/>
            <a:t>3</a:t>
          </a:r>
          <a:r>
            <a:rPr lang="zh-CN" altLang="en-US" sz="1400" kern="1200"/>
            <a:t>天</a:t>
          </a:r>
          <a:endParaRPr lang="en-US" sz="14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原因：</a:t>
          </a:r>
          <a:br>
            <a:rPr lang="en-US" altLang="zh-CN" sz="1400" kern="1200"/>
          </a:br>
          <a:r>
            <a:rPr lang="zh-CN" altLang="en-US" sz="1400" kern="1200"/>
            <a:t>店長訂購在晚</a:t>
          </a:r>
          <a:r>
            <a:rPr lang="en-US" altLang="zh-CN" sz="1400" kern="1200"/>
            <a:t>10</a:t>
          </a:r>
          <a:r>
            <a:rPr lang="zh-CN" altLang="en-US" sz="1400" kern="1200"/>
            <a:t>點，但全家統計數字以晚</a:t>
          </a:r>
          <a:r>
            <a:rPr lang="en-US" altLang="zh-CN" sz="1400" kern="1200"/>
            <a:t>12</a:t>
          </a:r>
          <a:r>
            <a:rPr lang="zh-CN" altLang="en-US" sz="1400" kern="1200"/>
            <a:t>點為界。</a:t>
          </a:r>
          <a:endParaRPr lang="en-US" sz="1400" kern="1200"/>
        </a:p>
      </dsp:txBody>
      <dsp:txXfrm rot="5400000">
        <a:off x="5351088" y="682776"/>
        <a:ext cx="2487699" cy="2048329"/>
      </dsp:txXfrm>
    </dsp:sp>
    <dsp:sp modelId="{38904851-12DF-4944-98B7-DF2866CD805D}">
      <dsp:nvSpPr>
        <dsp:cNvPr id="0" name=""/>
        <dsp:cNvSpPr/>
      </dsp:nvSpPr>
      <dsp:spPr>
        <a:xfrm rot="16200000">
          <a:off x="7562273" y="463091"/>
          <a:ext cx="3413883" cy="2487699"/>
        </a:xfrm>
        <a:prstGeom prst="flowChartManualOperation">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t" anchorCtr="0">
          <a:noAutofit/>
        </a:bodyPr>
        <a:lstStyle/>
        <a:p>
          <a:pPr marL="0" lvl="0" indent="0" algn="l" defTabSz="889000">
            <a:lnSpc>
              <a:spcPct val="90000"/>
            </a:lnSpc>
            <a:spcBef>
              <a:spcPct val="0"/>
            </a:spcBef>
            <a:spcAft>
              <a:spcPct val="35000"/>
            </a:spcAft>
            <a:buNone/>
          </a:pPr>
          <a:r>
            <a:rPr lang="zh-CN" altLang="en-US" sz="2000" kern="1200"/>
            <a:t>模型結構差異</a:t>
          </a:r>
          <a:endParaRPr lang="en-US" sz="20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情況：</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en-US" altLang="zh-CN" sz="1400" kern="1200"/>
            <a:t>POC</a:t>
          </a:r>
          <a:r>
            <a:rPr lang="zh-CN" altLang="en-US" sz="1400" kern="1200"/>
            <a:t>包括群組模型和單品模型</a:t>
          </a:r>
          <a:endParaRPr lang="en-US" sz="1400" kern="1200"/>
        </a:p>
        <a:p>
          <a:pPr marL="228600" lvl="2" indent="-114300" algn="l" defTabSz="622300">
            <a:lnSpc>
              <a:spcPct val="90000"/>
            </a:lnSpc>
            <a:spcBef>
              <a:spcPct val="0"/>
            </a:spcBef>
            <a:spcAft>
              <a:spcPct val="15000"/>
            </a:spcAft>
            <a:buFont typeface="Arial" panose="020B0604020202020204" pitchFamily="34" charset="0"/>
            <a:buChar char="-"/>
          </a:pPr>
          <a:r>
            <a:rPr lang="zh-CN" altLang="en-US" sz="1400" kern="1200"/>
            <a:t>實測只有群組模型</a:t>
          </a:r>
          <a:endParaRPr lang="en-US" sz="1400" kern="1200"/>
        </a:p>
        <a:p>
          <a:pPr marL="114300" lvl="1" indent="-114300" algn="l" defTabSz="622300">
            <a:lnSpc>
              <a:spcPct val="90000"/>
            </a:lnSpc>
            <a:spcBef>
              <a:spcPct val="0"/>
            </a:spcBef>
            <a:spcAft>
              <a:spcPct val="15000"/>
            </a:spcAft>
            <a:buFont typeface="Wingdings" panose="05000000000000000000" pitchFamily="2" charset="2"/>
            <a:buChar char="§"/>
          </a:pPr>
          <a:r>
            <a:rPr lang="zh-CN" altLang="en-US" sz="1400" kern="1200"/>
            <a:t>原因：</a:t>
          </a:r>
          <a:br>
            <a:rPr lang="en-US" altLang="zh-CN" sz="1400" kern="1200"/>
          </a:br>
          <a:r>
            <a:rPr lang="zh-CN" altLang="en-US" sz="1400" kern="1200"/>
            <a:t>以上變動致使沒有時間做重訓練。</a:t>
          </a:r>
          <a:endParaRPr lang="en-US" sz="1400" kern="1200"/>
        </a:p>
      </dsp:txBody>
      <dsp:txXfrm rot="5400000">
        <a:off x="8025365" y="682776"/>
        <a:ext cx="2487699" cy="204832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B6CD07-9760-4BDD-9B03-E3E89F82D100}">
      <dsp:nvSpPr>
        <dsp:cNvPr id="0" name=""/>
        <dsp:cNvSpPr/>
      </dsp:nvSpPr>
      <dsp:spPr>
        <a:xfrm>
          <a:off x="1398641" y="870"/>
          <a:ext cx="1703453" cy="776860"/>
        </a:xfrm>
        <a:prstGeom prst="roundRect">
          <a:avLst>
            <a:gd name="adj" fmla="val 10000"/>
          </a:avLst>
        </a:prstGeom>
        <a:solidFill>
          <a:schemeClr val="accent2">
            <a:alpha val="9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a:t>新品上架銷量預測模型（構建）</a:t>
          </a:r>
          <a:endParaRPr lang="en-US" sz="1600" kern="1200"/>
        </a:p>
      </dsp:txBody>
      <dsp:txXfrm>
        <a:off x="1421394" y="23623"/>
        <a:ext cx="1657947" cy="731354"/>
      </dsp:txXfrm>
    </dsp:sp>
    <dsp:sp modelId="{7297F022-2D2D-46F2-8955-013ACFE1330B}">
      <dsp:nvSpPr>
        <dsp:cNvPr id="0" name=""/>
        <dsp:cNvSpPr/>
      </dsp:nvSpPr>
      <dsp:spPr>
        <a:xfrm rot="3600000">
          <a:off x="2487014" y="1364294"/>
          <a:ext cx="809516" cy="271901"/>
        </a:xfrm>
        <a:prstGeom prst="lef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2568584" y="1418674"/>
        <a:ext cx="646376" cy="163141"/>
      </dsp:txXfrm>
    </dsp:sp>
    <dsp:sp modelId="{05379516-EF55-4A33-BAB3-2A58770C3446}">
      <dsp:nvSpPr>
        <dsp:cNvPr id="0" name=""/>
        <dsp:cNvSpPr/>
      </dsp:nvSpPr>
      <dsp:spPr>
        <a:xfrm>
          <a:off x="2756316" y="2222759"/>
          <a:ext cx="1553721" cy="776860"/>
        </a:xfrm>
        <a:prstGeom prst="roundRect">
          <a:avLst>
            <a:gd name="adj" fmla="val 10000"/>
          </a:avLst>
        </a:prstGeom>
        <a:solidFill>
          <a:schemeClr val="accent2">
            <a:alpha val="90000"/>
            <a:hueOff val="0"/>
            <a:satOff val="0"/>
            <a:lumOff val="0"/>
            <a:alphaOff val="-2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a:t>動態庫存規劃模型（構建）</a:t>
          </a:r>
          <a:endParaRPr lang="en-US" sz="1600" kern="1200"/>
        </a:p>
      </dsp:txBody>
      <dsp:txXfrm>
        <a:off x="2779069" y="2245512"/>
        <a:ext cx="1508215" cy="731354"/>
      </dsp:txXfrm>
    </dsp:sp>
    <dsp:sp modelId="{68FE17F9-97CD-4AF1-A8E0-6DC904706BB2}">
      <dsp:nvSpPr>
        <dsp:cNvPr id="0" name=""/>
        <dsp:cNvSpPr/>
      </dsp:nvSpPr>
      <dsp:spPr>
        <a:xfrm rot="10800000">
          <a:off x="1845610" y="2475239"/>
          <a:ext cx="809516" cy="271901"/>
        </a:xfrm>
        <a:prstGeom prst="leftRightArrow">
          <a:avLst>
            <a:gd name="adj1" fmla="val 60000"/>
            <a:gd name="adj2" fmla="val 50000"/>
          </a:avLst>
        </a:prstGeom>
        <a:solidFill>
          <a:schemeClr val="accent2">
            <a:shade val="90000"/>
            <a:hueOff val="-287340"/>
            <a:satOff val="204"/>
            <a:lumOff val="16057"/>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rot="10800000">
        <a:off x="1927180" y="2529619"/>
        <a:ext cx="646376" cy="163141"/>
      </dsp:txXfrm>
    </dsp:sp>
    <dsp:sp modelId="{80E4D5AD-0EE2-4D8D-860D-3A528EFCD66A}">
      <dsp:nvSpPr>
        <dsp:cNvPr id="0" name=""/>
        <dsp:cNvSpPr/>
      </dsp:nvSpPr>
      <dsp:spPr>
        <a:xfrm>
          <a:off x="190699" y="2222759"/>
          <a:ext cx="1553721" cy="776860"/>
        </a:xfrm>
        <a:prstGeom prst="roundRect">
          <a:avLst>
            <a:gd name="adj" fmla="val 10000"/>
          </a:avLst>
        </a:prstGeom>
        <a:solidFill>
          <a:schemeClr val="accent2">
            <a:alpha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a:t>在售品銷量預測模型（優化）</a:t>
          </a:r>
          <a:endParaRPr lang="en-US" sz="1600" kern="1200"/>
        </a:p>
      </dsp:txBody>
      <dsp:txXfrm>
        <a:off x="213452" y="2245512"/>
        <a:ext cx="1508215" cy="731354"/>
      </dsp:txXfrm>
    </dsp:sp>
    <dsp:sp modelId="{8ED480FE-3EE1-4D08-AA21-3DC9730A7651}">
      <dsp:nvSpPr>
        <dsp:cNvPr id="0" name=""/>
        <dsp:cNvSpPr/>
      </dsp:nvSpPr>
      <dsp:spPr>
        <a:xfrm rot="18000000">
          <a:off x="1204206" y="1364294"/>
          <a:ext cx="809516" cy="271901"/>
        </a:xfrm>
        <a:prstGeom prst="leftRightArrow">
          <a:avLst>
            <a:gd name="adj1" fmla="val 60000"/>
            <a:gd name="adj2" fmla="val 50000"/>
          </a:avLst>
        </a:prstGeom>
        <a:solidFill>
          <a:schemeClr val="accent2">
            <a:shade val="90000"/>
            <a:hueOff val="-574681"/>
            <a:satOff val="409"/>
            <a:lumOff val="3211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US" sz="1100" kern="1200"/>
        </a:p>
      </dsp:txBody>
      <dsp:txXfrm>
        <a:off x="1285776" y="1418674"/>
        <a:ext cx="646376" cy="16314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CF0FE592-141C-42CA-A753-7602A361E65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a:extLst>
              <a:ext uri="{FF2B5EF4-FFF2-40B4-BE49-F238E27FC236}">
                <a16:creationId xmlns:a16="http://schemas.microsoft.com/office/drawing/2014/main" id="{AE5AB90F-FB5A-437F-90B4-BD968C47A52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ABE77B7-B0EC-4EA3-B2E8-50BF08A8EBCD}" type="datetimeFigureOut">
              <a:rPr lang="zh-TW" altLang="en-US" smtClean="0"/>
              <a:t>2019/8/15</a:t>
            </a:fld>
            <a:endParaRPr lang="zh-TW" altLang="en-US"/>
          </a:p>
        </p:txBody>
      </p:sp>
      <p:sp>
        <p:nvSpPr>
          <p:cNvPr id="4" name="頁尾版面配置區 3">
            <a:extLst>
              <a:ext uri="{FF2B5EF4-FFF2-40B4-BE49-F238E27FC236}">
                <a16:creationId xmlns:a16="http://schemas.microsoft.com/office/drawing/2014/main" id="{F2624967-A96A-41DE-9504-D82D5283D6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5" name="投影片編號版面配置區 4">
            <a:extLst>
              <a:ext uri="{FF2B5EF4-FFF2-40B4-BE49-F238E27FC236}">
                <a16:creationId xmlns:a16="http://schemas.microsoft.com/office/drawing/2014/main" id="{B36B5332-3F72-4D50-A14D-FAD8B0F4458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696567-1B68-499C-BDB5-2AC754B4B1A8}" type="slidenum">
              <a:rPr lang="zh-TW" altLang="en-US" smtClean="0"/>
              <a:t>‹#›</a:t>
            </a:fld>
            <a:endParaRPr lang="zh-TW" altLang="en-US"/>
          </a:p>
        </p:txBody>
      </p:sp>
    </p:spTree>
    <p:extLst>
      <p:ext uri="{BB962C8B-B14F-4D97-AF65-F5344CB8AC3E}">
        <p14:creationId xmlns:p14="http://schemas.microsoft.com/office/powerpoint/2010/main" val="399939987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5.jpeg>
</file>

<file path=ppt/media/image16.png>
</file>

<file path=ppt/media/image17.png>
</file>

<file path=ppt/media/image18.png>
</file>

<file path=ppt/media/image19.tiff>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eg>
</file>

<file path=ppt/media/image39.png>
</file>

<file path=ppt/media/image4.svg>
</file>

<file path=ppt/media/image40.jpeg>
</file>

<file path=ppt/media/image41.png>
</file>

<file path=ppt/media/image42.png>
</file>

<file path=ppt/media/image43.png>
</file>

<file path=ppt/media/image44.png>
</file>

<file path=ppt/media/image45.png>
</file>

<file path=ppt/media/image46.png>
</file>

<file path=ppt/media/image47.png>
</file>

<file path=ppt/media/image5.jp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9F82AC-4CBC-46D6-80E6-25486F044059}" type="datetimeFigureOut">
              <a:rPr lang="en-US" smtClean="0"/>
              <a:t>8/15/2019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EF6FB1-CBC5-4709-82E4-5304C5F39547}" type="slidenum">
              <a:rPr lang="en-US" smtClean="0"/>
              <a:t>‹#›</a:t>
            </a:fld>
            <a:endParaRPr lang="en-US"/>
          </a:p>
        </p:txBody>
      </p:sp>
    </p:spTree>
    <p:extLst>
      <p:ext uri="{BB962C8B-B14F-4D97-AF65-F5344CB8AC3E}">
        <p14:creationId xmlns:p14="http://schemas.microsoft.com/office/powerpoint/2010/main" val="3596562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69EF6FB1-CBC5-4709-82E4-5304C5F39547}" type="slidenum">
              <a:rPr lang="en-US" smtClean="0"/>
              <a:t>1</a:t>
            </a:fld>
            <a:endParaRPr lang="en-US"/>
          </a:p>
        </p:txBody>
      </p:sp>
    </p:spTree>
    <p:extLst>
      <p:ext uri="{BB962C8B-B14F-4D97-AF65-F5344CB8AC3E}">
        <p14:creationId xmlns:p14="http://schemas.microsoft.com/office/powerpoint/2010/main" val="2492289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69EF6FB1-CBC5-4709-82E4-5304C5F39547}" type="slidenum">
              <a:rPr lang="en-US" smtClean="0"/>
              <a:t>37</a:t>
            </a:fld>
            <a:endParaRPr lang="en-US"/>
          </a:p>
        </p:txBody>
      </p:sp>
    </p:spTree>
    <p:extLst>
      <p:ext uri="{BB962C8B-B14F-4D97-AF65-F5344CB8AC3E}">
        <p14:creationId xmlns:p14="http://schemas.microsoft.com/office/powerpoint/2010/main" val="258004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a:p>
            <a:endParaRPr lang="zh-TW" altLang="en-US"/>
          </a:p>
        </p:txBody>
      </p:sp>
      <p:sp>
        <p:nvSpPr>
          <p:cNvPr id="4" name="投影片編號版面配置區 3"/>
          <p:cNvSpPr>
            <a:spLocks noGrp="1"/>
          </p:cNvSpPr>
          <p:nvPr>
            <p:ph type="sldNum" sz="quarter" idx="5"/>
          </p:nvPr>
        </p:nvSpPr>
        <p:spPr/>
        <p:txBody>
          <a:bodyPr/>
          <a:lstStyle/>
          <a:p>
            <a:fld id="{69EF6FB1-CBC5-4709-82E4-5304C5F39547}" type="slidenum">
              <a:rPr lang="en-US" smtClean="0"/>
              <a:t>38</a:t>
            </a:fld>
            <a:endParaRPr lang="en-US"/>
          </a:p>
        </p:txBody>
      </p:sp>
    </p:spTree>
    <p:extLst>
      <p:ext uri="{BB962C8B-B14F-4D97-AF65-F5344CB8AC3E}">
        <p14:creationId xmlns:p14="http://schemas.microsoft.com/office/powerpoint/2010/main" val="3340779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2C2D322-474A-446D-9BD6-85AF011F6ED6}" type="slidenum">
              <a:rPr lang="en-US" smtClean="0"/>
              <a:t>3</a:t>
            </a:fld>
            <a:endParaRPr lang="en-US"/>
          </a:p>
        </p:txBody>
      </p:sp>
    </p:spTree>
    <p:extLst>
      <p:ext uri="{BB962C8B-B14F-4D97-AF65-F5344CB8AC3E}">
        <p14:creationId xmlns:p14="http://schemas.microsoft.com/office/powerpoint/2010/main" val="3969913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Data Amp</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8/15/2019 11:25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2651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9672E6AC-BB40-6B42-B2B0-17740B209535}" type="datetime8">
              <a:rPr lang="zh-TW" altLang="en-US" smtClean="0"/>
              <a:t>二○一九年八月十五日</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586835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Why this process, why this is successful for ML project, deliver message1. method, 2. framework for ml, 3. roadmap for data platform</a:t>
            </a:r>
          </a:p>
        </p:txBody>
      </p:sp>
      <p:sp>
        <p:nvSpPr>
          <p:cNvPr id="4" name="Slide Number Placeholder 3"/>
          <p:cNvSpPr>
            <a:spLocks noGrp="1"/>
          </p:cNvSpPr>
          <p:nvPr>
            <p:ph type="sldNum" sz="quarter" idx="10"/>
          </p:nvPr>
        </p:nvSpPr>
        <p:spPr/>
        <p:txBody>
          <a:bodyPr/>
          <a:lstStyle/>
          <a:p>
            <a:fld id="{E833E860-00CB-4FDA-9FA0-1761044C5839}" type="slidenum">
              <a:rPr lang="en-US" smtClean="0"/>
              <a:t>8</a:t>
            </a:fld>
            <a:endParaRPr lang="en-US"/>
          </a:p>
        </p:txBody>
      </p:sp>
    </p:spTree>
    <p:extLst>
      <p:ext uri="{BB962C8B-B14F-4D97-AF65-F5344CB8AC3E}">
        <p14:creationId xmlns:p14="http://schemas.microsoft.com/office/powerpoint/2010/main" val="3481782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9EF6FB1-CBC5-4709-82E4-5304C5F39547}" type="slidenum">
              <a:rPr lang="en-US" smtClean="0"/>
              <a:t>26</a:t>
            </a:fld>
            <a:endParaRPr lang="en-US"/>
          </a:p>
        </p:txBody>
      </p:sp>
    </p:spTree>
    <p:extLst>
      <p:ext uri="{BB962C8B-B14F-4D97-AF65-F5344CB8AC3E}">
        <p14:creationId xmlns:p14="http://schemas.microsoft.com/office/powerpoint/2010/main" val="2905971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Data Amp</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8/15/2019 11:25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151499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sz="quarter" idx="5"/>
          </p:nvPr>
        </p:nvSpPr>
        <p:spPr/>
        <p:txBody>
          <a:bodyPr/>
          <a:lstStyle/>
          <a:p>
            <a:fld id="{69EF6FB1-CBC5-4709-82E4-5304C5F39547}" type="slidenum">
              <a:rPr lang="en-US" smtClean="0"/>
              <a:t>35</a:t>
            </a:fld>
            <a:endParaRPr lang="en-US"/>
          </a:p>
        </p:txBody>
      </p:sp>
    </p:spTree>
    <p:extLst>
      <p:ext uri="{BB962C8B-B14F-4D97-AF65-F5344CB8AC3E}">
        <p14:creationId xmlns:p14="http://schemas.microsoft.com/office/powerpoint/2010/main" val="2065464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672E6AC-BB40-6B42-B2B0-17740B209535}" type="datetime8">
              <a:rPr kumimoji="0" lang="zh-TW" altLang="en-US" sz="1200" b="0" i="0" u="none" strike="noStrike" kern="1200" cap="none" spc="0" normalizeH="0" baseline="0" noProof="0" smtClean="0">
                <a:ln>
                  <a:noFill/>
                </a:ln>
                <a:solidFill>
                  <a:prstClr val="black"/>
                </a:solidFill>
                <a:effectLst/>
                <a:uLnTx/>
                <a:uFillTx/>
                <a:latin typeface="Segoe UI" pitchFamily="34" charset="0"/>
                <a:ea typeface="新細明體" panose="02020500000000000000" pitchFamily="18" charset="-120"/>
                <a:cs typeface="+mn-cs"/>
              </a:rPr>
              <a:pPr marL="0" marR="0" lvl="0" indent="0" algn="r" defTabSz="932742" rtl="0" eaLnBrk="1" fontAlgn="auto" latinLnBrk="0" hangingPunct="1">
                <a:lnSpc>
                  <a:spcPct val="100000"/>
                </a:lnSpc>
                <a:spcBef>
                  <a:spcPts val="0"/>
                </a:spcBef>
                <a:spcAft>
                  <a:spcPts val="0"/>
                </a:spcAft>
                <a:buClrTx/>
                <a:buSzTx/>
                <a:buFontTx/>
                <a:buNone/>
                <a:tabLst/>
                <a:defRPr/>
              </a:pPr>
              <a:t>二○一九年八月十五日</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28926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Master" Target="../slideMasters/slideMaster3.xml"/><Relationship Id="rId4" Type="http://schemas.openxmlformats.org/officeDocument/2006/relationships/image" Target="../media/image1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3"/>
          </a:xfrm>
        </p:spPr>
        <p:txBody>
          <a:bodyPr/>
          <a:lstStyle>
            <a:lvl1pPr marL="0" indent="0" algn="ctr">
              <a:buNone/>
              <a:defRPr sz="2400"/>
            </a:lvl1pPr>
            <a:lvl2pPr marL="457101" indent="0" algn="ctr">
              <a:buNone/>
              <a:defRPr sz="2000"/>
            </a:lvl2pPr>
            <a:lvl3pPr marL="914201" indent="0" algn="ctr">
              <a:buNone/>
              <a:defRPr sz="1800"/>
            </a:lvl3pPr>
            <a:lvl4pPr marL="1371302" indent="0" algn="ctr">
              <a:buNone/>
              <a:defRPr sz="1600"/>
            </a:lvl4pPr>
            <a:lvl5pPr marL="1828403" indent="0" algn="ctr">
              <a:buNone/>
              <a:defRPr sz="1600"/>
            </a:lvl5pPr>
            <a:lvl6pPr marL="2285504" indent="0" algn="ctr">
              <a:buNone/>
              <a:defRPr sz="1600"/>
            </a:lvl6pPr>
            <a:lvl7pPr marL="2742604" indent="0" algn="ctr">
              <a:buNone/>
              <a:defRPr sz="1600"/>
            </a:lvl7pPr>
            <a:lvl8pPr marL="3199705" indent="0" algn="ctr">
              <a:buNone/>
              <a:defRPr sz="1600"/>
            </a:lvl8pPr>
            <a:lvl9pPr marL="3656806"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4495258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7152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2"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850115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67341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5"/>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794070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4FFA858D-F37A-40CD-B4E2-1423BFBE66F7}"/>
              </a:ext>
            </a:extLst>
          </p:cNvPr>
          <p:cNvSpPr txBox="1">
            <a:spLocks/>
          </p:cNvSpPr>
          <p:nvPr userDrawn="1"/>
        </p:nvSpPr>
        <p:spPr>
          <a:xfrm>
            <a:off x="9234713" y="6501493"/>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C538BA91-7133-477B-A610-B39174205110}" type="slidenum">
              <a:rPr lang="en-US" sz="900" smtClean="0">
                <a:solidFill>
                  <a:schemeClr val="tx1">
                    <a:lumMod val="50000"/>
                    <a:lumOff val="50000"/>
                  </a:schemeClr>
                </a:solidFill>
                <a:latin typeface="+mj-lt"/>
              </a:rPr>
              <a:pPr algn="r"/>
              <a:t>‹#›</a:t>
            </a:fld>
            <a:endParaRPr lang="en-US" sz="900">
              <a:solidFill>
                <a:schemeClr val="tx1">
                  <a:lumMod val="50000"/>
                  <a:lumOff val="50000"/>
                </a:schemeClr>
              </a:solidFill>
              <a:latin typeface="+mj-lt"/>
            </a:endParaRPr>
          </a:p>
        </p:txBody>
      </p:sp>
      <p:sp>
        <p:nvSpPr>
          <p:cNvPr id="8" name="Title Placeholder 1">
            <a:extLst>
              <a:ext uri="{FF2B5EF4-FFF2-40B4-BE49-F238E27FC236}">
                <a16:creationId xmlns:a16="http://schemas.microsoft.com/office/drawing/2014/main" id="{7C7D9EEA-44B2-4FDE-950C-F560B73CC074}"/>
              </a:ext>
            </a:extLst>
          </p:cNvPr>
          <p:cNvSpPr>
            <a:spLocks noGrp="1"/>
          </p:cNvSpPr>
          <p:nvPr>
            <p:ph type="title"/>
          </p:nvPr>
        </p:nvSpPr>
        <p:spPr>
          <a:xfrm>
            <a:off x="285810" y="222266"/>
            <a:ext cx="10359444" cy="851792"/>
          </a:xfrm>
          <a:prstGeom prst="rect">
            <a:avLst/>
          </a:prstGeom>
        </p:spPr>
        <p:txBody>
          <a:bodyPr vert="horz" lIns="0" tIns="0" rIns="0" bIns="0" rtlCol="0" anchor="ctr">
            <a:normAutofit/>
          </a:bodyPr>
          <a:lstStyle>
            <a:lvl1pPr>
              <a:defRPr>
                <a:solidFill>
                  <a:srgbClr val="BD9C66"/>
                </a:solidFill>
              </a:defRPr>
            </a:lvl1pPr>
          </a:lstStyle>
          <a:p>
            <a:endParaRPr lang="en-US"/>
          </a:p>
        </p:txBody>
      </p:sp>
      <p:pic>
        <p:nvPicPr>
          <p:cNvPr id="9" name="Graphic 8">
            <a:extLst>
              <a:ext uri="{FF2B5EF4-FFF2-40B4-BE49-F238E27FC236}">
                <a16:creationId xmlns:a16="http://schemas.microsoft.com/office/drawing/2014/main" id="{63671EE2-4E8F-4A56-8EB5-E9F8DAD53E4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94278" y="6311102"/>
            <a:ext cx="520703" cy="520703"/>
          </a:xfrm>
          <a:prstGeom prst="rect">
            <a:avLst/>
          </a:prstGeom>
        </p:spPr>
      </p:pic>
      <p:pic>
        <p:nvPicPr>
          <p:cNvPr id="6" name="Picture 5">
            <a:extLst>
              <a:ext uri="{FF2B5EF4-FFF2-40B4-BE49-F238E27FC236}">
                <a16:creationId xmlns:a16="http://schemas.microsoft.com/office/drawing/2014/main" id="{5D5E822D-FEFC-45F8-B76E-FD7428B21029}"/>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b="18852"/>
          <a:stretch/>
        </p:blipFill>
        <p:spPr>
          <a:xfrm>
            <a:off x="0" y="4793613"/>
            <a:ext cx="12192000" cy="2064388"/>
          </a:xfrm>
          <a:prstGeom prst="rect">
            <a:avLst/>
          </a:prstGeom>
        </p:spPr>
      </p:pic>
      <p:sp>
        <p:nvSpPr>
          <p:cNvPr id="7" name="Rectangle 6">
            <a:extLst>
              <a:ext uri="{FF2B5EF4-FFF2-40B4-BE49-F238E27FC236}">
                <a16:creationId xmlns:a16="http://schemas.microsoft.com/office/drawing/2014/main" id="{15B374F0-733C-42A9-A3C7-0046EF291195}"/>
              </a:ext>
            </a:extLst>
          </p:cNvPr>
          <p:cNvSpPr/>
          <p:nvPr userDrawn="1"/>
        </p:nvSpPr>
        <p:spPr>
          <a:xfrm>
            <a:off x="0" y="3429001"/>
            <a:ext cx="12192000" cy="3437617"/>
          </a:xfrm>
          <a:prstGeom prst="rect">
            <a:avLst/>
          </a:prstGeom>
          <a:gradFill>
            <a:gsLst>
              <a:gs pos="7000">
                <a:schemeClr val="bg1"/>
              </a:gs>
              <a:gs pos="6400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Slide Number Placeholder 5">
            <a:extLst>
              <a:ext uri="{FF2B5EF4-FFF2-40B4-BE49-F238E27FC236}">
                <a16:creationId xmlns:a16="http://schemas.microsoft.com/office/drawing/2014/main" id="{39714109-0A3D-4AF6-8E56-BAC8EF4D88CF}"/>
              </a:ext>
            </a:extLst>
          </p:cNvPr>
          <p:cNvSpPr txBox="1">
            <a:spLocks/>
          </p:cNvSpPr>
          <p:nvPr userDrawn="1"/>
        </p:nvSpPr>
        <p:spPr>
          <a:xfrm>
            <a:off x="9234713" y="6415080"/>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200">
                <a:solidFill>
                  <a:schemeClr val="tx1">
                    <a:lumMod val="50000"/>
                    <a:lumOff val="50000"/>
                  </a:schemeClr>
                </a:solidFill>
                <a:latin typeface="+mj-lt"/>
              </a:rPr>
              <a:t>[</a:t>
            </a:r>
            <a:r>
              <a:rPr lang="en-US" sz="900">
                <a:solidFill>
                  <a:schemeClr val="tx1">
                    <a:lumMod val="85000"/>
                    <a:lumOff val="15000"/>
                  </a:schemeClr>
                </a:solidFill>
                <a:latin typeface="+mj-lt"/>
              </a:rPr>
              <a:t> </a:t>
            </a:r>
            <a:fld id="{C538BA91-7133-477B-A610-B39174205110}" type="slidenum">
              <a:rPr lang="en-US" sz="1100" smtClean="0">
                <a:solidFill>
                  <a:schemeClr val="tx1">
                    <a:lumMod val="50000"/>
                    <a:lumOff val="50000"/>
                  </a:schemeClr>
                </a:solidFill>
                <a:latin typeface="+mj-lt"/>
              </a:rPr>
              <a:pPr algn="r"/>
              <a:t>‹#›</a:t>
            </a:fld>
            <a:r>
              <a:rPr lang="en-US" sz="900">
                <a:solidFill>
                  <a:schemeClr val="tx1">
                    <a:lumMod val="50000"/>
                    <a:lumOff val="50000"/>
                  </a:schemeClr>
                </a:solidFill>
                <a:latin typeface="+mj-lt"/>
              </a:rPr>
              <a:t> </a:t>
            </a:r>
            <a:r>
              <a:rPr lang="en-US" sz="1200">
                <a:solidFill>
                  <a:schemeClr val="tx1">
                    <a:lumMod val="50000"/>
                    <a:lumOff val="50000"/>
                  </a:schemeClr>
                </a:solidFill>
                <a:latin typeface="+mj-lt"/>
              </a:rPr>
              <a:t>] </a:t>
            </a:r>
            <a:endParaRPr lang="en-US" sz="900">
              <a:solidFill>
                <a:schemeClr val="tx1">
                  <a:lumMod val="50000"/>
                  <a:lumOff val="50000"/>
                </a:schemeClr>
              </a:solidFill>
              <a:latin typeface="+mj-lt"/>
            </a:endParaRPr>
          </a:p>
        </p:txBody>
      </p:sp>
    </p:spTree>
    <p:extLst>
      <p:ext uri="{BB962C8B-B14F-4D97-AF65-F5344CB8AC3E}">
        <p14:creationId xmlns:p14="http://schemas.microsoft.com/office/powerpoint/2010/main" val="39101062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lvl1pPr>
              <a:defRPr>
                <a:solidFill>
                  <a:schemeClr val="tx2"/>
                </a:solidFill>
              </a:defRPr>
            </a:lvl1pPr>
          </a:lstStyle>
          <a:p>
            <a:pPr>
              <a:defRPr/>
            </a:pPr>
            <a:endParaRPr lang="en-US">
              <a:solidFill>
                <a:srgbClr val="505050"/>
              </a:solidFill>
            </a:endParaRPr>
          </a:p>
        </p:txBody>
      </p:sp>
      <p:sp>
        <p:nvSpPr>
          <p:cNvPr id="6" name="Slide Number Placeholder 5"/>
          <p:cNvSpPr>
            <a:spLocks noGrp="1"/>
          </p:cNvSpPr>
          <p:nvPr>
            <p:ph type="sldNum" sz="quarter" idx="12"/>
          </p:nvPr>
        </p:nvSpPr>
        <p:spPr/>
        <p:txBody>
          <a:bodyPr/>
          <a:lstStyle>
            <a:lvl1pPr>
              <a:defRPr>
                <a:solidFill>
                  <a:schemeClr val="tx2"/>
                </a:solidFill>
              </a:defRPr>
            </a:lvl1pPr>
          </a:lstStyle>
          <a:p>
            <a:pPr>
              <a:defRPr/>
            </a:pPr>
            <a:fld id="{27258FFF-F925-446B-8502-81C933981705}" type="slidenum">
              <a:rPr lang="en-US" smtClean="0">
                <a:solidFill>
                  <a:srgbClr val="505050"/>
                </a:solidFill>
              </a:rPr>
              <a:pPr>
                <a:defRPr/>
              </a:pPr>
              <a:t>‹#›</a:t>
            </a:fld>
            <a:endParaRPr lang="en-US">
              <a:solidFill>
                <a:srgbClr val="505050"/>
              </a:solidFill>
            </a:endParaRPr>
          </a:p>
        </p:txBody>
      </p:sp>
      <p:sp>
        <p:nvSpPr>
          <p:cNvPr id="7" name="Text Placeholder 4"/>
          <p:cNvSpPr>
            <a:spLocks noGrp="1"/>
          </p:cNvSpPr>
          <p:nvPr>
            <p:ph type="body" sz="quarter" idx="13"/>
          </p:nvPr>
        </p:nvSpPr>
        <p:spPr>
          <a:xfrm>
            <a:off x="269239" y="291071"/>
            <a:ext cx="10757098" cy="1004683"/>
          </a:xfrm>
          <a:prstGeom prst="rect">
            <a:avLst/>
          </a:prstGeom>
        </p:spPr>
        <p:txBody>
          <a:bodyPr lIns="146304" tIns="91440" rIns="146304" bIns="91440">
            <a:noAutofit/>
          </a:bodyPr>
          <a:lstStyle>
            <a:lvl1pPr marL="0" indent="0">
              <a:lnSpc>
                <a:spcPct val="90000"/>
              </a:lnSpc>
              <a:spcBef>
                <a:spcPts val="1174"/>
              </a:spcBef>
              <a:spcAft>
                <a:spcPts val="2353"/>
              </a:spcAft>
              <a:buFontTx/>
              <a:buNone/>
              <a:defRPr lang="en-US" sz="5096" b="0" i="0" kern="1200" spc="0" baseline="0" dirty="0" smtClean="0">
                <a:solidFill>
                  <a:schemeClr val="tx2"/>
                </a:solidFill>
                <a:latin typeface="+mj-lt"/>
                <a:ea typeface="+mn-ea"/>
                <a:cs typeface="+mn-cs"/>
              </a:defRPr>
            </a:lvl1pPr>
          </a:lstStyle>
          <a:p>
            <a:pPr marL="0" marR="0" lvl="0" indent="0" algn="l" defTabSz="914016" rtl="0" eaLnBrk="1" fontAlgn="auto" latinLnBrk="0" hangingPunct="1">
              <a:lnSpc>
                <a:spcPct val="90000"/>
              </a:lnSpc>
              <a:spcBef>
                <a:spcPts val="1174"/>
              </a:spcBef>
              <a:spcAft>
                <a:spcPts val="2353"/>
              </a:spcAft>
              <a:buClrTx/>
              <a:buSzPct val="90000"/>
              <a:buFontTx/>
              <a:buNone/>
              <a:tabLst/>
            </a:pPr>
            <a:r>
              <a:rPr lang="en-US"/>
              <a:t>Click to edit Master text</a:t>
            </a:r>
          </a:p>
        </p:txBody>
      </p:sp>
    </p:spTree>
    <p:extLst>
      <p:ext uri="{BB962C8B-B14F-4D97-AF65-F5344CB8AC3E}">
        <p14:creationId xmlns:p14="http://schemas.microsoft.com/office/powerpoint/2010/main" val="243103858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87">
          <p15:clr>
            <a:srgbClr val="FBAE40"/>
          </p15:clr>
        </p15:guide>
        <p15:guide id="2" pos="173">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1_Microsoft logo 1">
    <p:bg>
      <p:bgPr>
        <a:gradFill flip="none" rotWithShape="1">
          <a:gsLst>
            <a:gs pos="0">
              <a:schemeClr val="bg1"/>
            </a:gs>
            <a:gs pos="99167">
              <a:schemeClr val="bg1">
                <a:lumMod val="85000"/>
              </a:schemeClr>
            </a:gs>
            <a:gs pos="49000">
              <a:schemeClr val="bg1">
                <a:lumMod val="9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94121" y="2679700"/>
            <a:ext cx="4419272" cy="1625600"/>
          </a:xfrm>
          <a:prstGeom prst="rect">
            <a:avLst/>
          </a:prstGeom>
        </p:spPr>
      </p:pic>
    </p:spTree>
    <p:extLst>
      <p:ext uri="{BB962C8B-B14F-4D97-AF65-F5344CB8AC3E}">
        <p14:creationId xmlns:p14="http://schemas.microsoft.com/office/powerpoint/2010/main" val="3454423821"/>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0" y="0"/>
            <a:ext cx="12192000" cy="6858000"/>
          </a:xfrm>
          <a:prstGeom prst="rect">
            <a:avLst/>
          </a:prstGeom>
        </p:spPr>
      </p:pic>
      <p:sp>
        <p:nvSpPr>
          <p:cNvPr id="2" name="Rectangle 1"/>
          <p:cNvSpPr/>
          <p:nvPr userDrawn="1"/>
        </p:nvSpPr>
        <p:spPr bwMode="auto">
          <a:xfrm>
            <a:off x="269239" y="2077801"/>
            <a:ext cx="6274974" cy="3592580"/>
          </a:xfrm>
          <a:prstGeom prst="rect">
            <a:avLst/>
          </a:prstGeom>
          <a:solidFill>
            <a:schemeClr val="tx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3" spc="-98"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6">
                <a:gradFill>
                  <a:gsLst>
                    <a:gs pos="57576">
                      <a:srgbClr val="FFFFFF"/>
                    </a:gs>
                    <a:gs pos="35000">
                      <a:srgbClr val="FFFFFF"/>
                    </a:gs>
                  </a:gsLst>
                  <a:lin ang="5400000" scaled="0"/>
                </a:gradFill>
              </a:defRPr>
            </a:lvl1pPr>
          </a:lstStyle>
          <a:p>
            <a:pPr lvl="0"/>
            <a:r>
              <a:rPr lang="en-US"/>
              <a:t>Speaker Name</a:t>
            </a:r>
          </a:p>
        </p:txBody>
      </p:sp>
      <p:grpSp>
        <p:nvGrpSpPr>
          <p:cNvPr id="7" name="Group 6"/>
          <p:cNvGrpSpPr>
            <a:grpSpLocks noChangeAspect="1"/>
          </p:cNvGrpSpPr>
          <p:nvPr userDrawn="1"/>
        </p:nvGrpSpPr>
        <p:grpSpPr bwMode="gray">
          <a:xfrm>
            <a:off x="448526" y="485811"/>
            <a:ext cx="1648360" cy="353933"/>
            <a:chOff x="457200" y="1643393"/>
            <a:chExt cx="4492753" cy="964540"/>
          </a:xfrm>
        </p:grpSpPr>
        <p:pic>
          <p:nvPicPr>
            <p:cNvPr id="10" name="Picture 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5729463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2"/>
            <a:ext cx="6273418" cy="1794661"/>
          </a:xfrm>
          <a:noFill/>
        </p:spPr>
        <p:txBody>
          <a:bodyPr lIns="146304" tIns="109728" rIns="146304" bIns="109728">
            <a:no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69302" y="2075840"/>
            <a:ext cx="8067760" cy="1793104"/>
          </a:xfrm>
          <a:noFill/>
        </p:spPr>
        <p:txBody>
          <a:bodyPr lIns="146304" tIns="91440" rIns="146304" bIns="91440" anchor="t" anchorCtr="0"/>
          <a:lstStyle>
            <a:lvl1pPr>
              <a:defRPr sz="5293" spc="-98" baseline="0">
                <a:gradFill>
                  <a:gsLst>
                    <a:gs pos="3333">
                      <a:schemeClr val="tx2"/>
                    </a:gs>
                    <a:gs pos="39000">
                      <a:schemeClr val="tx2"/>
                    </a:gs>
                  </a:gsLst>
                  <a:lin ang="5400000" scaled="0"/>
                </a:gradFill>
              </a:defRPr>
            </a:lvl1pPr>
          </a:lstStyle>
          <a:p>
            <a:r>
              <a:rPr lang="en-US"/>
              <a:t>Presentation title</a:t>
            </a:r>
          </a:p>
        </p:txBody>
      </p:sp>
      <p:grpSp>
        <p:nvGrpSpPr>
          <p:cNvPr id="6" name="Group 5"/>
          <p:cNvGrpSpPr>
            <a:grpSpLocks noChangeAspect="1"/>
          </p:cNvGrpSpPr>
          <p:nvPr userDrawn="1"/>
        </p:nvGrpSpPr>
        <p:grpSpPr bwMode="gray">
          <a:xfrm>
            <a:off x="448526" y="6034001"/>
            <a:ext cx="1648360" cy="353933"/>
            <a:chOff x="457200" y="1643393"/>
            <a:chExt cx="4492753" cy="964540"/>
          </a:xfrm>
        </p:grpSpPr>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2" name="投影片編號版面配置區 1"/>
          <p:cNvSpPr>
            <a:spLocks noGrp="1"/>
          </p:cNvSpPr>
          <p:nvPr>
            <p:ph type="sldNum" sz="quarter" idx="13"/>
          </p:nvPr>
        </p:nvSpPr>
        <p:spPr>
          <a:xfrm>
            <a:off x="9449812" y="6493776"/>
            <a:ext cx="2742188" cy="364224"/>
          </a:xfrm>
          <a:prstGeom prst="rect">
            <a:avLst/>
          </a:prstGeom>
        </p:spPr>
        <p:txBody>
          <a:bodyPr/>
          <a:lstStyle/>
          <a:p>
            <a:fld id="{4F944C3D-EA7B-7D48-80E3-D4091CC1F1D5}" type="slidenum">
              <a:rPr kumimoji="1" lang="zh-TW" altLang="en-US" smtClean="0"/>
              <a:t>‹#›</a:t>
            </a:fld>
            <a:endParaRPr kumimoji="1" lang="zh-TW" altLang="en-US"/>
          </a:p>
        </p:txBody>
      </p:sp>
    </p:spTree>
    <p:extLst>
      <p:ext uri="{BB962C8B-B14F-4D97-AF65-F5344CB8AC3E}">
        <p14:creationId xmlns:p14="http://schemas.microsoft.com/office/powerpoint/2010/main" val="3339477122"/>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358989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697134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grpSp>
        <p:nvGrpSpPr>
          <p:cNvPr id="4" name="Group 5"/>
          <p:cNvGrpSpPr>
            <a:grpSpLocks noChangeAspect="1"/>
          </p:cNvGrpSpPr>
          <p:nvPr userDrawn="1"/>
        </p:nvGrpSpPr>
        <p:grpSpPr bwMode="gray">
          <a:xfrm>
            <a:off x="302355" y="6519492"/>
            <a:ext cx="839643" cy="180287"/>
            <a:chOff x="457200" y="1643393"/>
            <a:chExt cx="4492753" cy="964540"/>
          </a:xfrm>
        </p:grpSpPr>
        <p:pic>
          <p:nvPicPr>
            <p:cNvPr id="5"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6"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180509121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pic>
        <p:nvPicPr>
          <p:cNvPr id="3"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11561474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pic>
        <p:nvPicPr>
          <p:cNvPr id="3"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11410846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a:t>Section title</a:t>
            </a:r>
          </a:p>
        </p:txBody>
      </p:sp>
      <p:pic>
        <p:nvPicPr>
          <p:cNvPr id="3"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22136068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grpSp>
        <p:nvGrpSpPr>
          <p:cNvPr id="2" name="Group 5"/>
          <p:cNvGrpSpPr>
            <a:grpSpLocks noChangeAspect="1"/>
          </p:cNvGrpSpPr>
          <p:nvPr userDrawn="1"/>
        </p:nvGrpSpPr>
        <p:grpSpPr bwMode="gray">
          <a:xfrm>
            <a:off x="302355" y="6519492"/>
            <a:ext cx="839643" cy="180287"/>
            <a:chOff x="457200" y="1643393"/>
            <a:chExt cx="4492753" cy="964540"/>
          </a:xfrm>
        </p:grpSpPr>
        <p:pic>
          <p:nvPicPr>
            <p:cNvPr id="3"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gray">
            <a:xfrm>
              <a:off x="457200" y="1643393"/>
              <a:ext cx="964540" cy="964540"/>
            </a:xfrm>
            <a:prstGeom prst="rect">
              <a:avLst/>
            </a:prstGeom>
          </p:spPr>
        </p:pic>
        <p:sp>
          <p:nvSpPr>
            <p:cNvPr id="4"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28628640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pic>
        <p:nvPicPr>
          <p:cNvPr id="5"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36294268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329671315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algn="ctr" defTabSz="913927"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733106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1" y="6170060"/>
            <a:ext cx="11623331"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1450561" y="3057666"/>
            <a:ext cx="3223861" cy="690694"/>
          </a:xfrm>
          <a:prstGeom prst="rect">
            <a:avLst/>
          </a:prstGeom>
        </p:spPr>
      </p:pic>
    </p:spTree>
    <p:extLst>
      <p:ext uri="{BB962C8B-B14F-4D97-AF65-F5344CB8AC3E}">
        <p14:creationId xmlns:p14="http://schemas.microsoft.com/office/powerpoint/2010/main" val="76162059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1_Microsoft logo 1">
    <p:bg>
      <p:bgPr>
        <a:gradFill flip="none" rotWithShape="1">
          <a:gsLst>
            <a:gs pos="0">
              <a:schemeClr val="bg1"/>
            </a:gs>
            <a:gs pos="99167">
              <a:schemeClr val="bg1">
                <a:lumMod val="85000"/>
              </a:schemeClr>
            </a:gs>
            <a:gs pos="49000">
              <a:schemeClr val="bg1">
                <a:lumMod val="95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94121" y="2679700"/>
            <a:ext cx="4419272" cy="1625600"/>
          </a:xfrm>
          <a:prstGeom prst="rect">
            <a:avLst/>
          </a:prstGeom>
        </p:spPr>
      </p:pic>
    </p:spTree>
    <p:extLst>
      <p:ext uri="{BB962C8B-B14F-4D97-AF65-F5344CB8AC3E}">
        <p14:creationId xmlns:p14="http://schemas.microsoft.com/office/powerpoint/2010/main" val="1149429756"/>
      </p:ext>
    </p:extLst>
  </p:cSld>
  <p:clrMapOvr>
    <a:masterClrMapping/>
  </p:clrMapOvr>
  <mc:AlternateContent xmlns:mc="http://schemas.openxmlformats.org/markup-compatibility/2006">
    <mc:Choice xmlns:p14="http://schemas.microsoft.com/office/powerpoint/2010/main" Requires="p14">
      <p:transition p14:dur="250">
        <p:fade/>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01" indent="0">
              <a:buNone/>
              <a:defRPr sz="2000">
                <a:solidFill>
                  <a:schemeClr val="tx1">
                    <a:tint val="75000"/>
                  </a:schemeClr>
                </a:solidFill>
              </a:defRPr>
            </a:lvl2pPr>
            <a:lvl3pPr marL="914201" indent="0">
              <a:buNone/>
              <a:defRPr sz="1800">
                <a:solidFill>
                  <a:schemeClr val="tx1">
                    <a:tint val="75000"/>
                  </a:schemeClr>
                </a:solidFill>
              </a:defRPr>
            </a:lvl3pPr>
            <a:lvl4pPr marL="1371302" indent="0">
              <a:buNone/>
              <a:defRPr sz="1600">
                <a:solidFill>
                  <a:schemeClr val="tx1">
                    <a:tint val="75000"/>
                  </a:schemeClr>
                </a:solidFill>
              </a:defRPr>
            </a:lvl4pPr>
            <a:lvl5pPr marL="1828403" indent="0">
              <a:buNone/>
              <a:defRPr sz="1600">
                <a:solidFill>
                  <a:schemeClr val="tx1">
                    <a:tint val="75000"/>
                  </a:schemeClr>
                </a:solidFill>
              </a:defRPr>
            </a:lvl5pPr>
            <a:lvl6pPr marL="2285504" indent="0">
              <a:buNone/>
              <a:defRPr sz="1600">
                <a:solidFill>
                  <a:schemeClr val="tx1">
                    <a:tint val="75000"/>
                  </a:schemeClr>
                </a:solidFill>
              </a:defRPr>
            </a:lvl6pPr>
            <a:lvl7pPr marL="2742604" indent="0">
              <a:buNone/>
              <a:defRPr sz="1600">
                <a:solidFill>
                  <a:schemeClr val="tx1">
                    <a:tint val="75000"/>
                  </a:schemeClr>
                </a:solidFill>
              </a:defRPr>
            </a:lvl7pPr>
            <a:lvl8pPr marL="3199705" indent="0">
              <a:buNone/>
              <a:defRPr sz="1600">
                <a:solidFill>
                  <a:schemeClr val="tx1">
                    <a:tint val="75000"/>
                  </a:schemeClr>
                </a:solidFill>
              </a:defRPr>
            </a:lvl8pPr>
            <a:lvl9pPr marL="3656806"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8474937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1_Blank">
    <p:bg>
      <p:bgPr>
        <a:solidFill>
          <a:srgbClr val="002050"/>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69238" y="6476788"/>
            <a:ext cx="898127" cy="196093"/>
          </a:xfrm>
          <a:prstGeom prst="rect">
            <a:avLst/>
          </a:prstGeom>
        </p:spPr>
      </p:pic>
    </p:spTree>
    <p:extLst>
      <p:ext uri="{BB962C8B-B14F-4D97-AF65-F5344CB8AC3E}">
        <p14:creationId xmlns:p14="http://schemas.microsoft.com/office/powerpoint/2010/main" val="199146077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_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220011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52pt Title">
    <p:bg>
      <p:bgPr>
        <a:solidFill>
          <a:schemeClr val="bg1"/>
        </a:solidFill>
        <a:effectLst/>
      </p:bgPr>
    </p:bg>
    <p:spTree>
      <p:nvGrpSpPr>
        <p:cNvPr id="1" name=""/>
        <p:cNvGrpSpPr/>
        <p:nvPr/>
      </p:nvGrpSpPr>
      <p:grpSpPr>
        <a:xfrm>
          <a:off x="0" y="0"/>
          <a:ext cx="0" cy="0"/>
          <a:chOff x="0" y="0"/>
          <a:chExt cx="0" cy="0"/>
        </a:xfrm>
      </p:grpSpPr>
      <p:sp>
        <p:nvSpPr>
          <p:cNvPr id="5" name="Title 2"/>
          <p:cNvSpPr>
            <a:spLocks noGrp="1"/>
          </p:cNvSpPr>
          <p:nvPr>
            <p:ph type="title"/>
          </p:nvPr>
        </p:nvSpPr>
        <p:spPr>
          <a:xfrm>
            <a:off x="268927" y="286381"/>
            <a:ext cx="11653523" cy="927940"/>
          </a:xfrm>
          <a:prstGeom prst="rect">
            <a:avLst/>
          </a:prstGeom>
        </p:spPr>
        <p:txBody>
          <a:bodyPr/>
          <a:lstStyle>
            <a:lvl1pPr algn="l">
              <a:defRPr sz="5097">
                <a:solidFill>
                  <a:schemeClr val="tx2"/>
                </a:solidFill>
              </a:defRPr>
            </a:lvl1pPr>
          </a:lstStyle>
          <a:p>
            <a:r>
              <a:rPr lang="en-US"/>
              <a:t>Click to edit Master title style</a:t>
            </a:r>
          </a:p>
        </p:txBody>
      </p:sp>
      <p:sp>
        <p:nvSpPr>
          <p:cNvPr id="3" name="Footer Placeholder 2"/>
          <p:cNvSpPr>
            <a:spLocks noGrp="1"/>
          </p:cNvSpPr>
          <p:nvPr>
            <p:ph type="ftr" sz="quarter" idx="10"/>
          </p:nvPr>
        </p:nvSpPr>
        <p:spPr/>
        <p:txBody>
          <a:bodyPr/>
          <a:lstStyle>
            <a:lvl1pPr fontAlgn="base">
              <a:spcBef>
                <a:spcPct val="0"/>
              </a:spcBef>
              <a:spcAft>
                <a:spcPct val="0"/>
              </a:spcAft>
              <a:defRPr>
                <a:solidFill>
                  <a:srgbClr val="002050"/>
                </a:solidFill>
              </a:defRPr>
            </a:lvl1pPr>
          </a:lstStyle>
          <a:p>
            <a:pPr algn="l" defTabSz="914192">
              <a:defRPr/>
            </a:pPr>
            <a:r>
              <a:rPr lang="en-US" sz="882"/>
              <a:t>Microsoft Confidential</a:t>
            </a:r>
          </a:p>
        </p:txBody>
      </p:sp>
      <p:sp>
        <p:nvSpPr>
          <p:cNvPr id="4" name="Slide Number Placeholder 3"/>
          <p:cNvSpPr>
            <a:spLocks noGrp="1"/>
          </p:cNvSpPr>
          <p:nvPr>
            <p:ph type="sldNum" sz="quarter" idx="11"/>
          </p:nvPr>
        </p:nvSpPr>
        <p:spPr>
          <a:xfrm>
            <a:off x="8610600" y="6356351"/>
            <a:ext cx="2743200" cy="365125"/>
          </a:xfrm>
          <a:prstGeom prst="rect">
            <a:avLst/>
          </a:prstGeom>
        </p:spPr>
        <p:txBody>
          <a:bodyPr/>
          <a:lstStyle>
            <a:lvl1pPr defTabSz="913330" fontAlgn="base">
              <a:spcBef>
                <a:spcPct val="0"/>
              </a:spcBef>
              <a:spcAft>
                <a:spcPct val="0"/>
              </a:spcAft>
              <a:defRPr>
                <a:solidFill>
                  <a:srgbClr val="002050"/>
                </a:solidFill>
              </a:defRPr>
            </a:lvl1pPr>
          </a:lstStyle>
          <a:p>
            <a:pPr>
              <a:defRPr/>
            </a:pPr>
            <a:fld id="{EC136591-509A-F246-B30E-5ECE4A4A5F5E}" type="slidenum">
              <a:rPr lang="en-US" sz="882" smtClean="0">
                <a:latin typeface="Segoe UI"/>
              </a:rPr>
              <a:pPr>
                <a:defRPr/>
              </a:pPr>
              <a:t>‹#›</a:t>
            </a:fld>
            <a:endParaRPr lang="en-US" sz="882">
              <a:latin typeface="Segoe UI"/>
            </a:endParaRPr>
          </a:p>
        </p:txBody>
      </p:sp>
    </p:spTree>
    <p:extLst>
      <p:ext uri="{BB962C8B-B14F-4D97-AF65-F5344CB8AC3E}">
        <p14:creationId xmlns:p14="http://schemas.microsoft.com/office/powerpoint/2010/main" val="227548943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1655763"/>
          </a:xfrm>
        </p:spPr>
        <p:txBody>
          <a:bodyPr/>
          <a:lstStyle>
            <a:lvl1pPr marL="0" indent="0" algn="ctr">
              <a:buNone/>
              <a:defRPr sz="2400"/>
            </a:lvl1pPr>
            <a:lvl2pPr marL="457101" indent="0" algn="ctr">
              <a:buNone/>
              <a:defRPr sz="2000"/>
            </a:lvl2pPr>
            <a:lvl3pPr marL="914201" indent="0" algn="ctr">
              <a:buNone/>
              <a:defRPr sz="1800"/>
            </a:lvl3pPr>
            <a:lvl4pPr marL="1371302" indent="0" algn="ctr">
              <a:buNone/>
              <a:defRPr sz="1600"/>
            </a:lvl4pPr>
            <a:lvl5pPr marL="1828403" indent="0" algn="ctr">
              <a:buNone/>
              <a:defRPr sz="1600"/>
            </a:lvl5pPr>
            <a:lvl6pPr marL="2285504" indent="0" algn="ctr">
              <a:buNone/>
              <a:defRPr sz="1600"/>
            </a:lvl6pPr>
            <a:lvl7pPr marL="2742604" indent="0" algn="ctr">
              <a:buNone/>
              <a:defRPr sz="1600"/>
            </a:lvl7pPr>
            <a:lvl8pPr marL="3199705" indent="0" algn="ctr">
              <a:buNone/>
              <a:defRPr sz="1600"/>
            </a:lvl8pPr>
            <a:lvl9pPr marL="3656806"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61667512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445680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1"/>
            <a:ext cx="10515600" cy="2852737"/>
          </a:xfrm>
        </p:spPr>
        <p:txBody>
          <a:bodyPr anchor="b"/>
          <a:lstStyle>
            <a:lvl1pPr>
              <a:defRPr sz="5998"/>
            </a:lvl1pPr>
          </a:lstStyle>
          <a:p>
            <a:r>
              <a:rPr lang="en-US"/>
              <a:t>Click to edit Master title style</a:t>
            </a:r>
          </a:p>
        </p:txBody>
      </p:sp>
      <p:sp>
        <p:nvSpPr>
          <p:cNvPr id="3" name="Text Placeholder 2"/>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01" indent="0">
              <a:buNone/>
              <a:defRPr sz="2000">
                <a:solidFill>
                  <a:schemeClr val="tx1">
                    <a:tint val="75000"/>
                  </a:schemeClr>
                </a:solidFill>
              </a:defRPr>
            </a:lvl2pPr>
            <a:lvl3pPr marL="914201" indent="0">
              <a:buNone/>
              <a:defRPr sz="1800">
                <a:solidFill>
                  <a:schemeClr val="tx1">
                    <a:tint val="75000"/>
                  </a:schemeClr>
                </a:solidFill>
              </a:defRPr>
            </a:lvl3pPr>
            <a:lvl4pPr marL="1371302" indent="0">
              <a:buNone/>
              <a:defRPr sz="1600">
                <a:solidFill>
                  <a:schemeClr val="tx1">
                    <a:tint val="75000"/>
                  </a:schemeClr>
                </a:solidFill>
              </a:defRPr>
            </a:lvl4pPr>
            <a:lvl5pPr marL="1828403" indent="0">
              <a:buNone/>
              <a:defRPr sz="1600">
                <a:solidFill>
                  <a:schemeClr val="tx1">
                    <a:tint val="75000"/>
                  </a:schemeClr>
                </a:solidFill>
              </a:defRPr>
            </a:lvl5pPr>
            <a:lvl6pPr marL="2285504" indent="0">
              <a:buNone/>
              <a:defRPr sz="1600">
                <a:solidFill>
                  <a:schemeClr val="tx1">
                    <a:tint val="75000"/>
                  </a:schemeClr>
                </a:solidFill>
              </a:defRPr>
            </a:lvl6pPr>
            <a:lvl7pPr marL="2742604" indent="0">
              <a:buNone/>
              <a:defRPr sz="1600">
                <a:solidFill>
                  <a:schemeClr val="tx1">
                    <a:tint val="75000"/>
                  </a:schemeClr>
                </a:solidFill>
              </a:defRPr>
            </a:lvl7pPr>
            <a:lvl8pPr marL="3199705" indent="0">
              <a:buNone/>
              <a:defRPr sz="1600">
                <a:solidFill>
                  <a:schemeClr val="tx1">
                    <a:tint val="75000"/>
                  </a:schemeClr>
                </a:solidFill>
              </a:defRPr>
            </a:lvl8pPr>
            <a:lvl9pPr marL="3656806"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08887834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6"/>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6"/>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9403204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90" y="1681163"/>
            <a:ext cx="5157787" cy="823912"/>
          </a:xfrm>
        </p:spPr>
        <p:txBody>
          <a:bodyPr anchor="b"/>
          <a:lstStyle>
            <a:lvl1pPr marL="0" indent="0">
              <a:buNone/>
              <a:defRPr sz="2400" b="1"/>
            </a:lvl1pPr>
            <a:lvl2pPr marL="457101" indent="0">
              <a:buNone/>
              <a:defRPr sz="2000" b="1"/>
            </a:lvl2pPr>
            <a:lvl3pPr marL="914201" indent="0">
              <a:buNone/>
              <a:defRPr sz="1800" b="1"/>
            </a:lvl3pPr>
            <a:lvl4pPr marL="1371302" indent="0">
              <a:buNone/>
              <a:defRPr sz="1600" b="1"/>
            </a:lvl4pPr>
            <a:lvl5pPr marL="1828403" indent="0">
              <a:buNone/>
              <a:defRPr sz="1600" b="1"/>
            </a:lvl5pPr>
            <a:lvl6pPr marL="2285504" indent="0">
              <a:buNone/>
              <a:defRPr sz="1600" b="1"/>
            </a:lvl6pPr>
            <a:lvl7pPr marL="2742604" indent="0">
              <a:buNone/>
              <a:defRPr sz="1600" b="1"/>
            </a:lvl7pPr>
            <a:lvl8pPr marL="3199705" indent="0">
              <a:buNone/>
              <a:defRPr sz="1600" b="1"/>
            </a:lvl8pPr>
            <a:lvl9pPr marL="3656806"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90"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01" indent="0">
              <a:buNone/>
              <a:defRPr sz="2000" b="1"/>
            </a:lvl2pPr>
            <a:lvl3pPr marL="914201" indent="0">
              <a:buNone/>
              <a:defRPr sz="1800" b="1"/>
            </a:lvl3pPr>
            <a:lvl4pPr marL="1371302" indent="0">
              <a:buNone/>
              <a:defRPr sz="1600" b="1"/>
            </a:lvl4pPr>
            <a:lvl5pPr marL="1828403" indent="0">
              <a:buNone/>
              <a:defRPr sz="1600" b="1"/>
            </a:lvl5pPr>
            <a:lvl6pPr marL="2285504" indent="0">
              <a:buNone/>
              <a:defRPr sz="1600" b="1"/>
            </a:lvl6pPr>
            <a:lvl7pPr marL="2742604" indent="0">
              <a:buNone/>
              <a:defRPr sz="1600" b="1"/>
            </a:lvl7pPr>
            <a:lvl8pPr marL="3199705" indent="0">
              <a:buNone/>
              <a:defRPr sz="1600" b="1"/>
            </a:lvl8pPr>
            <a:lvl9pPr marL="365680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8/15/2019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2118070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12661"/>
          </a:xfrm>
        </p:spPr>
        <p:txBody>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8/15/2019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0864255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8/15/2019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45413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6"/>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6"/>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7621951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1"/>
            <a:ext cx="3932237" cy="3811588"/>
          </a:xfrm>
        </p:spPr>
        <p:txBody>
          <a:bodyPr/>
          <a:lstStyle>
            <a:lvl1pPr marL="0" indent="0">
              <a:buNone/>
              <a:defRPr sz="1600"/>
            </a:lvl1pPr>
            <a:lvl2pPr marL="457101" indent="0">
              <a:buNone/>
              <a:defRPr sz="1400"/>
            </a:lvl2pPr>
            <a:lvl3pPr marL="914201" indent="0">
              <a:buNone/>
              <a:defRPr sz="1200"/>
            </a:lvl3pPr>
            <a:lvl4pPr marL="1371302" indent="0">
              <a:buNone/>
              <a:defRPr sz="1000"/>
            </a:lvl4pPr>
            <a:lvl5pPr marL="1828403" indent="0">
              <a:buNone/>
              <a:defRPr sz="1000"/>
            </a:lvl5pPr>
            <a:lvl6pPr marL="2285504" indent="0">
              <a:buNone/>
              <a:defRPr sz="1000"/>
            </a:lvl6pPr>
            <a:lvl7pPr marL="2742604" indent="0">
              <a:buNone/>
              <a:defRPr sz="1000"/>
            </a:lvl7pPr>
            <a:lvl8pPr marL="3199705" indent="0">
              <a:buNone/>
              <a:defRPr sz="1000"/>
            </a:lvl8pPr>
            <a:lvl9pPr marL="365680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4973603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9" y="987427"/>
            <a:ext cx="6172200" cy="4873625"/>
          </a:xfrm>
        </p:spPr>
        <p:txBody>
          <a:bodyPr anchor="t"/>
          <a:lstStyle>
            <a:lvl1pPr marL="0" indent="0">
              <a:buNone/>
              <a:defRPr sz="3200"/>
            </a:lvl1pPr>
            <a:lvl2pPr marL="457101" indent="0">
              <a:buNone/>
              <a:defRPr sz="2800"/>
            </a:lvl2pPr>
            <a:lvl3pPr marL="914201" indent="0">
              <a:buNone/>
              <a:defRPr sz="2400"/>
            </a:lvl3pPr>
            <a:lvl4pPr marL="1371302" indent="0">
              <a:buNone/>
              <a:defRPr sz="2000"/>
            </a:lvl4pPr>
            <a:lvl5pPr marL="1828403" indent="0">
              <a:buNone/>
              <a:defRPr sz="2000"/>
            </a:lvl5pPr>
            <a:lvl6pPr marL="2285504" indent="0">
              <a:buNone/>
              <a:defRPr sz="2000"/>
            </a:lvl6pPr>
            <a:lvl7pPr marL="2742604" indent="0">
              <a:buNone/>
              <a:defRPr sz="2000"/>
            </a:lvl7pPr>
            <a:lvl8pPr marL="3199705" indent="0">
              <a:buNone/>
              <a:defRPr sz="2000"/>
            </a:lvl8pPr>
            <a:lvl9pPr marL="3656806"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9" y="2057401"/>
            <a:ext cx="3932237" cy="3811588"/>
          </a:xfrm>
        </p:spPr>
        <p:txBody>
          <a:bodyPr/>
          <a:lstStyle>
            <a:lvl1pPr marL="0" indent="0">
              <a:buNone/>
              <a:defRPr sz="1600"/>
            </a:lvl1pPr>
            <a:lvl2pPr marL="457101" indent="0">
              <a:buNone/>
              <a:defRPr sz="1400"/>
            </a:lvl2pPr>
            <a:lvl3pPr marL="914201" indent="0">
              <a:buNone/>
              <a:defRPr sz="1200"/>
            </a:lvl3pPr>
            <a:lvl4pPr marL="1371302" indent="0">
              <a:buNone/>
              <a:defRPr sz="1000"/>
            </a:lvl4pPr>
            <a:lvl5pPr marL="1828403" indent="0">
              <a:buNone/>
              <a:defRPr sz="1000"/>
            </a:lvl5pPr>
            <a:lvl6pPr marL="2285504" indent="0">
              <a:buNone/>
              <a:defRPr sz="1000"/>
            </a:lvl6pPr>
            <a:lvl7pPr marL="2742604" indent="0">
              <a:buNone/>
              <a:defRPr sz="1000"/>
            </a:lvl7pPr>
            <a:lvl8pPr marL="3199705" indent="0">
              <a:buNone/>
              <a:defRPr sz="1000"/>
            </a:lvl8pPr>
            <a:lvl9pPr marL="365680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74790047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7"/>
            <a:ext cx="10515600" cy="71327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886460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2"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8/15/2019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354203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410153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6" name="Title 5"/>
          <p:cNvSpPr>
            <a:spLocks noGrp="1"/>
          </p:cNvSpPr>
          <p:nvPr>
            <p:ph type="title"/>
          </p:nvPr>
        </p:nvSpPr>
        <p:spPr>
          <a:xfrm>
            <a:off x="838200" y="365126"/>
            <a:ext cx="10515600" cy="703331"/>
          </a:xfrm>
        </p:spPr>
        <p:txBody>
          <a:bodyPr/>
          <a:lstStyle>
            <a:lvl1pPr>
              <a:defRPr sz="3600"/>
            </a:lvl1pPr>
          </a:lstStyle>
          <a:p>
            <a:r>
              <a:rPr lang="en-US"/>
              <a:t>Click to edit Master title style</a:t>
            </a:r>
          </a:p>
        </p:txBody>
      </p:sp>
      <p:sp>
        <p:nvSpPr>
          <p:cNvPr id="3" name="Text Placeholder 2"/>
          <p:cNvSpPr>
            <a:spLocks noGrp="1"/>
          </p:cNvSpPr>
          <p:nvPr>
            <p:ph type="body" sz="quarter" idx="10"/>
          </p:nvPr>
        </p:nvSpPr>
        <p:spPr>
          <a:xfrm>
            <a:off x="269304" y="1187645"/>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97305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alphaModFix amt="75000"/>
          </a:blip>
          <a:stretch>
            <a:fillRect/>
          </a:stretch>
        </p:blipFill>
        <p:spPr>
          <a:xfrm>
            <a:off x="3519" y="0"/>
            <a:ext cx="12184962" cy="6858000"/>
          </a:xfrm>
          <a:prstGeom prst="rect">
            <a:avLst/>
          </a:prstGeom>
          <a:blipFill dpi="0" rotWithShape="1">
            <a:blip r:embed="rId3">
              <a:alphaModFix amt="75000"/>
            </a:blip>
            <a:srcRect/>
            <a:stretch>
              <a:fillRect/>
            </a:stretch>
          </a:blipFill>
          <a:ln w="55000" cap="flat" cmpd="thickThin" algn="ctr">
            <a:noFill/>
            <a:prstDash val="solid"/>
            <a:headEnd type="none" w="med" len="med"/>
            <a:tailEnd type="none" w="med" len="med"/>
          </a:ln>
          <a:effectLst/>
        </p:spPr>
      </p:pic>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59" tIns="179259" rIns="179259" bIns="179259" numCol="1" anchor="t" anchorCtr="0" compatLnSpc="1">
            <a:prstTxWarp prst="textNoShape">
              <a:avLst/>
            </a:prstTxWarp>
            <a:spAutoFit/>
          </a:bodyPr>
          <a:lstStyle/>
          <a:p>
            <a:pPr defTabSz="913748"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4"/>
          <a:stretch>
            <a:fillRect/>
          </a:stretch>
        </p:blipFill>
        <p:spPr bwMode="black">
          <a:xfrm>
            <a:off x="451633" y="470067"/>
            <a:ext cx="1423303" cy="304828"/>
          </a:xfrm>
          <a:prstGeom prst="rect">
            <a:avLst/>
          </a:prstGeom>
        </p:spPr>
      </p:pic>
    </p:spTree>
    <p:extLst>
      <p:ext uri="{BB962C8B-B14F-4D97-AF65-F5344CB8AC3E}">
        <p14:creationId xmlns:p14="http://schemas.microsoft.com/office/powerpoint/2010/main" val="16422171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6"/>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90" y="1681163"/>
            <a:ext cx="5157787" cy="823912"/>
          </a:xfrm>
        </p:spPr>
        <p:txBody>
          <a:bodyPr anchor="b"/>
          <a:lstStyle>
            <a:lvl1pPr marL="0" indent="0">
              <a:buNone/>
              <a:defRPr sz="2400" b="1"/>
            </a:lvl1pPr>
            <a:lvl2pPr marL="457101" indent="0">
              <a:buNone/>
              <a:defRPr sz="2000" b="1"/>
            </a:lvl2pPr>
            <a:lvl3pPr marL="914201" indent="0">
              <a:buNone/>
              <a:defRPr sz="1800" b="1"/>
            </a:lvl3pPr>
            <a:lvl4pPr marL="1371302" indent="0">
              <a:buNone/>
              <a:defRPr sz="1600" b="1"/>
            </a:lvl4pPr>
            <a:lvl5pPr marL="1828403" indent="0">
              <a:buNone/>
              <a:defRPr sz="1600" b="1"/>
            </a:lvl5pPr>
            <a:lvl6pPr marL="2285504" indent="0">
              <a:buNone/>
              <a:defRPr sz="1600" b="1"/>
            </a:lvl6pPr>
            <a:lvl7pPr marL="2742604" indent="0">
              <a:buNone/>
              <a:defRPr sz="1600" b="1"/>
            </a:lvl7pPr>
            <a:lvl8pPr marL="3199705" indent="0">
              <a:buNone/>
              <a:defRPr sz="1600" b="1"/>
            </a:lvl8pPr>
            <a:lvl9pPr marL="3656806"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90"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01" indent="0">
              <a:buNone/>
              <a:defRPr sz="2000" b="1"/>
            </a:lvl2pPr>
            <a:lvl3pPr marL="914201" indent="0">
              <a:buNone/>
              <a:defRPr sz="1800" b="1"/>
            </a:lvl3pPr>
            <a:lvl4pPr marL="1371302" indent="0">
              <a:buNone/>
              <a:defRPr sz="1600" b="1"/>
            </a:lvl4pPr>
            <a:lvl5pPr marL="1828403" indent="0">
              <a:buNone/>
              <a:defRPr sz="1600" b="1"/>
            </a:lvl5pPr>
            <a:lvl6pPr marL="2285504" indent="0">
              <a:buNone/>
              <a:defRPr sz="1600" b="1"/>
            </a:lvl6pPr>
            <a:lvl7pPr marL="2742604" indent="0">
              <a:buNone/>
              <a:defRPr sz="1600" b="1"/>
            </a:lvl7pPr>
            <a:lvl8pPr marL="3199705" indent="0">
              <a:buNone/>
              <a:defRPr sz="1600" b="1"/>
            </a:lvl8pPr>
            <a:lvl9pPr marL="3656806"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8/15/2019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7097178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8/15/2019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80739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8/15/2019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
        <p:nvSpPr>
          <p:cNvPr id="5" name="Rectangle 45">
            <a:extLst>
              <a:ext uri="{FF2B5EF4-FFF2-40B4-BE49-F238E27FC236}">
                <a16:creationId xmlns:a16="http://schemas.microsoft.com/office/drawing/2014/main" id="{A6255FC2-D0DB-4D0A-A7B8-DEC651BCAA8A}"/>
              </a:ext>
            </a:extLst>
          </p:cNvPr>
          <p:cNvSpPr/>
          <p:nvPr userDrawn="1"/>
        </p:nvSpPr>
        <p:spPr>
          <a:xfrm>
            <a:off x="0" y="0"/>
            <a:ext cx="6633556" cy="6857999"/>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91782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9"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9" y="2057401"/>
            <a:ext cx="3932237" cy="3811588"/>
          </a:xfrm>
        </p:spPr>
        <p:txBody>
          <a:bodyPr/>
          <a:lstStyle>
            <a:lvl1pPr marL="0" indent="0">
              <a:buNone/>
              <a:defRPr sz="1600"/>
            </a:lvl1pPr>
            <a:lvl2pPr marL="457101" indent="0">
              <a:buNone/>
              <a:defRPr sz="1400"/>
            </a:lvl2pPr>
            <a:lvl3pPr marL="914201" indent="0">
              <a:buNone/>
              <a:defRPr sz="1200"/>
            </a:lvl3pPr>
            <a:lvl4pPr marL="1371302" indent="0">
              <a:buNone/>
              <a:defRPr sz="1000"/>
            </a:lvl4pPr>
            <a:lvl5pPr marL="1828403" indent="0">
              <a:buNone/>
              <a:defRPr sz="1000"/>
            </a:lvl5pPr>
            <a:lvl6pPr marL="2285504" indent="0">
              <a:buNone/>
              <a:defRPr sz="1000"/>
            </a:lvl6pPr>
            <a:lvl7pPr marL="2742604" indent="0">
              <a:buNone/>
              <a:defRPr sz="1000"/>
            </a:lvl7pPr>
            <a:lvl8pPr marL="3199705" indent="0">
              <a:buNone/>
              <a:defRPr sz="1000"/>
            </a:lvl8pPr>
            <a:lvl9pPr marL="365680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495118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9"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9" y="987427"/>
            <a:ext cx="6172200" cy="4873625"/>
          </a:xfrm>
        </p:spPr>
        <p:txBody>
          <a:bodyPr anchor="t"/>
          <a:lstStyle>
            <a:lvl1pPr marL="0" indent="0">
              <a:buNone/>
              <a:defRPr sz="3200"/>
            </a:lvl1pPr>
            <a:lvl2pPr marL="457101" indent="0">
              <a:buNone/>
              <a:defRPr sz="2800"/>
            </a:lvl2pPr>
            <a:lvl3pPr marL="914201" indent="0">
              <a:buNone/>
              <a:defRPr sz="2400"/>
            </a:lvl3pPr>
            <a:lvl4pPr marL="1371302" indent="0">
              <a:buNone/>
              <a:defRPr sz="2000"/>
            </a:lvl4pPr>
            <a:lvl5pPr marL="1828403" indent="0">
              <a:buNone/>
              <a:defRPr sz="2000"/>
            </a:lvl5pPr>
            <a:lvl6pPr marL="2285504" indent="0">
              <a:buNone/>
              <a:defRPr sz="2000"/>
            </a:lvl6pPr>
            <a:lvl7pPr marL="2742604" indent="0">
              <a:buNone/>
              <a:defRPr sz="2000"/>
            </a:lvl7pPr>
            <a:lvl8pPr marL="3199705" indent="0">
              <a:buNone/>
              <a:defRPr sz="2000"/>
            </a:lvl8pPr>
            <a:lvl9pPr marL="3656806"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39789" y="2057401"/>
            <a:ext cx="3932237" cy="3811588"/>
          </a:xfrm>
        </p:spPr>
        <p:txBody>
          <a:bodyPr/>
          <a:lstStyle>
            <a:lvl1pPr marL="0" indent="0">
              <a:buNone/>
              <a:defRPr sz="1600"/>
            </a:lvl1pPr>
            <a:lvl2pPr marL="457101" indent="0">
              <a:buNone/>
              <a:defRPr sz="1400"/>
            </a:lvl2pPr>
            <a:lvl3pPr marL="914201" indent="0">
              <a:buNone/>
              <a:defRPr sz="1200"/>
            </a:lvl3pPr>
            <a:lvl4pPr marL="1371302" indent="0">
              <a:buNone/>
              <a:defRPr sz="1000"/>
            </a:lvl4pPr>
            <a:lvl5pPr marL="1828403" indent="0">
              <a:buNone/>
              <a:defRPr sz="1000"/>
            </a:lvl5pPr>
            <a:lvl6pPr marL="2285504" indent="0">
              <a:buNone/>
              <a:defRPr sz="1000"/>
            </a:lvl6pPr>
            <a:lvl7pPr marL="2742604" indent="0">
              <a:buNone/>
              <a:defRPr sz="1000"/>
            </a:lvl7pPr>
            <a:lvl8pPr marL="3199705" indent="0">
              <a:buNone/>
              <a:defRPr sz="1000"/>
            </a:lvl8pPr>
            <a:lvl9pPr marL="365680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8/15/2019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587951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image" Target="../media/image7.pn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image" Target="../media/image2.png"/><Relationship Id="rId2" Type="http://schemas.openxmlformats.org/officeDocument/2006/relationships/slideLayout" Target="../slideLayouts/slideLayout34.xml"/><Relationship Id="rId16" Type="http://schemas.openxmlformats.org/officeDocument/2006/relationships/image" Target="../media/image1.jpg"/><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theme" Target="../theme/theme3.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6"/>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8/15/2019</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pic>
        <p:nvPicPr>
          <p:cNvPr id="7" name="Picture 6"/>
          <p:cNvPicPr>
            <a:picLocks noChangeAspect="1"/>
          </p:cNvPicPr>
          <p:nvPr userDrawn="1"/>
        </p:nvPicPr>
        <p:blipFill>
          <a:blip r:embed="rId18">
            <a:extLst>
              <a:ext uri="{28A0092B-C50C-407E-A947-70E740481C1C}">
                <a14:useLocalDpi xmlns:a14="http://schemas.microsoft.com/office/drawing/2010/main" val="0"/>
              </a:ext>
            </a:extLst>
          </a:blip>
          <a:stretch>
            <a:fillRect/>
          </a:stretch>
        </p:blipFill>
        <p:spPr>
          <a:xfrm>
            <a:off x="-178" y="3"/>
            <a:ext cx="12192180" cy="6863687"/>
          </a:xfrm>
          <a:prstGeom prst="rect">
            <a:avLst/>
          </a:prstGeom>
        </p:spPr>
      </p:pic>
      <p:pic>
        <p:nvPicPr>
          <p:cNvPr id="8" name="Picture 7"/>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9746878" y="470652"/>
            <a:ext cx="1969427" cy="427815"/>
          </a:xfrm>
          <a:prstGeom prst="rect">
            <a:avLst/>
          </a:prstGeom>
        </p:spPr>
      </p:pic>
      <p:sp>
        <p:nvSpPr>
          <p:cNvPr id="9" name="Slide Number Placeholder 5">
            <a:extLst>
              <a:ext uri="{FF2B5EF4-FFF2-40B4-BE49-F238E27FC236}">
                <a16:creationId xmlns:a16="http://schemas.microsoft.com/office/drawing/2014/main" id="{E6756691-9DE8-48A7-9A53-089E96FED697}"/>
              </a:ext>
            </a:extLst>
          </p:cNvPr>
          <p:cNvSpPr txBox="1">
            <a:spLocks/>
          </p:cNvSpPr>
          <p:nvPr userDrawn="1"/>
        </p:nvSpPr>
        <p:spPr>
          <a:xfrm>
            <a:off x="9364785" y="6492875"/>
            <a:ext cx="27432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48F63A3B-78C7-47BE-AE5E-E10140E04643}" type="slidenum">
              <a:rPr lang="en-US" smtClean="0"/>
              <a:pPr algn="r"/>
              <a:t>‹#›</a:t>
            </a:fld>
            <a:endParaRPr lang="en-US"/>
          </a:p>
        </p:txBody>
      </p:sp>
    </p:spTree>
    <p:extLst>
      <p:ext uri="{BB962C8B-B14F-4D97-AF65-F5344CB8AC3E}">
        <p14:creationId xmlns:p14="http://schemas.microsoft.com/office/powerpoint/2010/main" val="6989561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5" r:id="rId14"/>
    <p:sldLayoutId id="2147483708" r:id="rId15"/>
    <p:sldLayoutId id="2147483710" r:id="rId16"/>
  </p:sldLayoutIdLst>
  <p:txStyles>
    <p:titleStyle>
      <a:lvl1pPr algn="l" defTabSz="91420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01" rtl="0" eaLnBrk="1" latinLnBrk="0" hangingPunct="1">
        <a:defRPr sz="1800" kern="1200">
          <a:solidFill>
            <a:schemeClr val="tx1"/>
          </a:solidFill>
          <a:latin typeface="+mn-lt"/>
          <a:ea typeface="+mn-ea"/>
          <a:cs typeface="+mn-cs"/>
        </a:defRPr>
      </a:lvl1pPr>
      <a:lvl2pPr marL="457101" algn="l" defTabSz="914201" rtl="0" eaLnBrk="1" latinLnBrk="0" hangingPunct="1">
        <a:defRPr sz="1800" kern="1200">
          <a:solidFill>
            <a:schemeClr val="tx1"/>
          </a:solidFill>
          <a:latin typeface="+mn-lt"/>
          <a:ea typeface="+mn-ea"/>
          <a:cs typeface="+mn-cs"/>
        </a:defRPr>
      </a:lvl2pPr>
      <a:lvl3pPr marL="914201" algn="l" defTabSz="914201" rtl="0" eaLnBrk="1" latinLnBrk="0" hangingPunct="1">
        <a:defRPr sz="1800" kern="1200">
          <a:solidFill>
            <a:schemeClr val="tx1"/>
          </a:solidFill>
          <a:latin typeface="+mn-lt"/>
          <a:ea typeface="+mn-ea"/>
          <a:cs typeface="+mn-cs"/>
        </a:defRPr>
      </a:lvl3pPr>
      <a:lvl4pPr marL="1371302" algn="l" defTabSz="914201" rtl="0" eaLnBrk="1" latinLnBrk="0" hangingPunct="1">
        <a:defRPr sz="1800" kern="1200">
          <a:solidFill>
            <a:schemeClr val="tx1"/>
          </a:solidFill>
          <a:latin typeface="+mn-lt"/>
          <a:ea typeface="+mn-ea"/>
          <a:cs typeface="+mn-cs"/>
        </a:defRPr>
      </a:lvl4pPr>
      <a:lvl5pPr marL="1828403" algn="l" defTabSz="914201" rtl="0" eaLnBrk="1" latinLnBrk="0" hangingPunct="1">
        <a:defRPr sz="1800" kern="1200">
          <a:solidFill>
            <a:schemeClr val="tx1"/>
          </a:solidFill>
          <a:latin typeface="+mn-lt"/>
          <a:ea typeface="+mn-ea"/>
          <a:cs typeface="+mn-cs"/>
        </a:defRPr>
      </a:lvl5pPr>
      <a:lvl6pPr marL="2285504" algn="l" defTabSz="914201" rtl="0" eaLnBrk="1" latinLnBrk="0" hangingPunct="1">
        <a:defRPr sz="1800" kern="1200">
          <a:solidFill>
            <a:schemeClr val="tx1"/>
          </a:solidFill>
          <a:latin typeface="+mn-lt"/>
          <a:ea typeface="+mn-ea"/>
          <a:cs typeface="+mn-cs"/>
        </a:defRPr>
      </a:lvl6pPr>
      <a:lvl7pPr marL="2742604" algn="l" defTabSz="914201" rtl="0" eaLnBrk="1" latinLnBrk="0" hangingPunct="1">
        <a:defRPr sz="1800" kern="1200">
          <a:solidFill>
            <a:schemeClr val="tx1"/>
          </a:solidFill>
          <a:latin typeface="+mn-lt"/>
          <a:ea typeface="+mn-ea"/>
          <a:cs typeface="+mn-cs"/>
        </a:defRPr>
      </a:lvl7pPr>
      <a:lvl8pPr marL="3199705" algn="l" defTabSz="914201" rtl="0" eaLnBrk="1" latinLnBrk="0" hangingPunct="1">
        <a:defRPr sz="1800" kern="1200">
          <a:solidFill>
            <a:schemeClr val="tx1"/>
          </a:solidFill>
          <a:latin typeface="+mn-lt"/>
          <a:ea typeface="+mn-ea"/>
          <a:cs typeface="+mn-cs"/>
        </a:defRPr>
      </a:lvl8pPr>
      <a:lvl9pPr marL="3656806" algn="l" defTabSz="914201"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rot="5400000">
            <a:off x="9208748" y="2991034"/>
            <a:ext cx="6858623" cy="876557"/>
          </a:xfrm>
          <a:prstGeom prst="rect">
            <a:avLst/>
          </a:prstGeom>
        </p:spPr>
      </p:pic>
      <p:sp>
        <p:nvSpPr>
          <p:cNvPr id="11" name="頁尾版面配置區 10"/>
          <p:cNvSpPr>
            <a:spLocks noGrp="1"/>
          </p:cNvSpPr>
          <p:nvPr>
            <p:ph type="ftr" sz="quarter" idx="3"/>
          </p:nvPr>
        </p:nvSpPr>
        <p:spPr>
          <a:xfrm>
            <a:off x="8077161" y="6493776"/>
            <a:ext cx="4114839" cy="364224"/>
          </a:xfrm>
          <a:prstGeom prst="rect">
            <a:avLst/>
          </a:prstGeom>
        </p:spPr>
        <p:txBody>
          <a:bodyPr vert="horz" lIns="91440" tIns="45720" rIns="91440" bIns="45720" rtlCol="0" anchor="ctr"/>
          <a:lstStyle>
            <a:lvl1pPr algn="r">
              <a:defRPr sz="1176">
                <a:solidFill>
                  <a:schemeClr val="tx1">
                    <a:tint val="75000"/>
                  </a:schemeClr>
                </a:solidFill>
              </a:defRPr>
            </a:lvl1pPr>
          </a:lstStyle>
          <a:p>
            <a:endParaRPr kumimoji="1" lang="zh-TW" altLang="en-US"/>
          </a:p>
        </p:txBody>
      </p:sp>
    </p:spTree>
    <p:extLst>
      <p:ext uri="{BB962C8B-B14F-4D97-AF65-F5344CB8AC3E}">
        <p14:creationId xmlns:p14="http://schemas.microsoft.com/office/powerpoint/2010/main" val="4010413804"/>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Lst>
  <p:transition>
    <p:fade/>
  </p:transition>
  <p:hf hdr="0" dt="0"/>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6"/>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1"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8/15/2019</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a:p>
        </p:txBody>
      </p:sp>
      <p:pic>
        <p:nvPicPr>
          <p:cNvPr id="7" name="Picture 6"/>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78" y="3"/>
            <a:ext cx="12192180" cy="6863687"/>
          </a:xfrm>
          <a:prstGeom prst="rect">
            <a:avLst/>
          </a:prstGeom>
        </p:spPr>
      </p:pic>
      <p:pic>
        <p:nvPicPr>
          <p:cNvPr id="8" name="Picture 7"/>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9746878" y="470652"/>
            <a:ext cx="1969427" cy="427815"/>
          </a:xfrm>
          <a:prstGeom prst="rect">
            <a:avLst/>
          </a:prstGeom>
        </p:spPr>
      </p:pic>
    </p:spTree>
    <p:extLst>
      <p:ext uri="{BB962C8B-B14F-4D97-AF65-F5344CB8AC3E}">
        <p14:creationId xmlns:p14="http://schemas.microsoft.com/office/powerpoint/2010/main" val="3692089453"/>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Lst>
  <p:txStyles>
    <p:titleStyle>
      <a:lvl1pPr algn="l" defTabSz="91420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01" rtl="0" eaLnBrk="1" latinLnBrk="0" hangingPunct="1">
        <a:defRPr sz="1800" kern="1200">
          <a:solidFill>
            <a:schemeClr val="tx1"/>
          </a:solidFill>
          <a:latin typeface="+mn-lt"/>
          <a:ea typeface="+mn-ea"/>
          <a:cs typeface="+mn-cs"/>
        </a:defRPr>
      </a:lvl1pPr>
      <a:lvl2pPr marL="457101" algn="l" defTabSz="914201" rtl="0" eaLnBrk="1" latinLnBrk="0" hangingPunct="1">
        <a:defRPr sz="1800" kern="1200">
          <a:solidFill>
            <a:schemeClr val="tx1"/>
          </a:solidFill>
          <a:latin typeface="+mn-lt"/>
          <a:ea typeface="+mn-ea"/>
          <a:cs typeface="+mn-cs"/>
        </a:defRPr>
      </a:lvl2pPr>
      <a:lvl3pPr marL="914201" algn="l" defTabSz="914201" rtl="0" eaLnBrk="1" latinLnBrk="0" hangingPunct="1">
        <a:defRPr sz="1800" kern="1200">
          <a:solidFill>
            <a:schemeClr val="tx1"/>
          </a:solidFill>
          <a:latin typeface="+mn-lt"/>
          <a:ea typeface="+mn-ea"/>
          <a:cs typeface="+mn-cs"/>
        </a:defRPr>
      </a:lvl3pPr>
      <a:lvl4pPr marL="1371302" algn="l" defTabSz="914201" rtl="0" eaLnBrk="1" latinLnBrk="0" hangingPunct="1">
        <a:defRPr sz="1800" kern="1200">
          <a:solidFill>
            <a:schemeClr val="tx1"/>
          </a:solidFill>
          <a:latin typeface="+mn-lt"/>
          <a:ea typeface="+mn-ea"/>
          <a:cs typeface="+mn-cs"/>
        </a:defRPr>
      </a:lvl4pPr>
      <a:lvl5pPr marL="1828403" algn="l" defTabSz="914201" rtl="0" eaLnBrk="1" latinLnBrk="0" hangingPunct="1">
        <a:defRPr sz="1800" kern="1200">
          <a:solidFill>
            <a:schemeClr val="tx1"/>
          </a:solidFill>
          <a:latin typeface="+mn-lt"/>
          <a:ea typeface="+mn-ea"/>
          <a:cs typeface="+mn-cs"/>
        </a:defRPr>
      </a:lvl5pPr>
      <a:lvl6pPr marL="2285504" algn="l" defTabSz="914201" rtl="0" eaLnBrk="1" latinLnBrk="0" hangingPunct="1">
        <a:defRPr sz="1800" kern="1200">
          <a:solidFill>
            <a:schemeClr val="tx1"/>
          </a:solidFill>
          <a:latin typeface="+mn-lt"/>
          <a:ea typeface="+mn-ea"/>
          <a:cs typeface="+mn-cs"/>
        </a:defRPr>
      </a:lvl6pPr>
      <a:lvl7pPr marL="2742604" algn="l" defTabSz="914201" rtl="0" eaLnBrk="1" latinLnBrk="0" hangingPunct="1">
        <a:defRPr sz="1800" kern="1200">
          <a:solidFill>
            <a:schemeClr val="tx1"/>
          </a:solidFill>
          <a:latin typeface="+mn-lt"/>
          <a:ea typeface="+mn-ea"/>
          <a:cs typeface="+mn-cs"/>
        </a:defRPr>
      </a:lvl7pPr>
      <a:lvl8pPr marL="3199705" algn="l" defTabSz="914201" rtl="0" eaLnBrk="1" latinLnBrk="0" hangingPunct="1">
        <a:defRPr sz="1800" kern="1200">
          <a:solidFill>
            <a:schemeClr val="tx1"/>
          </a:solidFill>
          <a:latin typeface="+mn-lt"/>
          <a:ea typeface="+mn-ea"/>
          <a:cs typeface="+mn-cs"/>
        </a:defRPr>
      </a:lvl8pPr>
      <a:lvl9pPr marL="3656806" algn="l" defTabSz="91420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37.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www.family.com.tw/Web_EnterPrise/page/invest_finance.aspx"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7.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4.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3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hyperlink" Target="https://udn.com/news/story/11311/3204177"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7.png"/><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9.tiff"/></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直排標題 8">
            <a:extLst>
              <a:ext uri="{FF2B5EF4-FFF2-40B4-BE49-F238E27FC236}">
                <a16:creationId xmlns:a16="http://schemas.microsoft.com/office/drawing/2014/main" id="{3B072307-34D1-4BFB-A312-4EA3609BCF40}"/>
              </a:ext>
            </a:extLst>
          </p:cNvPr>
          <p:cNvSpPr>
            <a:spLocks noGrp="1"/>
          </p:cNvSpPr>
          <p:nvPr>
            <p:ph type="title" orient="vert"/>
          </p:nvPr>
        </p:nvSpPr>
        <p:spPr>
          <a:xfrm>
            <a:off x="648929" y="629266"/>
            <a:ext cx="3651467" cy="1676603"/>
          </a:xfrm>
        </p:spPr>
        <p:txBody>
          <a:bodyPr vert="horz" lIns="91440" tIns="45720" rIns="91440" bIns="45720" rtlCol="0" anchor="ctr">
            <a:normAutofit/>
          </a:bodyPr>
          <a:lstStyle/>
          <a:p>
            <a:pPr defTabSz="914400"/>
            <a:endParaRPr lang="en-US" altLang="zh-TW">
              <a:latin typeface="微軟正黑體" panose="020B0604030504040204" pitchFamily="34" charset="-120"/>
              <a:ea typeface="微軟正黑體" panose="020B0604030504040204" pitchFamily="34" charset="-120"/>
            </a:endParaRPr>
          </a:p>
        </p:txBody>
      </p:sp>
      <p:sp>
        <p:nvSpPr>
          <p:cNvPr id="10" name="直排文字版面配置區 9">
            <a:extLst>
              <a:ext uri="{FF2B5EF4-FFF2-40B4-BE49-F238E27FC236}">
                <a16:creationId xmlns:a16="http://schemas.microsoft.com/office/drawing/2014/main" id="{A7CC6BB6-053F-4A38-B1AC-90753A182FBB}"/>
              </a:ext>
            </a:extLst>
          </p:cNvPr>
          <p:cNvSpPr>
            <a:spLocks noGrp="1"/>
          </p:cNvSpPr>
          <p:nvPr>
            <p:ph type="body" orient="vert" idx="1"/>
          </p:nvPr>
        </p:nvSpPr>
        <p:spPr>
          <a:xfrm>
            <a:off x="648931" y="2438400"/>
            <a:ext cx="3651466" cy="3785419"/>
          </a:xfrm>
        </p:spPr>
        <p:txBody>
          <a:bodyPr vert="horz" lIns="91440" tIns="45720" rIns="91440" bIns="45720" rtlCol="0">
            <a:normAutofit/>
          </a:bodyPr>
          <a:lstStyle/>
          <a:p>
            <a:pPr indent="-228600" defTabSz="914400"/>
            <a:endParaRPr lang="en-US" altLang="zh-TW" sz="1800">
              <a:latin typeface="微軟正黑體" panose="020B0604030504040204" pitchFamily="34" charset="-120"/>
              <a:ea typeface="微軟正黑體" panose="020B0604030504040204" pitchFamily="34" charset="-120"/>
            </a:endParaRPr>
          </a:p>
        </p:txBody>
      </p:sp>
      <p:pic>
        <p:nvPicPr>
          <p:cNvPr id="1026" name="Picture 2" descr="一張含有 建築物, 室外, 天空 的圖片&#10;&#10;自動產生的描述">
            <a:extLst>
              <a:ext uri="{FF2B5EF4-FFF2-40B4-BE49-F238E27FC236}">
                <a16:creationId xmlns:a16="http://schemas.microsoft.com/office/drawing/2014/main" id="{5C938D6E-BCC8-4138-A6C7-A8E5FFFD39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924" r="11561" b="-1"/>
          <a:stretch/>
        </p:blipFill>
        <p:spPr bwMode="auto">
          <a:xfrm>
            <a:off x="4639056" y="10"/>
            <a:ext cx="7552944" cy="6857990"/>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投影片編號版面配置區 3">
            <a:extLst>
              <a:ext uri="{FF2B5EF4-FFF2-40B4-BE49-F238E27FC236}">
                <a16:creationId xmlns:a16="http://schemas.microsoft.com/office/drawing/2014/main" id="{FB8601C6-D808-475C-BA34-0C7F138ABE95}"/>
              </a:ext>
            </a:extLst>
          </p:cNvPr>
          <p:cNvSpPr>
            <a:spLocks noGrp="1"/>
          </p:cNvSpPr>
          <p:nvPr>
            <p:ph type="sldNum" sz="quarter" idx="12"/>
          </p:nvPr>
        </p:nvSpPr>
        <p:spPr>
          <a:xfrm>
            <a:off x="10853928" y="6356350"/>
            <a:ext cx="685800" cy="365125"/>
          </a:xfrm>
          <a:prstGeom prst="rect">
            <a:avLst/>
          </a:prstGeom>
        </p:spPr>
        <p:txBody>
          <a:bodyPr vert="horz" lIns="91440" tIns="45720" rIns="91440" bIns="45720" rtlCol="0" anchor="ctr">
            <a:normAutofit/>
          </a:bodyPr>
          <a:lstStyle/>
          <a:p>
            <a:pPr algn="l">
              <a:spcAft>
                <a:spcPts val="600"/>
              </a:spcAft>
              <a:defRPr/>
            </a:pPr>
            <a:fld id="{4F944C3D-EA7B-7D48-80E3-D4091CC1F1D5}" type="slidenum">
              <a:rPr lang="en-US" altLang="zh-TW">
                <a:solidFill>
                  <a:srgbClr val="FFFFFF"/>
                </a:solidFill>
                <a:latin typeface="微軟正黑體" panose="020B0604030504040204" pitchFamily="34" charset="-120"/>
                <a:ea typeface="微軟正黑體" panose="020B0604030504040204" pitchFamily="34" charset="-120"/>
              </a:rPr>
              <a:pPr algn="l">
                <a:spcAft>
                  <a:spcPts val="600"/>
                </a:spcAft>
                <a:defRPr/>
              </a:pPr>
              <a:t>1</a:t>
            </a:fld>
            <a:endParaRPr lang="en-US" altLang="zh-TW">
              <a:solidFill>
                <a:srgbClr val="FFFFFF"/>
              </a:solidFill>
              <a:latin typeface="微軟正黑體" panose="020B0604030504040204" pitchFamily="34" charset="-120"/>
              <a:ea typeface="微軟正黑體" panose="020B0604030504040204" pitchFamily="34" charset="-120"/>
            </a:endParaRPr>
          </a:p>
        </p:txBody>
      </p:sp>
      <p:sp>
        <p:nvSpPr>
          <p:cNvPr id="11" name="矩形 10">
            <a:extLst>
              <a:ext uri="{FF2B5EF4-FFF2-40B4-BE49-F238E27FC236}">
                <a16:creationId xmlns:a16="http://schemas.microsoft.com/office/drawing/2014/main" id="{6CDC8D20-9FB6-45E0-A87A-6DF64EE44A37}"/>
              </a:ext>
            </a:extLst>
          </p:cNvPr>
          <p:cNvSpPr/>
          <p:nvPr/>
        </p:nvSpPr>
        <p:spPr>
          <a:xfrm>
            <a:off x="0" y="0"/>
            <a:ext cx="4646815" cy="6858000"/>
          </a:xfrm>
          <a:prstGeom prst="rect">
            <a:avLst/>
          </a:prstGeom>
          <a:solidFill>
            <a:srgbClr val="2AA2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bg1"/>
              </a:solidFill>
              <a:latin typeface="微軟正黑體" panose="020B0604030504040204" pitchFamily="34" charset="-120"/>
              <a:ea typeface="微軟正黑體" panose="020B0604030504040204" pitchFamily="34" charset="-120"/>
            </a:endParaRPr>
          </a:p>
        </p:txBody>
      </p:sp>
      <p:sp>
        <p:nvSpPr>
          <p:cNvPr id="18" name="Title 1">
            <a:extLst>
              <a:ext uri="{FF2B5EF4-FFF2-40B4-BE49-F238E27FC236}">
                <a16:creationId xmlns:a16="http://schemas.microsoft.com/office/drawing/2014/main" id="{0682F67C-E8AA-429D-AF2D-E13D752A6D59}"/>
              </a:ext>
            </a:extLst>
          </p:cNvPr>
          <p:cNvSpPr txBox="1">
            <a:spLocks/>
          </p:cNvSpPr>
          <p:nvPr/>
        </p:nvSpPr>
        <p:spPr>
          <a:xfrm>
            <a:off x="257695" y="1986374"/>
            <a:ext cx="4397432" cy="1793104"/>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4800">
                <a:solidFill>
                  <a:schemeClr val="bg1"/>
                </a:solidFill>
                <a:latin typeface="微軟正黑體" panose="020B0604030504040204" pitchFamily="34" charset="-120"/>
                <a:ea typeface="微軟正黑體" panose="020B0604030504040204" pitchFamily="34" charset="-120"/>
              </a:rPr>
              <a:t>全家生鮮食品</a:t>
            </a:r>
            <a:endParaRPr lang="en-US" altLang="zh-TW" sz="4800">
              <a:solidFill>
                <a:schemeClr val="bg1"/>
              </a:solidFill>
              <a:latin typeface="微軟正黑體" panose="020B0604030504040204" pitchFamily="34" charset="-120"/>
              <a:ea typeface="微軟正黑體" panose="020B0604030504040204" pitchFamily="34" charset="-120"/>
            </a:endParaRPr>
          </a:p>
          <a:p>
            <a:r>
              <a:rPr lang="zh-TW" altLang="en-US" sz="4800">
                <a:solidFill>
                  <a:schemeClr val="bg1"/>
                </a:solidFill>
                <a:latin typeface="微軟正黑體" panose="020B0604030504040204" pitchFamily="34" charset="-120"/>
                <a:ea typeface="微軟正黑體" panose="020B0604030504040204" pitchFamily="34" charset="-120"/>
              </a:rPr>
              <a:t>智能銷售預測</a:t>
            </a:r>
            <a:endParaRPr lang="en-US" sz="4000">
              <a:solidFill>
                <a:schemeClr val="bg1"/>
              </a:solidFill>
              <a:latin typeface="微軟正黑體" panose="020B0604030504040204" pitchFamily="34" charset="-120"/>
              <a:ea typeface="微軟正黑體" panose="020B0604030504040204" pitchFamily="34" charset="-120"/>
            </a:endParaRPr>
          </a:p>
        </p:txBody>
      </p:sp>
      <p:sp>
        <p:nvSpPr>
          <p:cNvPr id="19" name="Text Placeholder 2">
            <a:extLst>
              <a:ext uri="{FF2B5EF4-FFF2-40B4-BE49-F238E27FC236}">
                <a16:creationId xmlns:a16="http://schemas.microsoft.com/office/drawing/2014/main" id="{57F23B6A-FB5C-4835-9F31-A26289ABDC30}"/>
              </a:ext>
            </a:extLst>
          </p:cNvPr>
          <p:cNvSpPr txBox="1">
            <a:spLocks/>
          </p:cNvSpPr>
          <p:nvPr/>
        </p:nvSpPr>
        <p:spPr>
          <a:xfrm>
            <a:off x="267683" y="3877276"/>
            <a:ext cx="6276530" cy="1793104"/>
          </a:xfrm>
          <a:prstGeom prst="rect">
            <a:avLst/>
          </a:prstGeom>
        </p:spPr>
        <p:txBody>
          <a:bodyPr/>
          <a:lst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solidFill>
                <a:schemeClr val="bg1"/>
              </a:solidFill>
              <a:latin typeface="微軟正黑體" panose="020B0604030504040204" pitchFamily="34" charset="-120"/>
              <a:ea typeface="微軟正黑體" panose="020B0604030504040204" pitchFamily="34" charset="-120"/>
            </a:endParaRPr>
          </a:p>
          <a:p>
            <a:pPr marL="0" indent="0">
              <a:buNone/>
            </a:pPr>
            <a:r>
              <a:rPr lang="en-US">
                <a:solidFill>
                  <a:schemeClr val="bg1"/>
                </a:solidFill>
                <a:latin typeface="微軟正黑體" panose="020B0604030504040204" pitchFamily="34" charset="-120"/>
                <a:ea typeface="微軟正黑體" panose="020B0604030504040204" pitchFamily="34" charset="-120"/>
              </a:rPr>
              <a:t>Microsoft Services</a:t>
            </a:r>
          </a:p>
          <a:p>
            <a:pPr marL="0" indent="0">
              <a:buNone/>
            </a:pPr>
            <a:r>
              <a:rPr lang="en-US" altLang="zh-TW">
                <a:solidFill>
                  <a:schemeClr val="bg1"/>
                </a:solidFill>
                <a:latin typeface="微軟正黑體" panose="020B0604030504040204" pitchFamily="34" charset="-120"/>
                <a:ea typeface="微軟正黑體" panose="020B0604030504040204" pitchFamily="34" charset="-120"/>
              </a:rPr>
              <a:t>2019</a:t>
            </a:r>
            <a:r>
              <a:rPr lang="zh-TW" altLang="en-US">
                <a:solidFill>
                  <a:schemeClr val="bg1"/>
                </a:solidFill>
                <a:latin typeface="微軟正黑體" panose="020B0604030504040204" pitchFamily="34" charset="-120"/>
                <a:ea typeface="微軟正黑體" panose="020B0604030504040204" pitchFamily="34" charset="-120"/>
              </a:rPr>
              <a:t>年</a:t>
            </a:r>
            <a:r>
              <a:rPr lang="en-US" altLang="zh-TW">
                <a:solidFill>
                  <a:schemeClr val="bg1"/>
                </a:solidFill>
                <a:latin typeface="微軟正黑體" panose="020B0604030504040204" pitchFamily="34" charset="-120"/>
                <a:ea typeface="微軟正黑體" panose="020B0604030504040204" pitchFamily="34" charset="-120"/>
              </a:rPr>
              <a:t>8</a:t>
            </a:r>
            <a:r>
              <a:rPr lang="zh-TW" altLang="en-US">
                <a:solidFill>
                  <a:schemeClr val="bg1"/>
                </a:solidFill>
                <a:latin typeface="微軟正黑體" panose="020B0604030504040204" pitchFamily="34" charset="-120"/>
                <a:ea typeface="微軟正黑體" panose="020B0604030504040204" pitchFamily="34" charset="-120"/>
              </a:rPr>
              <a:t>月</a:t>
            </a:r>
            <a:endParaRPr lang="en-US">
              <a:solidFill>
                <a:schemeClr val="bg1"/>
              </a:solidFill>
              <a:latin typeface="微軟正黑體" panose="020B0604030504040204" pitchFamily="34" charset="-120"/>
              <a:ea typeface="微軟正黑體" panose="020B0604030504040204" pitchFamily="34" charset="-120"/>
            </a:endParaRPr>
          </a:p>
        </p:txBody>
      </p:sp>
      <p:pic>
        <p:nvPicPr>
          <p:cNvPr id="12" name="Picture 4" descr="ãmicrosoft logoãçåçæå°çµæ">
            <a:extLst>
              <a:ext uri="{FF2B5EF4-FFF2-40B4-BE49-F238E27FC236}">
                <a16:creationId xmlns:a16="http://schemas.microsoft.com/office/drawing/2014/main" id="{7B20B561-1F63-4F28-A7E5-F47C7E8694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3233651" cy="1189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079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5" name="TextBox 143">
                <a:extLst>
                  <a:ext uri="{FF2B5EF4-FFF2-40B4-BE49-F238E27FC236}">
                    <a16:creationId xmlns:a16="http://schemas.microsoft.com/office/drawing/2014/main" id="{56A55FD9-5B7E-4298-A366-1AA0856CD399}"/>
                  </a:ext>
                </a:extLst>
              </p:cNvPr>
              <p:cNvSpPr txBox="1"/>
              <p:nvPr/>
            </p:nvSpPr>
            <p:spPr>
              <a:xfrm>
                <a:off x="4451347" y="1223507"/>
                <a:ext cx="7219722" cy="5664115"/>
              </a:xfrm>
              <a:prstGeom prst="rect">
                <a:avLst/>
              </a:prstGeom>
              <a:noFill/>
              <a:ln>
                <a:noFill/>
                <a:prstDash val="sysDash"/>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zh-TW" altLang="en-US" sz="2000">
                    <a:solidFill>
                      <a:prstClr val="black"/>
                    </a:solidFill>
                    <a:latin typeface="微軟正黑體" panose="020B0604030504040204" pitchFamily="34" charset="-120"/>
                    <a:ea typeface="微軟正黑體" panose="020B0604030504040204" pitchFamily="34" charset="-120"/>
                  </a:rPr>
                  <a:t>選取</a:t>
                </a:r>
                <a:r>
                  <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2017</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-01-01</a:t>
                </a:r>
                <a:r>
                  <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至</a:t>
                </a:r>
                <a:r>
                  <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2018</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-12-31</a:t>
                </a:r>
                <a:r>
                  <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a:t>
                </a: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的商品供需銷售資料</a:t>
                </a:r>
                <a:endPar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原始</a:t>
                </a: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資料包含</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品番</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23</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個，群番</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124</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個，商品</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SKU</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約</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2800</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個</a:t>
                </a:r>
                <a:endPar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選用有效期限小於</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6</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天的商品</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758</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個進行進一步分析與預測</a:t>
                </a:r>
                <a:endPar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有</a:t>
                </a:r>
                <a:r>
                  <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5</a:t>
                </a:r>
                <a:r>
                  <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a:t>
                </a: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間店鋪</a:t>
                </a:r>
                <a:r>
                  <a:rPr lang="zh-TW" altLang="en-US" sz="2000">
                    <a:solidFill>
                      <a:prstClr val="black"/>
                    </a:solidFill>
                    <a:latin typeface="微軟正黑體" panose="020B0604030504040204" pitchFamily="34" charset="-120"/>
                    <a:ea typeface="微軟正黑體" panose="020B0604030504040204" pitchFamily="34" charset="-120"/>
                  </a:rPr>
                  <a:t>，</a:t>
                </a: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分佈在</a:t>
                </a:r>
                <a:r>
                  <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 </a:t>
                </a:r>
                <a:r>
                  <a:rPr kumimoji="0" lang="ja-JP"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高雄，臺中，臺北</a:t>
                </a:r>
                <a:endParaRPr kumimoji="0" lang="en-US" altLang="ja-JP"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相應時間</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與地點</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的天氣資料，包括溫度、降水等</a:t>
                </a:r>
                <a:endParaRPr lang="en-US" sz="2000">
                  <a:solidFill>
                    <a:prstClr val="black"/>
                  </a:solidFill>
                  <a:latin typeface="微軟正黑體" panose="020B0604030504040204" pitchFamily="34" charset="-120"/>
                  <a:ea typeface="微軟正黑體" panose="020B0604030504040204" pitchFamily="34" charset="-120"/>
                  <a:cs typeface="Calibri"/>
                </a:endParaRPr>
              </a:p>
              <a:p>
                <a:pPr marR="0" lvl="0" algn="l" defTabSz="914400" rtl="0" eaLnBrk="1" fontAlgn="auto" latinLnBrk="0" hangingPunct="1">
                  <a:lnSpc>
                    <a:spcPct val="100000"/>
                  </a:lnSpc>
                  <a:spcBef>
                    <a:spcPts val="0"/>
                  </a:spcBef>
                  <a:spcAft>
                    <a:spcPts val="0"/>
                  </a:spcAft>
                  <a:buClrTx/>
                  <a:buSzTx/>
                  <a:tabLst/>
                  <a:defRPr/>
                </a:pPr>
                <a:endPar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zh-TW" altLang="en-US" sz="2000">
                    <a:solidFill>
                      <a:prstClr val="black"/>
                    </a:solidFill>
                    <a:latin typeface="微軟正黑體" panose="020B0604030504040204" pitchFamily="34" charset="-120"/>
                    <a:ea typeface="微軟正黑體" panose="020B0604030504040204" pitchFamily="34" charset="-120"/>
                  </a:rPr>
                  <a:t>運用</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回歸移動平均模型（</a:t>
                </a:r>
                <a:r>
                  <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ARIMA</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）和多種回歸類模型（如線性回歸、支援向量機回歸、隨機森林回歸、梯度提升回歸等）</a:t>
                </a:r>
                <a:endParaRPr kumimoji="0" lang="en-US" altLang="zh-TW"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a:p>
                <a:pPr marL="285750" lvl="0" indent="-285750">
                  <a:buFont typeface="Wingdings" panose="05000000000000000000" pitchFamily="2" charset="2"/>
                  <a:buChar char="§"/>
                  <a:defRPr/>
                </a:pPr>
                <a:r>
                  <a:rPr lang="zh-CN" altLang="en-US" sz="2000">
                    <a:solidFill>
                      <a:prstClr val="black"/>
                    </a:solidFill>
                    <a:latin typeface="微軟正黑體" panose="020B0604030504040204" pitchFamily="34" charset="-120"/>
                    <a:ea typeface="微軟正黑體" panose="020B0604030504040204" pitchFamily="34" charset="-120"/>
                  </a:rPr>
                  <a:t>集成結果，</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增强穩</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定</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性</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rPr>
                  <a:t>，提升準確性</a:t>
                </a:r>
                <a:endParaRPr lang="en-US" sz="2000">
                  <a:solidFill>
                    <a:prstClr val="black"/>
                  </a:solidFill>
                  <a:latin typeface="微軟正黑體" panose="020B0604030504040204" pitchFamily="34" charset="-120"/>
                  <a:ea typeface="微軟正黑體" panose="020B0604030504040204" pitchFamily="34" charset="-12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對</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758</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種鮮食建立品類預測模型，</a:t>
                </a:r>
                <a:r>
                  <a:rPr kumimoji="0" lang="zh-TW"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對</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其中</a:t>
                </a:r>
                <a:r>
                  <a:rPr kumimoji="0" lang="en-US" altLang="zh-CN"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340</a:t>
                </a:r>
                <a:r>
                  <a:rPr kumimoji="0" lang="zh-TW"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個</a:t>
                </a:r>
                <a:r>
                  <a:rPr kumimoji="0" lang="zh-CN"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商品建立</a:t>
                </a:r>
                <a:r>
                  <a:rPr kumimoji="0" lang="zh-TW"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單獨預測</a:t>
                </a:r>
                <a:r>
                  <a:rPr kumimoji="0" lang="zh-CN"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模型</a:t>
                </a:r>
                <a:endParaRPr kumimoji="0" lang="en-US" altLang="zh-CN"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endParaRP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以</a:t>
                </a:r>
                <a:r>
                  <a:rPr kumimoji="0" lang="zh-CN"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預測數量和銷售數量的差異</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來衡量總體效果，在</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142</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天（</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2018-08-12</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至</a:t>
                </a:r>
                <a:r>
                  <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2018-12-31</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）的預測中，</a:t>
                </a:r>
                <a:r>
                  <a:rPr kumimoji="0" lang="en-US" altLang="zh-CN"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5</a:t>
                </a:r>
                <a:r>
                  <a:rPr kumimoji="0" lang="zh-CN" altLang="en-US"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間店鋪的平均誤差百分比為</a:t>
                </a:r>
                <a:r>
                  <a:rPr kumimoji="0" lang="en-US" altLang="zh-CN" sz="2000" b="0" i="0" u="none" strike="noStrike" kern="1200" cap="none" spc="0" normalizeH="0" baseline="0" noProof="0">
                    <a:ln>
                      <a:noFill/>
                    </a:ln>
                    <a:solidFill>
                      <a:srgbClr val="4472C4"/>
                    </a:solidFill>
                    <a:effectLst/>
                    <a:uLnTx/>
                    <a:uFillTx/>
                    <a:latin typeface="微軟正黑體" panose="020B0604030504040204" pitchFamily="34" charset="-120"/>
                    <a:ea typeface="微軟正黑體" panose="020B0604030504040204" pitchFamily="34" charset="-120"/>
                    <a:cs typeface="Calibri"/>
                  </a:rPr>
                  <a:t>18.3%</a:t>
                </a:r>
                <a:r>
                  <a:rPr kumimoji="0" lang="zh-CN" altLang="en-US"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rPr>
                  <a:t>。</a:t>
                </a:r>
                <a:endPar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ctrlPr>
                        </m:fPr>
                        <m:num>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t>(</m:t>
                          </m:r>
                          <m:r>
                            <a:rPr kumimoji="0" lang="zh-CN" altLang="en-US" sz="2000" b="0" i="1" u="none" strike="noStrike" kern="1200" cap="none" spc="0" normalizeH="0" baseline="0" noProof="0">
                              <a:ln>
                                <a:noFill/>
                              </a:ln>
                              <a:solidFill>
                                <a:prstClr val="black"/>
                              </a:solidFill>
                              <a:effectLst/>
                              <a:uLnTx/>
                              <a:uFillTx/>
                              <a:latin typeface="Cambria Math" panose="02040503050406030204" pitchFamily="18" charset="0"/>
                              <a:ea typeface="游ゴシック"/>
                              <a:cs typeface="Calibri"/>
                            </a:rPr>
                            <m:t>預測</m:t>
                          </m:r>
                          <m:r>
                            <a:rPr kumimoji="0" lang="zh-CN" altLang="en-US"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t>數量</m:t>
                          </m:r>
                          <m:r>
                            <a:rPr kumimoji="0" lang="en-US" altLang="zh-CN" sz="2000" b="0" i="1" u="none" strike="noStrike" kern="1200" cap="none" spc="0" normalizeH="0" baseline="0" noProof="0">
                              <a:ln>
                                <a:noFill/>
                              </a:ln>
                              <a:solidFill>
                                <a:prstClr val="black"/>
                              </a:solidFill>
                              <a:effectLst/>
                              <a:uLnTx/>
                              <a:uFillTx/>
                              <a:latin typeface="Cambria Math" panose="02040503050406030204" pitchFamily="18" charset="0"/>
                              <a:ea typeface="游ゴシック"/>
                              <a:cs typeface="Calibri"/>
                            </a:rPr>
                            <m:t>−</m:t>
                          </m:r>
                          <m:r>
                            <a:rPr kumimoji="0" lang="zh-CN" altLang="en-US"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t>銷售</m:t>
                          </m:r>
                          <m:r>
                            <a:rPr kumimoji="0" lang="zh-CN" altLang="en-US" sz="2000" b="0" i="1" u="none" strike="noStrike" kern="1200" cap="none" spc="0" normalizeH="0" baseline="0" noProof="0">
                              <a:ln>
                                <a:noFill/>
                              </a:ln>
                              <a:solidFill>
                                <a:prstClr val="black"/>
                              </a:solidFill>
                              <a:effectLst/>
                              <a:uLnTx/>
                              <a:uFillTx/>
                              <a:latin typeface="Cambria Math" panose="02040503050406030204" pitchFamily="18" charset="0"/>
                              <a:ea typeface="游ゴシック"/>
                              <a:cs typeface="Calibri"/>
                            </a:rPr>
                            <m:t>數量</m:t>
                          </m:r>
                          <m:r>
                            <a:rPr kumimoji="0" lang="en-US" altLang="zh-CN"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t>)</m:t>
                          </m:r>
                        </m:num>
                        <m:den>
                          <m:r>
                            <a:rPr kumimoji="0" lang="zh-CN" altLang="en-US" sz="2000" b="0" i="1" u="none" strike="noStrike" kern="1200" cap="none" spc="0" normalizeH="0" baseline="0" noProof="0">
                              <a:ln>
                                <a:noFill/>
                              </a:ln>
                              <a:solidFill>
                                <a:prstClr val="black"/>
                              </a:solidFill>
                              <a:effectLst/>
                              <a:uLnTx/>
                              <a:uFillTx/>
                              <a:latin typeface="Cambria Math" panose="02040503050406030204" pitchFamily="18" charset="0"/>
                              <a:ea typeface="游ゴシック"/>
                              <a:cs typeface="Calibri"/>
                            </a:rPr>
                            <m:t>銷售</m:t>
                          </m:r>
                          <m:r>
                            <a:rPr kumimoji="0" lang="zh-CN" altLang="en-US" sz="2000" b="0" i="1" u="none" strike="noStrike" kern="1200" cap="none" spc="0" normalizeH="0" baseline="0" noProof="0" smtClean="0">
                              <a:ln>
                                <a:noFill/>
                              </a:ln>
                              <a:solidFill>
                                <a:prstClr val="black"/>
                              </a:solidFill>
                              <a:effectLst/>
                              <a:uLnTx/>
                              <a:uFillTx/>
                              <a:latin typeface="Cambria Math" panose="02040503050406030204" pitchFamily="18" charset="0"/>
                              <a:ea typeface="游ゴシック"/>
                              <a:cs typeface="Calibri"/>
                            </a:rPr>
                            <m:t>數量</m:t>
                          </m:r>
                        </m:den>
                      </m:f>
                    </m:oMath>
                  </m:oMathPara>
                </a14:m>
                <a:endParaRPr kumimoji="0" lang="en-US" altLang="zh-CN" sz="20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Calibri"/>
                </a:endParaRPr>
              </a:p>
            </p:txBody>
          </p:sp>
        </mc:Choice>
        <mc:Fallback>
          <p:sp>
            <p:nvSpPr>
              <p:cNvPr id="5" name="TextBox 143">
                <a:extLst>
                  <a:ext uri="{FF2B5EF4-FFF2-40B4-BE49-F238E27FC236}">
                    <a16:creationId xmlns:a16="http://schemas.microsoft.com/office/drawing/2014/main" id="{56A55FD9-5B7E-4298-A366-1AA0856CD399}"/>
                  </a:ext>
                </a:extLst>
              </p:cNvPr>
              <p:cNvSpPr txBox="1">
                <a:spLocks noRot="1" noChangeAspect="1" noMove="1" noResize="1" noEditPoints="1" noAdjustHandles="1" noChangeArrowheads="1" noChangeShapeType="1" noTextEdit="1"/>
              </p:cNvSpPr>
              <p:nvPr/>
            </p:nvSpPr>
            <p:spPr>
              <a:xfrm>
                <a:off x="4451347" y="1223507"/>
                <a:ext cx="7219722" cy="5664115"/>
              </a:xfrm>
              <a:prstGeom prst="rect">
                <a:avLst/>
              </a:prstGeom>
              <a:blipFill>
                <a:blip r:embed="rId2"/>
                <a:stretch>
                  <a:fillRect l="-759" t="-646" r="-2363"/>
                </a:stretch>
              </a:blipFill>
              <a:ln>
                <a:noFill/>
                <a:prstDash val="sysDash"/>
              </a:ln>
            </p:spPr>
            <p:txBody>
              <a:bodyPr/>
              <a:lstStyle/>
              <a:p>
                <a:r>
                  <a:rPr lang="en-US">
                    <a:noFill/>
                  </a:rPr>
                  <a:t> </a:t>
                </a:r>
              </a:p>
            </p:txBody>
          </p:sp>
        </mc:Fallback>
      </mc:AlternateContent>
      <p:sp>
        <p:nvSpPr>
          <p:cNvPr id="8" name="TextBox 7">
            <a:extLst>
              <a:ext uri="{FF2B5EF4-FFF2-40B4-BE49-F238E27FC236}">
                <a16:creationId xmlns:a16="http://schemas.microsoft.com/office/drawing/2014/main" id="{25FC3C16-98A7-4868-8FC7-85CB90215AF6}"/>
              </a:ext>
            </a:extLst>
          </p:cNvPr>
          <p:cNvSpPr txBox="1"/>
          <p:nvPr/>
        </p:nvSpPr>
        <p:spPr>
          <a:xfrm>
            <a:off x="1546590" y="1531078"/>
            <a:ext cx="2031325" cy="3970318"/>
          </a:xfrm>
          <a:prstGeom prst="rect">
            <a:avLst/>
          </a:prstGeom>
          <a:noFill/>
        </p:spPr>
        <p:txBody>
          <a:bodyPr wrap="none" rtlCol="0">
            <a:spAutoFit/>
          </a:bodyPr>
          <a:lstStyle/>
          <a:p>
            <a:pPr lvl="0">
              <a:defRPr/>
            </a:pPr>
            <a:r>
              <a:rPr lang="zh-CN" altLang="en-US" sz="3600" b="1">
                <a:solidFill>
                  <a:schemeClr val="accent2">
                    <a:lumMod val="75000"/>
                  </a:schemeClr>
                </a:solidFill>
                <a:latin typeface="微軟正黑體" panose="020B0604030504040204" pitchFamily="34" charset="-120"/>
                <a:ea typeface="微軟正黑體" panose="020B0604030504040204" pitchFamily="34" charset="-120"/>
              </a:rPr>
              <a:t>資料選取</a:t>
            </a:r>
            <a:endParaRPr lang="en-US" altLang="zh-CN" sz="3600" b="1">
              <a:solidFill>
                <a:schemeClr val="accent2">
                  <a:lumMod val="75000"/>
                </a:schemeClr>
              </a:solidFill>
              <a:latin typeface="微軟正黑體" panose="020B0604030504040204" pitchFamily="34" charset="-120"/>
              <a:ea typeface="微軟正黑體" panose="020B0604030504040204" pitchFamily="34" charset="-120"/>
            </a:endParaRPr>
          </a:p>
          <a:p>
            <a:pPr lvl="0">
              <a:defRPr/>
            </a:pPr>
            <a:endParaRPr lang="en-US" altLang="ja-JP" sz="3600" b="1">
              <a:solidFill>
                <a:schemeClr val="accent2"/>
              </a:solidFill>
              <a:latin typeface="微軟正黑體" panose="020B0604030504040204" pitchFamily="34" charset="-120"/>
              <a:ea typeface="微軟正黑體" panose="020B0604030504040204" pitchFamily="34" charset="-120"/>
            </a:endParaRPr>
          </a:p>
          <a:p>
            <a:pPr lvl="0">
              <a:defRPr/>
            </a:pPr>
            <a:endParaRPr lang="en-US" altLang="ja-JP" sz="3600" b="1">
              <a:solidFill>
                <a:schemeClr val="accent2"/>
              </a:solidFill>
              <a:latin typeface="微軟正黑體" panose="020B0604030504040204" pitchFamily="34" charset="-120"/>
              <a:ea typeface="微軟正黑體" panose="020B0604030504040204" pitchFamily="34" charset="-120"/>
            </a:endParaRPr>
          </a:p>
          <a:p>
            <a:pPr lvl="0">
              <a:defRPr/>
            </a:pPr>
            <a:r>
              <a:rPr lang="zh-CN" altLang="en-US" sz="3600" b="1">
                <a:solidFill>
                  <a:schemeClr val="accent1">
                    <a:lumMod val="75000"/>
                  </a:schemeClr>
                </a:solidFill>
                <a:latin typeface="微軟正黑體" panose="020B0604030504040204" pitchFamily="34" charset="-120"/>
                <a:ea typeface="微軟正黑體" panose="020B0604030504040204" pitchFamily="34" charset="-120"/>
                <a:cs typeface="Calibri"/>
              </a:rPr>
              <a:t>模型方法</a:t>
            </a:r>
            <a:endParaRPr lang="en-US" altLang="zh-CN" sz="3600" b="1">
              <a:solidFill>
                <a:schemeClr val="accent1">
                  <a:lumMod val="75000"/>
                </a:schemeClr>
              </a:solidFill>
              <a:latin typeface="微軟正黑體" panose="020B0604030504040204" pitchFamily="34" charset="-120"/>
              <a:ea typeface="微軟正黑體" panose="020B0604030504040204" pitchFamily="34" charset="-120"/>
              <a:cs typeface="Calibri"/>
            </a:endParaRPr>
          </a:p>
          <a:p>
            <a:pPr lvl="0">
              <a:defRPr/>
            </a:pPr>
            <a:endParaRPr lang="en-US" altLang="zh-CN" sz="3600" b="1">
              <a:solidFill>
                <a:schemeClr val="accent2"/>
              </a:solidFill>
              <a:latin typeface="微軟正黑體" panose="020B0604030504040204" pitchFamily="34" charset="-120"/>
              <a:ea typeface="微軟正黑體" panose="020B0604030504040204" pitchFamily="34" charset="-120"/>
              <a:cs typeface="Calibri"/>
            </a:endParaRPr>
          </a:p>
          <a:p>
            <a:pPr lvl="0">
              <a:defRPr/>
            </a:pPr>
            <a:endParaRPr lang="en-US" altLang="zh-CN" sz="3600" b="1">
              <a:solidFill>
                <a:schemeClr val="accent2"/>
              </a:solidFill>
              <a:latin typeface="微軟正黑體" panose="020B0604030504040204" pitchFamily="34" charset="-120"/>
              <a:ea typeface="微軟正黑體" panose="020B0604030504040204" pitchFamily="34" charset="-120"/>
              <a:cs typeface="Calibri"/>
            </a:endParaRPr>
          </a:p>
          <a:p>
            <a:pPr lvl="0">
              <a:defRPr/>
            </a:pPr>
            <a:r>
              <a:rPr lang="zh-CN" altLang="en-US" sz="3600" b="1">
                <a:solidFill>
                  <a:schemeClr val="accent4">
                    <a:lumMod val="75000"/>
                  </a:schemeClr>
                </a:solidFill>
                <a:latin typeface="微軟正黑體" panose="020B0604030504040204" pitchFamily="34" charset="-120"/>
                <a:ea typeface="微軟正黑體" panose="020B0604030504040204" pitchFamily="34" charset="-120"/>
                <a:cs typeface="Calibri"/>
              </a:rPr>
              <a:t>模型成果</a:t>
            </a:r>
            <a:endParaRPr lang="en-US" altLang="zh-CN" sz="3600" b="1">
              <a:solidFill>
                <a:schemeClr val="accent4">
                  <a:lumMod val="75000"/>
                </a:schemeClr>
              </a:solidFill>
              <a:latin typeface="微軟正黑體" panose="020B0604030504040204" pitchFamily="34" charset="-120"/>
              <a:ea typeface="微軟正黑體" panose="020B0604030504040204" pitchFamily="34" charset="-120"/>
              <a:cs typeface="Calibri"/>
            </a:endParaRPr>
          </a:p>
        </p:txBody>
      </p:sp>
      <p:sp>
        <p:nvSpPr>
          <p:cNvPr id="9" name="標題 1">
            <a:extLst>
              <a:ext uri="{FF2B5EF4-FFF2-40B4-BE49-F238E27FC236}">
                <a16:creationId xmlns:a16="http://schemas.microsoft.com/office/drawing/2014/main" id="{3BC2B696-9047-4CC9-B384-DF890E50C3C5}"/>
              </a:ext>
            </a:extLst>
          </p:cNvPr>
          <p:cNvSpPr txBox="1">
            <a:spLocks/>
          </p:cNvSpPr>
          <p:nvPr/>
        </p:nvSpPr>
        <p:spPr>
          <a:xfrm>
            <a:off x="3857107" y="287704"/>
            <a:ext cx="3857104" cy="784638"/>
          </a:xfrm>
          <a:prstGeom prst="rect">
            <a:avLst/>
          </a:prstGeom>
        </p:spPr>
        <p:txBody>
          <a:bodyPr vert="horz" lIns="91440" tIns="45720" rIns="91440" bIns="45720" rtlCol="0" anchor="ctr">
            <a:normAutofit/>
          </a:bodyPr>
          <a:lstStyle>
            <a:lvl1pPr algn="ctr" defTabSz="914201">
              <a:lnSpc>
                <a:spcPct val="90000"/>
              </a:lnSpc>
              <a:spcBef>
                <a:spcPct val="0"/>
              </a:spcBef>
              <a:buNone/>
              <a:defRPr sz="4000" b="1">
                <a:solidFill>
                  <a:schemeClr val="accent1"/>
                </a:solidFill>
                <a:latin typeface="Microsoft JhengHei" panose="020B0604030504040204" pitchFamily="34" charset="-120"/>
                <a:ea typeface="Microsoft JhengHei" panose="020B0604030504040204" pitchFamily="34" charset="-120"/>
                <a:cs typeface="+mj-cs"/>
              </a:defRPr>
            </a:lvl1pPr>
          </a:lstStyle>
          <a:p>
            <a:r>
              <a:rPr lang="zh-CN" altLang="en-US">
                <a:solidFill>
                  <a:srgbClr val="4472C4"/>
                </a:solidFill>
              </a:rPr>
              <a:t>執行摘要</a:t>
            </a:r>
            <a:endParaRPr lang="en-US">
              <a:solidFill>
                <a:srgbClr val="4472C4"/>
              </a:solidFill>
            </a:endParaRPr>
          </a:p>
        </p:txBody>
      </p:sp>
      <p:pic>
        <p:nvPicPr>
          <p:cNvPr id="7" name="Picture 2" descr="ãFamilymart logo no backgroundãçåçæå°çµæ">
            <a:extLst>
              <a:ext uri="{FF2B5EF4-FFF2-40B4-BE49-F238E27FC236}">
                <a16:creationId xmlns:a16="http://schemas.microsoft.com/office/drawing/2014/main" id="{302533C4-D21B-41A7-B20B-8707AEC215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822" y="504971"/>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0986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a:extLst>
              <a:ext uri="{FF2B5EF4-FFF2-40B4-BE49-F238E27FC236}">
                <a16:creationId xmlns:a16="http://schemas.microsoft.com/office/drawing/2014/main" id="{4B7D90E5-8142-4D5F-B03D-994857532147}"/>
              </a:ext>
            </a:extLst>
          </p:cNvPr>
          <p:cNvGraphicFramePr>
            <a:graphicFrameLocks noGrp="1"/>
          </p:cNvGraphicFramePr>
          <p:nvPr/>
        </p:nvGraphicFramePr>
        <p:xfrm>
          <a:off x="5615056" y="2962799"/>
          <a:ext cx="3747605" cy="932401"/>
        </p:xfrm>
        <a:graphic>
          <a:graphicData uri="http://schemas.openxmlformats.org/drawingml/2006/table">
            <a:tbl>
              <a:tblPr firstRow="1" bandRow="1">
                <a:tableStyleId>{5C22544A-7EE6-4342-B048-85BDC9FD1C3A}</a:tableStyleId>
              </a:tblPr>
              <a:tblGrid>
                <a:gridCol w="3747605">
                  <a:extLst>
                    <a:ext uri="{9D8B030D-6E8A-4147-A177-3AD203B41FA5}">
                      <a16:colId xmlns:a16="http://schemas.microsoft.com/office/drawing/2014/main" val="3995676459"/>
                    </a:ext>
                  </a:extLst>
                </a:gridCol>
              </a:tblGrid>
              <a:tr h="932401">
                <a:tc>
                  <a:txBody>
                    <a:bodyPr/>
                    <a:lstStyle/>
                    <a:p>
                      <a:pPr algn="ctr"/>
                      <a:r>
                        <a:rPr lang="zh-CN" altLang="en-US" sz="2400" b="0">
                          <a:solidFill>
                            <a:schemeClr val="tx1"/>
                          </a:solidFill>
                          <a:latin typeface="Microsoft YaHei Light" panose="020B0502040204020203" pitchFamily="34" charset="-122"/>
                          <a:ea typeface="Microsoft YaHei Light" panose="020B0502040204020203" pitchFamily="34" charset="-122"/>
                        </a:rPr>
                        <a:t>資料探索與建模</a:t>
                      </a:r>
                      <a:endParaRPr lang="en-US" sz="2400" b="0">
                        <a:solidFill>
                          <a:schemeClr val="tx1"/>
                        </a:solidFill>
                        <a:latin typeface="Microsoft YaHei Light" panose="020B0502040204020203" pitchFamily="34" charset="-122"/>
                        <a:ea typeface="Microsoft YaHei Light" panose="020B0502040204020203" pitchFamily="34" charset="-122"/>
                      </a:endParaRPr>
                    </a:p>
                  </a:txBody>
                  <a:tcPr anchor="ctr">
                    <a:lnT w="12700" cap="flat" cmpd="sng" algn="ctr">
                      <a:solidFill>
                        <a:schemeClr val="tx1">
                          <a:lumMod val="50000"/>
                          <a:lumOff val="50000"/>
                        </a:schemeClr>
                      </a:solidFill>
                      <a:prstDash val="solid"/>
                      <a:round/>
                      <a:headEnd type="none" w="med" len="med"/>
                      <a:tailEnd type="none" w="med" len="med"/>
                    </a:lnT>
                    <a:lnB w="12700" cap="flat" cmpd="sng" algn="ctr">
                      <a:solidFill>
                        <a:schemeClr val="tx1">
                          <a:lumMod val="50000"/>
                          <a:lumOff val="50000"/>
                        </a:schemeClr>
                      </a:solidFill>
                      <a:prstDash val="solid"/>
                      <a:round/>
                      <a:headEnd type="none" w="med" len="med"/>
                      <a:tailEnd type="none" w="med" len="med"/>
                    </a:lnB>
                    <a:noFill/>
                  </a:tcPr>
                </a:tc>
                <a:extLst>
                  <a:ext uri="{0D108BD9-81ED-4DB2-BD59-A6C34878D82A}">
                    <a16:rowId xmlns:a16="http://schemas.microsoft.com/office/drawing/2014/main" val="65377203"/>
                  </a:ext>
                </a:extLst>
              </a:tr>
            </a:tbl>
          </a:graphicData>
        </a:graphic>
      </p:graphicFrame>
    </p:spTree>
    <p:extLst>
      <p:ext uri="{BB962C8B-B14F-4D97-AF65-F5344CB8AC3E}">
        <p14:creationId xmlns:p14="http://schemas.microsoft.com/office/powerpoint/2010/main" val="514873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DF07C0-49BF-417D-9185-327E7CFA3655}"/>
              </a:ext>
            </a:extLst>
          </p:cNvPr>
          <p:cNvSpPr>
            <a:spLocks noGrp="1"/>
          </p:cNvSpPr>
          <p:nvPr>
            <p:ph type="title"/>
          </p:nvPr>
        </p:nvSpPr>
        <p:spPr>
          <a:xfrm>
            <a:off x="2625012" y="0"/>
            <a:ext cx="6574972" cy="908181"/>
          </a:xfrm>
        </p:spPr>
        <p:txBody>
          <a:bodyPr>
            <a:normAutofit/>
          </a:bodyPr>
          <a:lstStyle/>
          <a:p>
            <a:pPr algn="dist"/>
            <a:r>
              <a:rPr lang="zh-CN" altLang="en-US" sz="4000" b="1">
                <a:solidFill>
                  <a:schemeClr val="accent1"/>
                </a:solidFill>
                <a:latin typeface="Microsoft JhengHei" panose="020B0604030504040204" pitchFamily="34" charset="-120"/>
                <a:ea typeface="Microsoft JhengHei" panose="020B0604030504040204" pitchFamily="34" charset="-120"/>
              </a:rPr>
              <a:t>資料概覽及探索</a:t>
            </a:r>
            <a:endParaRPr lang="en-US" sz="4000" b="1">
              <a:solidFill>
                <a:schemeClr val="accent1"/>
              </a:solidFill>
              <a:latin typeface="Microsoft JhengHei" panose="020B0604030504040204" pitchFamily="34" charset="-120"/>
              <a:ea typeface="Microsoft JhengHei" panose="020B0604030504040204" pitchFamily="34" charset="-120"/>
            </a:endParaRPr>
          </a:p>
        </p:txBody>
      </p:sp>
      <p:pic>
        <p:nvPicPr>
          <p:cNvPr id="13" name="Picture 30" descr="A screenshot of a cell phone&#10;&#10;Description generated with very high confidence">
            <a:extLst>
              <a:ext uri="{FF2B5EF4-FFF2-40B4-BE49-F238E27FC236}">
                <a16:creationId xmlns:a16="http://schemas.microsoft.com/office/drawing/2014/main" id="{5EEE2468-E7C0-42EB-9740-D7B28D542613}"/>
              </a:ext>
            </a:extLst>
          </p:cNvPr>
          <p:cNvPicPr>
            <a:picLocks noChangeAspect="1"/>
          </p:cNvPicPr>
          <p:nvPr/>
        </p:nvPicPr>
        <p:blipFill>
          <a:blip r:embed="rId2"/>
          <a:stretch>
            <a:fillRect/>
          </a:stretch>
        </p:blipFill>
        <p:spPr>
          <a:xfrm>
            <a:off x="1281899" y="3736342"/>
            <a:ext cx="1984310" cy="2229853"/>
          </a:xfrm>
          <a:prstGeom prst="rect">
            <a:avLst/>
          </a:prstGeom>
        </p:spPr>
      </p:pic>
      <p:pic>
        <p:nvPicPr>
          <p:cNvPr id="14" name="Picture 32" descr="A screenshot of a cell phone&#10;&#10;Description generated with very high confidence">
            <a:extLst>
              <a:ext uri="{FF2B5EF4-FFF2-40B4-BE49-F238E27FC236}">
                <a16:creationId xmlns:a16="http://schemas.microsoft.com/office/drawing/2014/main" id="{1F8548E1-3F2D-4867-B782-0FCD6AEFC088}"/>
              </a:ext>
            </a:extLst>
          </p:cNvPr>
          <p:cNvPicPr>
            <a:picLocks noChangeAspect="1"/>
          </p:cNvPicPr>
          <p:nvPr/>
        </p:nvPicPr>
        <p:blipFill rotWithShape="1">
          <a:blip r:embed="rId3"/>
          <a:srcRect r="1742" b="123"/>
          <a:stretch/>
        </p:blipFill>
        <p:spPr>
          <a:xfrm>
            <a:off x="4302967" y="3500844"/>
            <a:ext cx="3586066" cy="1876613"/>
          </a:xfrm>
          <a:prstGeom prst="rect">
            <a:avLst/>
          </a:prstGeom>
        </p:spPr>
      </p:pic>
      <p:sp>
        <p:nvSpPr>
          <p:cNvPr id="15" name="Rectangle: Rounded Corners 14">
            <a:extLst>
              <a:ext uri="{FF2B5EF4-FFF2-40B4-BE49-F238E27FC236}">
                <a16:creationId xmlns:a16="http://schemas.microsoft.com/office/drawing/2014/main" id="{FEAD2B6C-6B21-4766-934A-1C4D509D62A2}"/>
              </a:ext>
            </a:extLst>
          </p:cNvPr>
          <p:cNvSpPr/>
          <p:nvPr/>
        </p:nvSpPr>
        <p:spPr>
          <a:xfrm>
            <a:off x="1347214" y="1625974"/>
            <a:ext cx="1853681" cy="76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12</a:t>
            </a:r>
            <a:r>
              <a:rPr lang="zh-CN" altLang="en-US"/>
              <a:t>品番 </a:t>
            </a:r>
            <a:r>
              <a:rPr lang="en-US" altLang="zh-CN"/>
              <a:t>&gt;&gt; 9</a:t>
            </a:r>
            <a:r>
              <a:rPr lang="zh-CN" altLang="en-US"/>
              <a:t>品類</a:t>
            </a:r>
            <a:endParaRPr lang="en-US"/>
          </a:p>
        </p:txBody>
      </p:sp>
      <p:sp>
        <p:nvSpPr>
          <p:cNvPr id="16" name="Rectangle: Rounded Corners 15">
            <a:extLst>
              <a:ext uri="{FF2B5EF4-FFF2-40B4-BE49-F238E27FC236}">
                <a16:creationId xmlns:a16="http://schemas.microsoft.com/office/drawing/2014/main" id="{85410B36-A187-4EFE-B04E-D8C577EDE74B}"/>
              </a:ext>
            </a:extLst>
          </p:cNvPr>
          <p:cNvSpPr/>
          <p:nvPr/>
        </p:nvSpPr>
        <p:spPr>
          <a:xfrm>
            <a:off x="5169160" y="1626365"/>
            <a:ext cx="1853681" cy="76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識別相同商品不同</a:t>
            </a:r>
            <a:r>
              <a:rPr lang="en-US" altLang="zh-CN"/>
              <a:t>ID</a:t>
            </a:r>
            <a:r>
              <a:rPr lang="zh-CN" altLang="en-US"/>
              <a:t>進行合併</a:t>
            </a:r>
            <a:endParaRPr lang="en-US"/>
          </a:p>
        </p:txBody>
      </p:sp>
      <p:sp>
        <p:nvSpPr>
          <p:cNvPr id="17" name="Rectangle: Rounded Corners 16">
            <a:extLst>
              <a:ext uri="{FF2B5EF4-FFF2-40B4-BE49-F238E27FC236}">
                <a16:creationId xmlns:a16="http://schemas.microsoft.com/office/drawing/2014/main" id="{07B28DAB-E332-443D-A3BD-F5DEFBC50CCE}"/>
              </a:ext>
            </a:extLst>
          </p:cNvPr>
          <p:cNvSpPr/>
          <p:nvPr/>
        </p:nvSpPr>
        <p:spPr>
          <a:xfrm>
            <a:off x="9199985" y="1625973"/>
            <a:ext cx="1853681" cy="76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t>商品範圍選擇</a:t>
            </a:r>
            <a:endParaRPr lang="en-US"/>
          </a:p>
        </p:txBody>
      </p:sp>
      <p:sp>
        <p:nvSpPr>
          <p:cNvPr id="18" name="TextBox 17">
            <a:extLst>
              <a:ext uri="{FF2B5EF4-FFF2-40B4-BE49-F238E27FC236}">
                <a16:creationId xmlns:a16="http://schemas.microsoft.com/office/drawing/2014/main" id="{CA3E7C10-C911-4E1B-BF5D-08C98A3856A8}"/>
              </a:ext>
            </a:extLst>
          </p:cNvPr>
          <p:cNvSpPr txBox="1"/>
          <p:nvPr/>
        </p:nvSpPr>
        <p:spPr>
          <a:xfrm>
            <a:off x="9150222" y="3337442"/>
            <a:ext cx="2183611" cy="1028871"/>
          </a:xfrm>
          <a:prstGeom prst="rect">
            <a:avLst/>
          </a:prstGeom>
          <a:noFill/>
        </p:spPr>
        <p:txBody>
          <a:bodyPr wrap="none" rtlCol="0">
            <a:spAutoFit/>
          </a:bodyPr>
          <a:lstStyle/>
          <a:p>
            <a:pPr marL="285750" indent="-285750">
              <a:lnSpc>
                <a:spcPct val="150000"/>
              </a:lnSpc>
              <a:buFont typeface="Wingdings" panose="05000000000000000000" pitchFamily="2" charset="2"/>
              <a:buChar char="§"/>
            </a:pPr>
            <a:r>
              <a:rPr lang="zh-CN" altLang="en-US" sz="1400"/>
              <a:t>保質期</a:t>
            </a:r>
            <a:r>
              <a:rPr lang="en-US" altLang="zh-CN" sz="1400"/>
              <a:t>6</a:t>
            </a:r>
            <a:r>
              <a:rPr lang="zh-CN" altLang="en-US" sz="1400"/>
              <a:t>天以內</a:t>
            </a:r>
            <a:endParaRPr lang="en-US" altLang="zh-CN" sz="1400"/>
          </a:p>
          <a:p>
            <a:pPr marL="285750" indent="-285750">
              <a:lnSpc>
                <a:spcPct val="150000"/>
              </a:lnSpc>
              <a:buFont typeface="Wingdings" panose="05000000000000000000" pitchFamily="2" charset="2"/>
              <a:buChar char="§"/>
            </a:pPr>
            <a:r>
              <a:rPr lang="zh-CN" altLang="en-US" sz="1400"/>
              <a:t>重點</a:t>
            </a:r>
            <a:r>
              <a:rPr lang="en-US" altLang="zh-CN" sz="1400"/>
              <a:t>3</a:t>
            </a:r>
            <a:r>
              <a:rPr lang="zh-CN" altLang="en-US" sz="1400"/>
              <a:t>天以內</a:t>
            </a:r>
            <a:endParaRPr lang="en-US" altLang="zh-CN" sz="1400"/>
          </a:p>
          <a:p>
            <a:pPr marL="285750" indent="-285750">
              <a:lnSpc>
                <a:spcPct val="150000"/>
              </a:lnSpc>
              <a:buFont typeface="Wingdings" panose="05000000000000000000" pitchFamily="2" charset="2"/>
              <a:buChar char="§"/>
            </a:pPr>
            <a:r>
              <a:rPr lang="en-US" altLang="zh-CN" sz="1400"/>
              <a:t>300</a:t>
            </a:r>
            <a:r>
              <a:rPr lang="zh-CN" altLang="en-US" sz="1400"/>
              <a:t>餘種商品單獨預測</a:t>
            </a:r>
            <a:endParaRPr lang="en-US" sz="1400"/>
          </a:p>
        </p:txBody>
      </p:sp>
      <p:sp>
        <p:nvSpPr>
          <p:cNvPr id="19" name="Rectangle 18">
            <a:extLst>
              <a:ext uri="{FF2B5EF4-FFF2-40B4-BE49-F238E27FC236}">
                <a16:creationId xmlns:a16="http://schemas.microsoft.com/office/drawing/2014/main" id="{9913AC15-4E70-47A9-A30B-F2C0CAA33084}"/>
              </a:ext>
            </a:extLst>
          </p:cNvPr>
          <p:cNvSpPr/>
          <p:nvPr/>
        </p:nvSpPr>
        <p:spPr>
          <a:xfrm>
            <a:off x="1133917" y="2724837"/>
            <a:ext cx="2280274" cy="830997"/>
          </a:xfrm>
          <a:prstGeom prst="rect">
            <a:avLst/>
          </a:prstGeom>
        </p:spPr>
        <p:txBody>
          <a:bodyPr wrap="square">
            <a:spAutoFit/>
          </a:bodyPr>
          <a:lstStyle/>
          <a:p>
            <a:pPr marL="342900" indent="-342900">
              <a:buAutoNum type="arabicPeriod"/>
            </a:pPr>
            <a:r>
              <a:rPr lang="ja-JP" altLang="en-US" sz="1200">
                <a:latin typeface="微軟正黑體" panose="020B0604030504040204" pitchFamily="34" charset="-120"/>
                <a:ea typeface="微軟正黑體" panose="020B0604030504040204" pitchFamily="34" charset="-120"/>
                <a:cs typeface="Calibri"/>
              </a:rPr>
              <a:t>分析商品名字，有效期，價格等特性</a:t>
            </a:r>
          </a:p>
          <a:p>
            <a:pPr marL="342900" indent="-342900">
              <a:buAutoNum type="arabicPeriod"/>
            </a:pPr>
            <a:r>
              <a:rPr lang="ja-JP" altLang="en-US" sz="1200">
                <a:latin typeface="微軟正黑體" panose="020B0604030504040204" pitchFamily="34" charset="-120"/>
                <a:ea typeface="微軟正黑體" panose="020B0604030504040204" pitchFamily="34" charset="-120"/>
                <a:cs typeface="Calibri"/>
              </a:rPr>
              <a:t>銷售趨勢，形態</a:t>
            </a:r>
          </a:p>
          <a:p>
            <a:pPr marL="342900" indent="-342900">
              <a:buAutoNum type="arabicPeriod"/>
            </a:pPr>
            <a:r>
              <a:rPr lang="ja-JP" altLang="en-US" sz="1200">
                <a:latin typeface="微軟正黑體" panose="020B0604030504040204" pitchFamily="34" charset="-120"/>
                <a:ea typeface="微軟正黑體" panose="020B0604030504040204" pitchFamily="34" charset="-120"/>
                <a:cs typeface="Calibri"/>
              </a:rPr>
              <a:t>與其他商品的相似度</a:t>
            </a:r>
          </a:p>
        </p:txBody>
      </p:sp>
    </p:spTree>
    <p:extLst>
      <p:ext uri="{BB962C8B-B14F-4D97-AF65-F5344CB8AC3E}">
        <p14:creationId xmlns:p14="http://schemas.microsoft.com/office/powerpoint/2010/main" val="3137550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17">
            <a:extLst>
              <a:ext uri="{FF2B5EF4-FFF2-40B4-BE49-F238E27FC236}">
                <a16:creationId xmlns:a16="http://schemas.microsoft.com/office/drawing/2014/main" id="{2551FDB7-150E-4D9A-84FA-FED10439AADD}"/>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pic>
        <p:nvPicPr>
          <p:cNvPr id="33" name="圖片 32">
            <a:extLst>
              <a:ext uri="{FF2B5EF4-FFF2-40B4-BE49-F238E27FC236}">
                <a16:creationId xmlns:a16="http://schemas.microsoft.com/office/drawing/2014/main" id="{C85B7634-8B9D-4663-8094-9242E3D53E0E}"/>
              </a:ext>
            </a:extLst>
          </p:cNvPr>
          <p:cNvPicPr>
            <a:picLocks noChangeAspect="1"/>
          </p:cNvPicPr>
          <p:nvPr/>
        </p:nvPicPr>
        <p:blipFill>
          <a:blip r:embed="rId2"/>
          <a:stretch>
            <a:fillRect/>
          </a:stretch>
        </p:blipFill>
        <p:spPr>
          <a:xfrm>
            <a:off x="1307720" y="2054743"/>
            <a:ext cx="9413153" cy="4566197"/>
          </a:xfrm>
          <a:prstGeom prst="rect">
            <a:avLst/>
          </a:prstGeom>
        </p:spPr>
      </p:pic>
      <p:sp>
        <p:nvSpPr>
          <p:cNvPr id="3" name="文字方塊 2">
            <a:extLst>
              <a:ext uri="{FF2B5EF4-FFF2-40B4-BE49-F238E27FC236}">
                <a16:creationId xmlns:a16="http://schemas.microsoft.com/office/drawing/2014/main" id="{ED16B455-1E7D-4DCA-9FD6-E10176A87303}"/>
              </a:ext>
            </a:extLst>
          </p:cNvPr>
          <p:cNvSpPr txBox="1"/>
          <p:nvPr/>
        </p:nvSpPr>
        <p:spPr>
          <a:xfrm>
            <a:off x="1195753" y="998376"/>
            <a:ext cx="10028974" cy="968598"/>
          </a:xfrm>
          <a:prstGeom prst="rect">
            <a:avLst/>
          </a:prstGeom>
          <a:noFill/>
        </p:spPr>
        <p:txBody>
          <a:bodyPr wrap="square" rtlCol="0">
            <a:spAutoFit/>
          </a:bodyPr>
          <a:lstStyle/>
          <a:p>
            <a:pPr marL="285750" indent="-285750">
              <a:lnSpc>
                <a:spcPct val="150000"/>
              </a:lnSpc>
              <a:buFont typeface="Wingdings" panose="05000000000000000000" pitchFamily="2" charset="2"/>
              <a:buChar char="§"/>
            </a:pPr>
            <a:r>
              <a:rPr lang="zh-CN" altLang="en-US" sz="2000"/>
              <a:t>經過資料分析，發現銷售數量具有一定程度的趨勢和週期性，如圖所示。</a:t>
            </a:r>
            <a:endParaRPr lang="en-US" altLang="zh-CN" sz="2000"/>
          </a:p>
          <a:p>
            <a:pPr marL="285750" indent="-285750">
              <a:lnSpc>
                <a:spcPct val="150000"/>
              </a:lnSpc>
              <a:buFont typeface="Wingdings" panose="05000000000000000000" pitchFamily="2" charset="2"/>
              <a:buChar char="§"/>
            </a:pPr>
            <a:r>
              <a:rPr lang="zh-CN" altLang="en-US" sz="2000"/>
              <a:t>用時間序列的方法會產生相應的效果，來捕捉這類規律。</a:t>
            </a:r>
            <a:endParaRPr lang="en-US" altLang="zh-CN" sz="2000"/>
          </a:p>
        </p:txBody>
      </p:sp>
      <p:sp>
        <p:nvSpPr>
          <p:cNvPr id="35" name="標題 1">
            <a:extLst>
              <a:ext uri="{FF2B5EF4-FFF2-40B4-BE49-F238E27FC236}">
                <a16:creationId xmlns:a16="http://schemas.microsoft.com/office/drawing/2014/main" id="{F68F1C97-CD06-4328-9697-E9BBF7905013}"/>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TW" altLang="en-US" sz="3600">
                <a:solidFill>
                  <a:schemeClr val="accent1"/>
                </a:solidFill>
                <a:latin typeface="Microsoft JhengHei" panose="020B0604030504040204" pitchFamily="34" charset="-120"/>
                <a:ea typeface="Microsoft JhengHei" panose="020B0604030504040204" pitchFamily="34" charset="-120"/>
              </a:rPr>
              <a:t>建模方法</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TW" sz="3600">
                <a:solidFill>
                  <a:schemeClr val="accent1"/>
                </a:solidFill>
                <a:latin typeface="Microsoft JhengHei" panose="020B0604030504040204" pitchFamily="34" charset="-120"/>
                <a:ea typeface="Microsoft JhengHei" panose="020B0604030504040204" pitchFamily="34" charset="-120"/>
              </a:rPr>
              <a:t>1</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zh-TW" altLang="en-US" sz="3600">
                <a:solidFill>
                  <a:schemeClr val="accent1"/>
                </a:solidFill>
                <a:latin typeface="Microsoft JhengHei" panose="020B0604030504040204" pitchFamily="34" charset="-120"/>
                <a:ea typeface="Microsoft JhengHei" panose="020B0604030504040204" pitchFamily="34" charset="-120"/>
              </a:rPr>
              <a:t>時間序列</a:t>
            </a:r>
            <a:endParaRPr lang="en-US" sz="3600">
              <a:solidFill>
                <a:schemeClr val="accent1"/>
              </a:solidFill>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29220202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7">
            <a:extLst>
              <a:ext uri="{FF2B5EF4-FFF2-40B4-BE49-F238E27FC236}">
                <a16:creationId xmlns:a16="http://schemas.microsoft.com/office/drawing/2014/main" id="{A075A031-D6F9-4183-939A-31C5A235F1CC}"/>
              </a:ext>
            </a:extLst>
          </p:cNvPr>
          <p:cNvSpPr/>
          <p:nvPr/>
        </p:nvSpPr>
        <p:spPr>
          <a:xfrm>
            <a:off x="158620" y="1007705"/>
            <a:ext cx="11905861" cy="5710335"/>
          </a:xfrm>
          <a:prstGeom prst="rect">
            <a:avLst/>
          </a:prstGeom>
          <a:solidFill>
            <a:schemeClr val="bg1">
              <a:alpha val="80000"/>
            </a:schemeClr>
          </a:solidFill>
          <a:ln>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pic>
        <p:nvPicPr>
          <p:cNvPr id="9" name="圖片 19" descr="一張含有 地圖, 文字 的圖片&#10;&#10;描述是以非常高的可信度產生">
            <a:extLst>
              <a:ext uri="{FF2B5EF4-FFF2-40B4-BE49-F238E27FC236}">
                <a16:creationId xmlns:a16="http://schemas.microsoft.com/office/drawing/2014/main" id="{7152F83B-FE2F-4A3D-852D-7DD10AEE374F}"/>
              </a:ext>
            </a:extLst>
          </p:cNvPr>
          <p:cNvPicPr>
            <a:picLocks noChangeAspect="1"/>
          </p:cNvPicPr>
          <p:nvPr/>
        </p:nvPicPr>
        <p:blipFill rotWithShape="1">
          <a:blip r:embed="rId2"/>
          <a:srcRect t="706" r="106" b="-235"/>
          <a:stretch/>
        </p:blipFill>
        <p:spPr>
          <a:xfrm>
            <a:off x="293621" y="1555579"/>
            <a:ext cx="11145710" cy="5025122"/>
          </a:xfrm>
          <a:prstGeom prst="rect">
            <a:avLst/>
          </a:prstGeom>
        </p:spPr>
      </p:pic>
      <p:sp>
        <p:nvSpPr>
          <p:cNvPr id="3" name="矩形 2">
            <a:extLst>
              <a:ext uri="{FF2B5EF4-FFF2-40B4-BE49-F238E27FC236}">
                <a16:creationId xmlns:a16="http://schemas.microsoft.com/office/drawing/2014/main" id="{AACF88D1-C9F1-4806-AE3C-A794A4007DBE}"/>
              </a:ext>
            </a:extLst>
          </p:cNvPr>
          <p:cNvSpPr/>
          <p:nvPr/>
        </p:nvSpPr>
        <p:spPr>
          <a:xfrm>
            <a:off x="2894615" y="1047539"/>
            <a:ext cx="5913798" cy="523220"/>
          </a:xfrm>
          <a:prstGeom prst="rect">
            <a:avLst/>
          </a:prstGeom>
        </p:spPr>
        <p:txBody>
          <a:bodyPr wrap="none">
            <a:spAutoFit/>
          </a:bodyPr>
          <a:lstStyle/>
          <a:p>
            <a:r>
              <a:rPr lang="ja-JP" altLang="en-US" sz="2800">
                <a:ea typeface="游ゴシック"/>
                <a:cs typeface="Calibri"/>
              </a:rPr>
              <a:t>銷售形態</a:t>
            </a:r>
            <a:r>
              <a:rPr lang="zh-CN" altLang="en-US" sz="2800">
                <a:ea typeface="游ゴシック"/>
                <a:cs typeface="Calibri"/>
              </a:rPr>
              <a:t>的分析 </a:t>
            </a:r>
            <a:r>
              <a:rPr lang="en-US" altLang="zh-CN" sz="2800">
                <a:ea typeface="游ゴシック"/>
                <a:cs typeface="Calibri"/>
              </a:rPr>
              <a:t>– </a:t>
            </a:r>
            <a:r>
              <a:rPr lang="zh-CN" altLang="en-US" sz="2800">
                <a:ea typeface="游ゴシック"/>
                <a:cs typeface="Calibri"/>
              </a:rPr>
              <a:t>與天氣因素有關聯</a:t>
            </a:r>
            <a:endParaRPr lang="zh-TW" altLang="en-US" sz="2800">
              <a:latin typeface="游ゴシック"/>
              <a:ea typeface="游ゴシック"/>
              <a:cs typeface="Calibri"/>
            </a:endParaRPr>
          </a:p>
        </p:txBody>
      </p:sp>
      <p:sp>
        <p:nvSpPr>
          <p:cNvPr id="17" name="TextBox 16">
            <a:extLst>
              <a:ext uri="{FF2B5EF4-FFF2-40B4-BE49-F238E27FC236}">
                <a16:creationId xmlns:a16="http://schemas.microsoft.com/office/drawing/2014/main" id="{A176CDA8-8CE7-47F5-9242-2170315E65CB}"/>
              </a:ext>
            </a:extLst>
          </p:cNvPr>
          <p:cNvSpPr txBox="1"/>
          <p:nvPr/>
        </p:nvSpPr>
        <p:spPr>
          <a:xfrm>
            <a:off x="9552604" y="3298572"/>
            <a:ext cx="2646878" cy="461665"/>
          </a:xfrm>
          <a:prstGeom prst="rect">
            <a:avLst/>
          </a:prstGeom>
          <a:noFill/>
        </p:spPr>
        <p:txBody>
          <a:bodyPr wrap="none" rtlCol="0">
            <a:spAutoFit/>
          </a:bodyPr>
          <a:lstStyle/>
          <a:p>
            <a:r>
              <a:rPr lang="zh-CN" altLang="en-US" sz="2400">
                <a:solidFill>
                  <a:srgbClr val="C00000"/>
                </a:solidFill>
              </a:rPr>
              <a:t>有相似的變化趨勢</a:t>
            </a:r>
            <a:endParaRPr lang="en-US" sz="2400">
              <a:solidFill>
                <a:srgbClr val="C00000"/>
              </a:solidFill>
            </a:endParaRPr>
          </a:p>
        </p:txBody>
      </p:sp>
      <p:cxnSp>
        <p:nvCxnSpPr>
          <p:cNvPr id="19" name="Straight Arrow Connector 18">
            <a:extLst>
              <a:ext uri="{FF2B5EF4-FFF2-40B4-BE49-F238E27FC236}">
                <a16:creationId xmlns:a16="http://schemas.microsoft.com/office/drawing/2014/main" id="{04394628-C11B-4505-B549-6D8BE63216C7}"/>
              </a:ext>
            </a:extLst>
          </p:cNvPr>
          <p:cNvCxnSpPr>
            <a:cxnSpLocks/>
          </p:cNvCxnSpPr>
          <p:nvPr/>
        </p:nvCxnSpPr>
        <p:spPr>
          <a:xfrm flipH="1">
            <a:off x="11127048" y="3760237"/>
            <a:ext cx="312284" cy="783771"/>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474A9346-0FCF-460C-B27A-D74968EFC379}"/>
              </a:ext>
            </a:extLst>
          </p:cNvPr>
          <p:cNvCxnSpPr>
            <a:cxnSpLocks/>
          </p:cNvCxnSpPr>
          <p:nvPr/>
        </p:nvCxnSpPr>
        <p:spPr>
          <a:xfrm flipH="1">
            <a:off x="11262049" y="3862872"/>
            <a:ext cx="475861" cy="187545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標題 1">
            <a:extLst>
              <a:ext uri="{FF2B5EF4-FFF2-40B4-BE49-F238E27FC236}">
                <a16:creationId xmlns:a16="http://schemas.microsoft.com/office/drawing/2014/main" id="{8D053ADB-6FA6-498D-BCCF-D7E9402F71B3}"/>
              </a:ext>
            </a:extLst>
          </p:cNvPr>
          <p:cNvSpPr txBox="1">
            <a:spLocks/>
          </p:cNvSpPr>
          <p:nvPr/>
        </p:nvSpPr>
        <p:spPr>
          <a:xfrm>
            <a:off x="3467099" y="-25305"/>
            <a:ext cx="5564933" cy="883722"/>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CN" altLang="en-US" sz="4000" b="1">
                <a:solidFill>
                  <a:schemeClr val="accent1"/>
                </a:solidFill>
                <a:latin typeface="Microsoft JhengHei" panose="020B0604030504040204" pitchFamily="34" charset="-120"/>
                <a:ea typeface="Microsoft JhengHei" panose="020B0604030504040204" pitchFamily="34" charset="-120"/>
              </a:rPr>
              <a:t>資料概覽及探索</a:t>
            </a:r>
            <a:endParaRPr lang="en-US" sz="4000" b="1">
              <a:solidFill>
                <a:schemeClr val="accent1"/>
              </a:solidFill>
              <a:latin typeface="Microsoft JhengHei" panose="020B0604030504040204" pitchFamily="34" charset="-120"/>
              <a:ea typeface="Microsoft JhengHei" panose="020B0604030504040204" pitchFamily="34" charset="-120"/>
            </a:endParaRPr>
          </a:p>
        </p:txBody>
      </p:sp>
      <p:sp>
        <p:nvSpPr>
          <p:cNvPr id="6" name="TextBox 143">
            <a:extLst>
              <a:ext uri="{FF2B5EF4-FFF2-40B4-BE49-F238E27FC236}">
                <a16:creationId xmlns:a16="http://schemas.microsoft.com/office/drawing/2014/main" id="{13EB49D5-E258-4121-95E3-7C48ED246299}"/>
              </a:ext>
            </a:extLst>
          </p:cNvPr>
          <p:cNvSpPr txBox="1"/>
          <p:nvPr/>
        </p:nvSpPr>
        <p:spPr>
          <a:xfrm>
            <a:off x="3173812" y="1555579"/>
            <a:ext cx="6595702" cy="461665"/>
          </a:xfrm>
          <a:prstGeom prst="rect">
            <a:avLst/>
          </a:prstGeom>
          <a:solidFill>
            <a:schemeClr val="bg1">
              <a:lumMod val="95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buFont typeface="Arial"/>
              <a:buChar char="•"/>
            </a:pPr>
            <a:r>
              <a:rPr lang="zh-CN" altLang="en-US" sz="2400">
                <a:latin typeface="游ゴシック"/>
                <a:ea typeface="游ゴシック"/>
                <a:cs typeface="Calibri"/>
              </a:rPr>
              <a:t>舉例：</a:t>
            </a:r>
            <a:r>
              <a:rPr lang="zh-TW" sz="2400">
                <a:latin typeface="游ゴシック"/>
                <a:ea typeface="游ゴシック"/>
                <a:cs typeface="Calibri"/>
              </a:rPr>
              <a:t>類別1 - 飯糰壽司， 原始店號</a:t>
            </a:r>
            <a:r>
              <a:rPr lang="en-US" altLang="zh-TW" sz="2400">
                <a:latin typeface="游ゴシック"/>
                <a:ea typeface="游ゴシック"/>
                <a:cs typeface="Calibri"/>
              </a:rPr>
              <a:t>1205</a:t>
            </a:r>
            <a:endParaRPr lang="zh-TW" altLang="en-US" sz="2400">
              <a:latin typeface="游ゴシック"/>
              <a:ea typeface="游ゴシック"/>
              <a:cs typeface="Calibri"/>
            </a:endParaRPr>
          </a:p>
        </p:txBody>
      </p:sp>
    </p:spTree>
    <p:extLst>
      <p:ext uri="{BB962C8B-B14F-4D97-AF65-F5344CB8AC3E}">
        <p14:creationId xmlns:p14="http://schemas.microsoft.com/office/powerpoint/2010/main" val="40187947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7">
            <a:extLst>
              <a:ext uri="{FF2B5EF4-FFF2-40B4-BE49-F238E27FC236}">
                <a16:creationId xmlns:a16="http://schemas.microsoft.com/office/drawing/2014/main" id="{A075A031-D6F9-4183-939A-31C5A235F1CC}"/>
              </a:ext>
            </a:extLst>
          </p:cNvPr>
          <p:cNvSpPr/>
          <p:nvPr/>
        </p:nvSpPr>
        <p:spPr>
          <a:xfrm>
            <a:off x="149291" y="1035697"/>
            <a:ext cx="11840546" cy="5654351"/>
          </a:xfrm>
          <a:prstGeom prst="rect">
            <a:avLst/>
          </a:prstGeom>
          <a:solidFill>
            <a:schemeClr val="bg1">
              <a:alpha val="80000"/>
            </a:schemeClr>
          </a:solidFill>
          <a:ln>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pic>
        <p:nvPicPr>
          <p:cNvPr id="8" name="Picture 7">
            <a:extLst>
              <a:ext uri="{FF2B5EF4-FFF2-40B4-BE49-F238E27FC236}">
                <a16:creationId xmlns:a16="http://schemas.microsoft.com/office/drawing/2014/main" id="{86FA2E9C-E364-4AD9-96D3-F507C27C60C8}"/>
              </a:ext>
            </a:extLst>
          </p:cNvPr>
          <p:cNvPicPr>
            <a:picLocks noChangeAspect="1"/>
          </p:cNvPicPr>
          <p:nvPr/>
        </p:nvPicPr>
        <p:blipFill>
          <a:blip r:embed="rId2"/>
          <a:stretch>
            <a:fillRect/>
          </a:stretch>
        </p:blipFill>
        <p:spPr>
          <a:xfrm>
            <a:off x="395833" y="1966090"/>
            <a:ext cx="11400334" cy="4581548"/>
          </a:xfrm>
          <a:prstGeom prst="rect">
            <a:avLst/>
          </a:prstGeom>
        </p:spPr>
      </p:pic>
      <p:sp>
        <p:nvSpPr>
          <p:cNvPr id="6" name="TextBox 143">
            <a:extLst>
              <a:ext uri="{FF2B5EF4-FFF2-40B4-BE49-F238E27FC236}">
                <a16:creationId xmlns:a16="http://schemas.microsoft.com/office/drawing/2014/main" id="{13EB49D5-E258-4121-95E3-7C48ED246299}"/>
              </a:ext>
            </a:extLst>
          </p:cNvPr>
          <p:cNvSpPr txBox="1"/>
          <p:nvPr/>
        </p:nvSpPr>
        <p:spPr>
          <a:xfrm>
            <a:off x="2258251" y="1550592"/>
            <a:ext cx="7564390" cy="830997"/>
          </a:xfrm>
          <a:prstGeom prst="rect">
            <a:avLst/>
          </a:prstGeom>
          <a:solidFill>
            <a:schemeClr val="bg1">
              <a:lumMod val="95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buFont typeface="Arial"/>
              <a:buChar char="•"/>
            </a:pPr>
            <a:r>
              <a:rPr lang="zh-CN" altLang="en-US" sz="2400">
                <a:latin typeface="游ゴシック"/>
                <a:ea typeface="游ゴシック"/>
                <a:cs typeface="Calibri"/>
              </a:rPr>
              <a:t>舉例：商品代號</a:t>
            </a:r>
            <a:r>
              <a:rPr lang="en-US" altLang="zh-CN" sz="2400">
                <a:latin typeface="游ゴシック"/>
                <a:ea typeface="游ゴシック"/>
                <a:cs typeface="Calibri"/>
              </a:rPr>
              <a:t>1870035 (</a:t>
            </a:r>
            <a:r>
              <a:rPr lang="zh-CN" altLang="en-US" sz="2400">
                <a:latin typeface="游ゴシック"/>
                <a:ea typeface="游ゴシック"/>
                <a:cs typeface="Calibri"/>
              </a:rPr>
              <a:t>日式脆皮菠蘿麵包</a:t>
            </a:r>
            <a:r>
              <a:rPr lang="en-US" altLang="zh-CN" sz="2400">
                <a:latin typeface="游ゴシック"/>
                <a:ea typeface="游ゴシック"/>
                <a:cs typeface="Calibri"/>
              </a:rPr>
              <a:t>)</a:t>
            </a:r>
            <a:r>
              <a:rPr lang="zh-TW" sz="2400">
                <a:latin typeface="游ゴシック"/>
                <a:ea typeface="游ゴシック"/>
                <a:cs typeface="Calibri"/>
              </a:rPr>
              <a:t>， 原始店號</a:t>
            </a:r>
            <a:r>
              <a:rPr lang="en-US" altLang="zh-TW" sz="2400">
                <a:latin typeface="游ゴシック"/>
                <a:ea typeface="游ゴシック"/>
                <a:cs typeface="Calibri"/>
              </a:rPr>
              <a:t>1205</a:t>
            </a:r>
            <a:endParaRPr lang="zh-TW" altLang="en-US" sz="2400">
              <a:latin typeface="游ゴシック"/>
              <a:ea typeface="游ゴシック"/>
              <a:cs typeface="Calibri"/>
            </a:endParaRPr>
          </a:p>
        </p:txBody>
      </p:sp>
      <p:sp>
        <p:nvSpPr>
          <p:cNvPr id="3" name="矩形 2">
            <a:extLst>
              <a:ext uri="{FF2B5EF4-FFF2-40B4-BE49-F238E27FC236}">
                <a16:creationId xmlns:a16="http://schemas.microsoft.com/office/drawing/2014/main" id="{AACF88D1-C9F1-4806-AE3C-A794A4007DBE}"/>
              </a:ext>
            </a:extLst>
          </p:cNvPr>
          <p:cNvSpPr/>
          <p:nvPr/>
        </p:nvSpPr>
        <p:spPr>
          <a:xfrm>
            <a:off x="3467099" y="1052824"/>
            <a:ext cx="4490332" cy="523220"/>
          </a:xfrm>
          <a:prstGeom prst="rect">
            <a:avLst/>
          </a:prstGeom>
        </p:spPr>
        <p:txBody>
          <a:bodyPr wrap="none">
            <a:spAutoFit/>
          </a:bodyPr>
          <a:lstStyle/>
          <a:p>
            <a:r>
              <a:rPr lang="ja-JP" altLang="en-US" sz="2800">
                <a:ea typeface="游ゴシック"/>
                <a:cs typeface="Calibri"/>
              </a:rPr>
              <a:t>銷售形態</a:t>
            </a:r>
            <a:r>
              <a:rPr lang="zh-CN" altLang="en-US" sz="2800">
                <a:ea typeface="游ゴシック"/>
                <a:cs typeface="Calibri"/>
              </a:rPr>
              <a:t>的分析 </a:t>
            </a:r>
            <a:r>
              <a:rPr lang="en-US" altLang="zh-CN" sz="2800">
                <a:ea typeface="游ゴシック"/>
                <a:cs typeface="Calibri"/>
              </a:rPr>
              <a:t>-  </a:t>
            </a:r>
            <a:r>
              <a:rPr lang="zh-CN" altLang="en-US" sz="2800">
                <a:ea typeface="游ゴシック"/>
                <a:cs typeface="Calibri"/>
              </a:rPr>
              <a:t>極端數據</a:t>
            </a:r>
            <a:endParaRPr lang="zh-TW" altLang="en-US" sz="2800">
              <a:latin typeface="游ゴシック"/>
              <a:ea typeface="游ゴシック"/>
              <a:cs typeface="Calibri"/>
            </a:endParaRPr>
          </a:p>
        </p:txBody>
      </p:sp>
      <p:sp>
        <p:nvSpPr>
          <p:cNvPr id="7" name="TextBox 6">
            <a:extLst>
              <a:ext uri="{FF2B5EF4-FFF2-40B4-BE49-F238E27FC236}">
                <a16:creationId xmlns:a16="http://schemas.microsoft.com/office/drawing/2014/main" id="{A2D4E335-D958-4FB4-BEF9-0923A4E2B9A3}"/>
              </a:ext>
            </a:extLst>
          </p:cNvPr>
          <p:cNvSpPr txBox="1"/>
          <p:nvPr/>
        </p:nvSpPr>
        <p:spPr>
          <a:xfrm>
            <a:off x="7620318" y="2841717"/>
            <a:ext cx="3389804" cy="461665"/>
          </a:xfrm>
          <a:prstGeom prst="rect">
            <a:avLst/>
          </a:prstGeom>
          <a:noFill/>
        </p:spPr>
        <p:txBody>
          <a:bodyPr wrap="square" rtlCol="0">
            <a:spAutoFit/>
          </a:bodyPr>
          <a:lstStyle/>
          <a:p>
            <a:r>
              <a:rPr lang="zh-CN" altLang="en-US" sz="2400">
                <a:solidFill>
                  <a:srgbClr val="C00000"/>
                </a:solidFill>
              </a:rPr>
              <a:t>極端的峰值銷售數量</a:t>
            </a:r>
            <a:endParaRPr lang="en-US" sz="2400">
              <a:solidFill>
                <a:srgbClr val="C00000"/>
              </a:solidFill>
            </a:endParaRPr>
          </a:p>
        </p:txBody>
      </p:sp>
      <p:sp>
        <p:nvSpPr>
          <p:cNvPr id="11" name="Oval 10">
            <a:extLst>
              <a:ext uri="{FF2B5EF4-FFF2-40B4-BE49-F238E27FC236}">
                <a16:creationId xmlns:a16="http://schemas.microsoft.com/office/drawing/2014/main" id="{90090C1D-E4F6-4C82-9866-A0AB0D5421DE}"/>
              </a:ext>
            </a:extLst>
          </p:cNvPr>
          <p:cNvSpPr/>
          <p:nvPr/>
        </p:nvSpPr>
        <p:spPr>
          <a:xfrm>
            <a:off x="6358272" y="2558868"/>
            <a:ext cx="502149" cy="3571343"/>
          </a:xfrm>
          <a:prstGeom prst="ellipse">
            <a:avLst/>
          </a:prstGeom>
          <a:noFill/>
          <a:ln w="19050">
            <a:solidFill>
              <a:srgbClr val="C0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a:extLst>
              <a:ext uri="{FF2B5EF4-FFF2-40B4-BE49-F238E27FC236}">
                <a16:creationId xmlns:a16="http://schemas.microsoft.com/office/drawing/2014/main" id="{14B33039-BBEF-4F16-9BD4-496C761F7E53}"/>
              </a:ext>
            </a:extLst>
          </p:cNvPr>
          <p:cNvCxnSpPr>
            <a:cxnSpLocks/>
          </p:cNvCxnSpPr>
          <p:nvPr/>
        </p:nvCxnSpPr>
        <p:spPr>
          <a:xfrm flipH="1">
            <a:off x="6860421" y="3136080"/>
            <a:ext cx="862828" cy="572427"/>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0" name="標題 1">
            <a:extLst>
              <a:ext uri="{FF2B5EF4-FFF2-40B4-BE49-F238E27FC236}">
                <a16:creationId xmlns:a16="http://schemas.microsoft.com/office/drawing/2014/main" id="{1890BE56-15D8-42FE-BD8B-19EFC55A1B20}"/>
              </a:ext>
            </a:extLst>
          </p:cNvPr>
          <p:cNvSpPr txBox="1">
            <a:spLocks/>
          </p:cNvSpPr>
          <p:nvPr/>
        </p:nvSpPr>
        <p:spPr>
          <a:xfrm>
            <a:off x="3467099" y="-25305"/>
            <a:ext cx="5564933" cy="883722"/>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CN" altLang="en-US" sz="4000" b="1">
                <a:solidFill>
                  <a:schemeClr val="accent1"/>
                </a:solidFill>
                <a:latin typeface="Microsoft JhengHei" panose="020B0604030504040204" pitchFamily="34" charset="-120"/>
                <a:ea typeface="Microsoft JhengHei" panose="020B0604030504040204" pitchFamily="34" charset="-120"/>
              </a:rPr>
              <a:t>資料概覽及探索</a:t>
            </a:r>
            <a:endParaRPr lang="en-US" sz="4000" b="1">
              <a:solidFill>
                <a:schemeClr val="accent1"/>
              </a:solidFill>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39578135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7">
            <a:extLst>
              <a:ext uri="{FF2B5EF4-FFF2-40B4-BE49-F238E27FC236}">
                <a16:creationId xmlns:a16="http://schemas.microsoft.com/office/drawing/2014/main" id="{09CE0F93-2CCD-4BD0-9E14-D5A6C0EEC440}"/>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5" name="TextBox 143">
            <a:extLst>
              <a:ext uri="{FF2B5EF4-FFF2-40B4-BE49-F238E27FC236}">
                <a16:creationId xmlns:a16="http://schemas.microsoft.com/office/drawing/2014/main" id="{E770DF93-EE17-4557-AECC-0041846BF63E}"/>
              </a:ext>
            </a:extLst>
          </p:cNvPr>
          <p:cNvSpPr txBox="1"/>
          <p:nvPr/>
        </p:nvSpPr>
        <p:spPr>
          <a:xfrm>
            <a:off x="762409" y="1212173"/>
            <a:ext cx="6136024" cy="3780907"/>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50000"/>
              </a:lnSpc>
            </a:pPr>
            <a:r>
              <a:rPr lang="en-US" b="1">
                <a:latin typeface="Microsoft JhengHei" panose="020B0604030504040204" pitchFamily="34" charset="-120"/>
                <a:ea typeface="Microsoft JhengHei" panose="020B0604030504040204" pitchFamily="34" charset="-120"/>
              </a:rPr>
              <a:t>Arima </a:t>
            </a:r>
            <a:r>
              <a:rPr lang="zh-TW" altLang="en-US" b="1">
                <a:latin typeface="Microsoft JhengHei" panose="020B0604030504040204" pitchFamily="34" charset="-120"/>
                <a:ea typeface="Microsoft JhengHei" panose="020B0604030504040204" pitchFamily="34" charset="-120"/>
              </a:rPr>
              <a:t>建模方法</a:t>
            </a:r>
            <a:endParaRPr lang="zh-TW" b="1">
              <a:latin typeface="Microsoft JhengHei" panose="020B0604030504040204" pitchFamily="34" charset="-120"/>
              <a:ea typeface="Microsoft JhengHei" panose="020B0604030504040204" pitchFamily="34" charset="-120"/>
              <a:cs typeface="Calibri" panose="020F0502020204030204"/>
            </a:endParaRPr>
          </a:p>
          <a:p>
            <a:pPr marL="285750" indent="-285750">
              <a:lnSpc>
                <a:spcPct val="150000"/>
              </a:lnSpc>
              <a:buFont typeface="Wingdings" panose="05000000000000000000" pitchFamily="2" charset="2"/>
              <a:buChar char="§"/>
            </a:pPr>
            <a:endParaRPr lang="zh-TW" altLang="en-US">
              <a:latin typeface="Microsoft JhengHei" panose="020B0604030504040204" pitchFamily="34" charset="-120"/>
              <a:ea typeface="Microsoft JhengHei" panose="020B0604030504040204" pitchFamily="34" charset="-120"/>
              <a:cs typeface="Calibri" panose="020F0502020204030204"/>
            </a:endParaRPr>
          </a:p>
          <a:p>
            <a:pPr marL="742950" lvl="1" indent="-285750">
              <a:lnSpc>
                <a:spcPct val="150000"/>
              </a:lnSpc>
              <a:buFont typeface="Wingdings" panose="05000000000000000000" pitchFamily="2" charset="2"/>
              <a:buChar char="§"/>
            </a:pPr>
            <a:r>
              <a:rPr lang="zh-TW" altLang="en-US">
                <a:latin typeface="Microsoft JhengHei" panose="020B0604030504040204" pitchFamily="34" charset="-120"/>
                <a:ea typeface="Microsoft JhengHei" panose="020B0604030504040204" pitchFamily="34" charset="-120"/>
                <a:cs typeface="Calibri" panose="020F0502020204030204"/>
              </a:rPr>
              <a:t>使用 Rolling Window 去預測未來</a:t>
            </a:r>
            <a:r>
              <a:rPr lang="zh-TW" altLang="en-US">
                <a:solidFill>
                  <a:schemeClr val="accent1">
                    <a:lumMod val="75000"/>
                  </a:schemeClr>
                </a:solidFill>
                <a:latin typeface="Microsoft JhengHei" panose="020B0604030504040204" pitchFamily="34" charset="-120"/>
                <a:ea typeface="Microsoft JhengHei" panose="020B0604030504040204" pitchFamily="34" charset="-120"/>
                <a:cs typeface="Calibri" panose="020F0502020204030204"/>
              </a:rPr>
              <a:t>一天</a:t>
            </a:r>
            <a:r>
              <a:rPr lang="zh-TW" altLang="en-US">
                <a:latin typeface="Microsoft JhengHei" panose="020B0604030504040204" pitchFamily="34" charset="-120"/>
                <a:ea typeface="Microsoft JhengHei" panose="020B0604030504040204" pitchFamily="34" charset="-120"/>
                <a:cs typeface="Calibri" panose="020F0502020204030204"/>
              </a:rPr>
              <a:t>的銷售數量</a:t>
            </a:r>
          </a:p>
          <a:p>
            <a:pPr marL="742950" lvl="1" indent="-285750">
              <a:lnSpc>
                <a:spcPct val="150000"/>
              </a:lnSpc>
              <a:buFont typeface="Wingdings" panose="05000000000000000000" pitchFamily="2" charset="2"/>
              <a:buChar char="§"/>
            </a:pPr>
            <a:r>
              <a:rPr lang="zh-TW" altLang="en-US">
                <a:latin typeface="Microsoft JhengHei" panose="020B0604030504040204" pitchFamily="34" charset="-120"/>
                <a:ea typeface="Microsoft JhengHei" panose="020B0604030504040204" pitchFamily="34" charset="-120"/>
                <a:cs typeface="Calibri" panose="020F0502020204030204"/>
              </a:rPr>
              <a:t>加入 Fourier Term 以增加預測數值的擺動幅度</a:t>
            </a:r>
            <a:endParaRPr lang="zh-TW">
              <a:latin typeface="Microsoft JhengHei" panose="020B0604030504040204" pitchFamily="34" charset="-120"/>
              <a:ea typeface="Microsoft JhengHei" panose="020B0604030504040204" pitchFamily="34" charset="-120"/>
            </a:endParaRPr>
          </a:p>
          <a:p>
            <a:pPr marL="742950" lvl="1" indent="-285750">
              <a:lnSpc>
                <a:spcPct val="150000"/>
              </a:lnSpc>
              <a:buFont typeface="Wingdings" panose="05000000000000000000" pitchFamily="2" charset="2"/>
              <a:buChar char="§"/>
            </a:pPr>
            <a:r>
              <a:rPr lang="zh-TW" altLang="en-US">
                <a:latin typeface="Microsoft JhengHei" panose="020B0604030504040204" pitchFamily="34" charset="-120"/>
                <a:ea typeface="Microsoft JhengHei" panose="020B0604030504040204" pitchFamily="34" charset="-120"/>
                <a:cs typeface="Calibri" panose="020F0502020204030204"/>
              </a:rPr>
              <a:t>訓練過程中加入 External Factor ， 包括預測當日的天氣因素，節假日等可能對銷售數量作出影響的因素。</a:t>
            </a:r>
          </a:p>
          <a:p>
            <a:pPr marL="742950" lvl="1" indent="-285750">
              <a:lnSpc>
                <a:spcPct val="150000"/>
              </a:lnSpc>
              <a:buFont typeface="Wingdings" panose="05000000000000000000" pitchFamily="2" charset="2"/>
              <a:buChar char="§"/>
            </a:pPr>
            <a:r>
              <a:rPr lang="zh-TW" altLang="en-US">
                <a:latin typeface="Microsoft JhengHei" panose="020B0604030504040204" pitchFamily="34" charset="-120"/>
                <a:ea typeface="Microsoft JhengHei" panose="020B0604030504040204" pitchFamily="34" charset="-120"/>
                <a:cs typeface="Calibri" panose="020F0502020204030204"/>
              </a:rPr>
              <a:t>利用 Hierarchy Time Series 使用屬於此分類的模型預測此分類下所有單一商品</a:t>
            </a:r>
          </a:p>
        </p:txBody>
      </p:sp>
      <p:pic>
        <p:nvPicPr>
          <p:cNvPr id="6" name="圖片 16">
            <a:extLst>
              <a:ext uri="{FF2B5EF4-FFF2-40B4-BE49-F238E27FC236}">
                <a16:creationId xmlns:a16="http://schemas.microsoft.com/office/drawing/2014/main" id="{817CB7EB-1C87-492E-A611-665B6359D5CA}"/>
              </a:ext>
            </a:extLst>
          </p:cNvPr>
          <p:cNvPicPr>
            <a:picLocks noChangeAspect="1"/>
          </p:cNvPicPr>
          <p:nvPr/>
        </p:nvPicPr>
        <p:blipFill rotWithShape="1">
          <a:blip r:embed="rId2"/>
          <a:srcRect l="4981" t="44417" r="383" b="21836"/>
          <a:stretch/>
        </p:blipFill>
        <p:spPr>
          <a:xfrm>
            <a:off x="6898433" y="2060844"/>
            <a:ext cx="4533549" cy="993378"/>
          </a:xfrm>
          <a:prstGeom prst="rect">
            <a:avLst/>
          </a:prstGeom>
        </p:spPr>
      </p:pic>
      <p:sp>
        <p:nvSpPr>
          <p:cNvPr id="8" name="標題 1">
            <a:extLst>
              <a:ext uri="{FF2B5EF4-FFF2-40B4-BE49-F238E27FC236}">
                <a16:creationId xmlns:a16="http://schemas.microsoft.com/office/drawing/2014/main" id="{06344479-D8FE-4756-B8CE-7CBAAF1E8743}"/>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TW" altLang="en-US" sz="3600">
                <a:solidFill>
                  <a:schemeClr val="accent1"/>
                </a:solidFill>
                <a:latin typeface="Microsoft JhengHei" panose="020B0604030504040204" pitchFamily="34" charset="-120"/>
                <a:ea typeface="Microsoft JhengHei" panose="020B0604030504040204" pitchFamily="34" charset="-120"/>
              </a:rPr>
              <a:t>建模方法</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TW" sz="3600">
                <a:solidFill>
                  <a:schemeClr val="accent1"/>
                </a:solidFill>
                <a:latin typeface="Microsoft JhengHei" panose="020B0604030504040204" pitchFamily="34" charset="-120"/>
                <a:ea typeface="Microsoft JhengHei" panose="020B0604030504040204" pitchFamily="34" charset="-120"/>
              </a:rPr>
              <a:t>1</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TW" sz="3600">
                <a:solidFill>
                  <a:schemeClr val="accent1"/>
                </a:solidFill>
                <a:latin typeface="Microsoft JhengHei" panose="020B0604030504040204" pitchFamily="34" charset="-120"/>
                <a:ea typeface="Microsoft JhengHei" panose="020B0604030504040204" pitchFamily="34" charset="-120"/>
              </a:rPr>
              <a:t>ARIMA</a:t>
            </a:r>
            <a:endParaRPr lang="en-US" sz="3600">
              <a:solidFill>
                <a:schemeClr val="accent1"/>
              </a:solidFill>
              <a:latin typeface="Microsoft JhengHei" panose="020B0604030504040204" pitchFamily="34" charset="-120"/>
              <a:ea typeface="Microsoft JhengHei" panose="020B0604030504040204" pitchFamily="34" charset="-120"/>
            </a:endParaRPr>
          </a:p>
        </p:txBody>
      </p:sp>
      <p:pic>
        <p:nvPicPr>
          <p:cNvPr id="9" name="圖片 18" descr="一張含有 天空 的圖片&#10;&#10;描述是以高可信度產生">
            <a:extLst>
              <a:ext uri="{FF2B5EF4-FFF2-40B4-BE49-F238E27FC236}">
                <a16:creationId xmlns:a16="http://schemas.microsoft.com/office/drawing/2014/main" id="{6C74044F-1E32-468D-A920-8363F072AED5}"/>
              </a:ext>
            </a:extLst>
          </p:cNvPr>
          <p:cNvPicPr>
            <a:picLocks noChangeAspect="1"/>
          </p:cNvPicPr>
          <p:nvPr/>
        </p:nvPicPr>
        <p:blipFill>
          <a:blip r:embed="rId3"/>
          <a:stretch>
            <a:fillRect/>
          </a:stretch>
        </p:blipFill>
        <p:spPr>
          <a:xfrm>
            <a:off x="6898433" y="3054222"/>
            <a:ext cx="4533549" cy="3498263"/>
          </a:xfrm>
          <a:prstGeom prst="rect">
            <a:avLst/>
          </a:prstGeom>
        </p:spPr>
      </p:pic>
    </p:spTree>
    <p:extLst>
      <p:ext uri="{BB962C8B-B14F-4D97-AF65-F5344CB8AC3E}">
        <p14:creationId xmlns:p14="http://schemas.microsoft.com/office/powerpoint/2010/main" val="30064212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7">
            <a:extLst>
              <a:ext uri="{FF2B5EF4-FFF2-40B4-BE49-F238E27FC236}">
                <a16:creationId xmlns:a16="http://schemas.microsoft.com/office/drawing/2014/main" id="{ECAFA1C8-4DD5-409C-BCF0-E77F64E91BD2}"/>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11" name="TextBox 143">
            <a:extLst>
              <a:ext uri="{FF2B5EF4-FFF2-40B4-BE49-F238E27FC236}">
                <a16:creationId xmlns:a16="http://schemas.microsoft.com/office/drawing/2014/main" id="{65E2A3E9-6189-4EA9-A4CF-503784243363}"/>
              </a:ext>
            </a:extLst>
          </p:cNvPr>
          <p:cNvSpPr txBox="1"/>
          <p:nvPr/>
        </p:nvSpPr>
        <p:spPr>
          <a:xfrm>
            <a:off x="606491" y="1240971"/>
            <a:ext cx="10660300" cy="501675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zh-TW" altLang="en-US" sz="1600">
                <a:latin typeface="Microsoft JhengHei" panose="020B0604030504040204" pitchFamily="34" charset="-120"/>
                <a:ea typeface="Microsoft JhengHei" panose="020B0604030504040204" pitchFamily="34" charset="-120"/>
              </a:rPr>
              <a:t>Regression 建模方法</a:t>
            </a:r>
            <a:endParaRPr lang="zh-TW">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r>
              <a:rPr lang="zh-TW" altLang="en-US" sz="1600">
                <a:latin typeface="Microsoft JhengHei" panose="020B0604030504040204" pitchFamily="34" charset="-120"/>
                <a:ea typeface="Microsoft JhengHei" panose="020B0604030504040204" pitchFamily="34" charset="-120"/>
                <a:cs typeface="Calibri" panose="020F0502020204030204"/>
              </a:rPr>
              <a:t>使用K Fold Cross Validation 調整模型參數，最後取得各模型最好的預測結果： </a:t>
            </a:r>
            <a:endParaRPr lang="zh-TW"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zh-TW" sz="1600">
                <a:latin typeface="Microsoft JhengHei" panose="020B0604030504040204" pitchFamily="34" charset="-120"/>
                <a:ea typeface="Microsoft JhengHei" panose="020B0604030504040204" pitchFamily="34" charset="-120"/>
                <a:cs typeface="Calibri" panose="020F0502020204030204"/>
              </a:rPr>
              <a:t>Support Vector Regression</a:t>
            </a: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zh-TW" sz="1600">
                <a:latin typeface="Microsoft JhengHei" panose="020B0604030504040204" pitchFamily="34" charset="-120"/>
                <a:ea typeface="Microsoft JhengHei" panose="020B0604030504040204" pitchFamily="34" charset="-120"/>
                <a:cs typeface="Calibri" panose="020F0502020204030204"/>
              </a:rPr>
              <a:t>Linear</a:t>
            </a:r>
            <a:r>
              <a:rPr lang="zh-TW" altLang="en-US" sz="1600">
                <a:latin typeface="Microsoft JhengHei" panose="020B0604030504040204" pitchFamily="34" charset="-120"/>
                <a:ea typeface="Microsoft JhengHei" panose="020B0604030504040204" pitchFamily="34" charset="-120"/>
                <a:cs typeface="Calibri" panose="020F0502020204030204"/>
              </a:rPr>
              <a:t> </a:t>
            </a:r>
            <a:r>
              <a:rPr lang="zh-TW" sz="1600">
                <a:latin typeface="Microsoft JhengHei" panose="020B0604030504040204" pitchFamily="34" charset="-120"/>
                <a:ea typeface="Microsoft JhengHei" panose="020B0604030504040204" pitchFamily="34" charset="-120"/>
                <a:cs typeface="Calibri" panose="020F0502020204030204"/>
              </a:rPr>
              <a:t>Regression</a:t>
            </a: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en-US" altLang="zh-TW" sz="1600">
                <a:latin typeface="Microsoft JhengHei" panose="020B0604030504040204" pitchFamily="34" charset="-120"/>
                <a:ea typeface="Microsoft JhengHei" panose="020B0604030504040204" pitchFamily="34" charset="-120"/>
                <a:cs typeface="Calibri" panose="020F0502020204030204"/>
              </a:rPr>
              <a:t>Random Forest Regression</a:t>
            </a: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en-US" sz="1600">
                <a:latin typeface="Microsoft JhengHei" panose="020B0604030504040204" pitchFamily="34" charset="-120"/>
                <a:ea typeface="Microsoft JhengHei" panose="020B0604030504040204" pitchFamily="34" charset="-120"/>
                <a:cs typeface="Calibri" panose="020F0502020204030204"/>
              </a:rPr>
              <a:t>Gaussian Process Regression</a:t>
            </a:r>
            <a:endParaRPr lang="en-US" altLang="zh-TW"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en-US" sz="1600">
                <a:latin typeface="Microsoft JhengHei" panose="020B0604030504040204" pitchFamily="34" charset="-120"/>
                <a:ea typeface="Microsoft JhengHei" panose="020B0604030504040204" pitchFamily="34" charset="-120"/>
                <a:cs typeface="Calibri" panose="020F0502020204030204"/>
              </a:rPr>
              <a:t>Gradient Boosting Regression</a:t>
            </a:r>
            <a:endParaRPr lang="en-US" altLang="zh-TW" sz="1600">
              <a:latin typeface="Microsoft JhengHei" panose="020B0604030504040204" pitchFamily="34" charset="-120"/>
              <a:ea typeface="Microsoft JhengHei" panose="020B0604030504040204" pitchFamily="34" charset="-120"/>
              <a:cs typeface="Calibri" panose="020F0502020204030204"/>
            </a:endParaRPr>
          </a:p>
          <a:p>
            <a:pPr marL="1200150" lvl="2" indent="-285750">
              <a:buFont typeface="Arial"/>
              <a:buChar char="•"/>
            </a:pPr>
            <a:r>
              <a:rPr lang="en-US" sz="1600" err="1">
                <a:latin typeface="Microsoft JhengHei" panose="020B0604030504040204" pitchFamily="34" charset="-120"/>
                <a:ea typeface="Microsoft JhengHei" panose="020B0604030504040204" pitchFamily="34" charset="-120"/>
                <a:cs typeface="Calibri" panose="020F0502020204030204"/>
              </a:rPr>
              <a:t>KNeighbors</a:t>
            </a:r>
            <a:r>
              <a:rPr lang="en-US" sz="1600">
                <a:latin typeface="Microsoft JhengHei" panose="020B0604030504040204" pitchFamily="34" charset="-120"/>
                <a:ea typeface="Microsoft JhengHei" panose="020B0604030504040204" pitchFamily="34" charset="-120"/>
                <a:cs typeface="Calibri" panose="020F0502020204030204"/>
              </a:rPr>
              <a:t> Regression</a:t>
            </a:r>
          </a:p>
          <a:p>
            <a:pPr marL="742950" lvl="1" indent="-285750">
              <a:buFont typeface="Arial"/>
              <a:buChar char="•"/>
            </a:pPr>
            <a:endParaRPr 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r>
              <a:rPr lang="zh-TW" altLang="en-US" sz="1600">
                <a:latin typeface="Microsoft JhengHei" panose="020B0604030504040204" pitchFamily="34" charset="-120"/>
                <a:ea typeface="Microsoft JhengHei" panose="020B0604030504040204" pitchFamily="34" charset="-120"/>
                <a:cs typeface="Calibri" panose="020F0502020204030204"/>
              </a:rPr>
              <a:t>使用Ensemble Method 集成以調整好參數的各個模型，產出最後的銷售預測結果</a:t>
            </a:r>
            <a:endParaRPr 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r>
              <a:rPr lang="zh-TW" sz="1600">
                <a:latin typeface="Microsoft JhengHei" panose="020B0604030504040204" pitchFamily="34" charset="-120"/>
                <a:ea typeface="Microsoft JhengHei" panose="020B0604030504040204" pitchFamily="34" charset="-120"/>
                <a:cs typeface="Calibri" panose="020F0502020204030204"/>
              </a:rPr>
              <a:t>使用 </a:t>
            </a:r>
            <a:r>
              <a:rPr lang="en-US" altLang="zh-TW" sz="1600">
                <a:latin typeface="Microsoft JhengHei" panose="020B0604030504040204" pitchFamily="34" charset="-120"/>
                <a:ea typeface="Microsoft JhengHei" panose="020B0604030504040204" pitchFamily="34" charset="-120"/>
                <a:cs typeface="Calibri" panose="020F0502020204030204"/>
              </a:rPr>
              <a:t>Slices</a:t>
            </a:r>
            <a:r>
              <a:rPr lang="zh-TW" sz="1600">
                <a:latin typeface="Microsoft JhengHei" panose="020B0604030504040204" pitchFamily="34" charset="-120"/>
                <a:ea typeface="Microsoft JhengHei" panose="020B0604030504040204" pitchFamily="34" charset="-120"/>
                <a:cs typeface="Calibri" panose="020F0502020204030204"/>
              </a:rPr>
              <a:t> Window重新整理模型訓練</a:t>
            </a:r>
            <a:r>
              <a:rPr lang="zh-TW" altLang="en-US" sz="1600">
                <a:latin typeface="Microsoft JhengHei" panose="020B0604030504040204" pitchFamily="34" charset="-120"/>
                <a:ea typeface="Microsoft JhengHei" panose="020B0604030504040204" pitchFamily="34" charset="-120"/>
                <a:cs typeface="Calibri" panose="020F0502020204030204"/>
              </a:rPr>
              <a:t>數據，</a:t>
            </a:r>
            <a:r>
              <a:rPr lang="zh-TW" sz="1600">
                <a:latin typeface="Microsoft JhengHei" panose="020B0604030504040204" pitchFamily="34" charset="-120"/>
                <a:ea typeface="Microsoft JhengHei" panose="020B0604030504040204" pitchFamily="34" charset="-120"/>
                <a:cs typeface="Calibri" panose="020F0502020204030204"/>
              </a:rPr>
              <a:t>預測未來</a:t>
            </a:r>
            <a:r>
              <a:rPr lang="zh-TW" sz="1600">
                <a:solidFill>
                  <a:schemeClr val="accent1">
                    <a:lumMod val="75000"/>
                  </a:schemeClr>
                </a:solidFill>
                <a:latin typeface="Microsoft JhengHei" panose="020B0604030504040204" pitchFamily="34" charset="-120"/>
                <a:ea typeface="Microsoft JhengHei" panose="020B0604030504040204" pitchFamily="34" charset="-120"/>
                <a:cs typeface="Calibri" panose="020F0502020204030204"/>
              </a:rPr>
              <a:t>一天</a:t>
            </a:r>
            <a:r>
              <a:rPr lang="zh-TW" sz="1600">
                <a:latin typeface="Microsoft JhengHei" panose="020B0604030504040204" pitchFamily="34" charset="-120"/>
                <a:ea typeface="Microsoft JhengHei" panose="020B0604030504040204" pitchFamily="34" charset="-120"/>
                <a:cs typeface="Calibri" panose="020F0502020204030204"/>
              </a:rPr>
              <a:t>的銷售數量</a:t>
            </a: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r>
              <a:rPr lang="zh-TW" sz="1600">
                <a:latin typeface="Microsoft JhengHei" panose="020B0604030504040204" pitchFamily="34" charset="-120"/>
                <a:ea typeface="Microsoft JhengHei" panose="020B0604030504040204" pitchFamily="34" charset="-120"/>
                <a:cs typeface="Calibri" panose="020F0502020204030204"/>
              </a:rPr>
              <a:t>經過對數據的</a:t>
            </a:r>
            <a:r>
              <a:rPr lang="zh-TW" altLang="en-US" sz="1600">
                <a:latin typeface="Microsoft JhengHei" panose="020B0604030504040204" pitchFamily="34" charset="-120"/>
                <a:ea typeface="Microsoft JhengHei" panose="020B0604030504040204" pitchFamily="34" charset="-120"/>
                <a:cs typeface="Calibri" panose="020F0502020204030204"/>
              </a:rPr>
              <a:t>分析我們選擇採用前</a:t>
            </a:r>
            <a:r>
              <a:rPr lang="zh-TW" altLang="en-US" sz="1600">
                <a:solidFill>
                  <a:schemeClr val="accent1"/>
                </a:solidFill>
                <a:latin typeface="Microsoft JhengHei" panose="020B0604030504040204" pitchFamily="34" charset="-120"/>
                <a:ea typeface="Microsoft JhengHei" panose="020B0604030504040204" pitchFamily="34" charset="-120"/>
                <a:cs typeface="Calibri" panose="020F0502020204030204"/>
              </a:rPr>
              <a:t>20天</a:t>
            </a:r>
            <a:r>
              <a:rPr lang="zh-TW" altLang="en-US" sz="1600">
                <a:latin typeface="Microsoft JhengHei" panose="020B0604030504040204" pitchFamily="34" charset="-120"/>
                <a:ea typeface="Microsoft JhengHei" panose="020B0604030504040204" pitchFamily="34" charset="-120"/>
                <a:cs typeface="Calibri" panose="020F0502020204030204"/>
              </a:rPr>
              <a:t>銷售數量作預測</a:t>
            </a:r>
            <a:endParaRPr lang="zh-TW">
              <a:latin typeface="Microsoft JhengHei" panose="020B0604030504040204" pitchFamily="34" charset="-120"/>
              <a:ea typeface="Microsoft JhengHei" panose="020B0604030504040204" pitchFamily="34" charset="-120"/>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a:p>
            <a:pPr marL="742950" lvl="1" indent="-285750">
              <a:buFont typeface="Arial"/>
              <a:buChar char="•"/>
            </a:pPr>
            <a:endParaRPr lang="zh-TW" altLang="en-US" sz="1600">
              <a:latin typeface="Microsoft JhengHei" panose="020B0604030504040204" pitchFamily="34" charset="-120"/>
              <a:ea typeface="Microsoft JhengHei" panose="020B0604030504040204" pitchFamily="34" charset="-120"/>
              <a:cs typeface="Calibri" panose="020F0502020204030204"/>
            </a:endParaRPr>
          </a:p>
        </p:txBody>
      </p:sp>
      <p:pic>
        <p:nvPicPr>
          <p:cNvPr id="12" name="圖片 47" descr="一張含有 螢幕擷取畫面 的圖片&#10;&#10;描述是以非常高的可信度產生">
            <a:extLst>
              <a:ext uri="{FF2B5EF4-FFF2-40B4-BE49-F238E27FC236}">
                <a16:creationId xmlns:a16="http://schemas.microsoft.com/office/drawing/2014/main" id="{A6DC7961-D9F4-42CB-B16F-A26E5D1BBAD5}"/>
              </a:ext>
            </a:extLst>
          </p:cNvPr>
          <p:cNvPicPr>
            <a:picLocks noChangeAspect="1"/>
          </p:cNvPicPr>
          <p:nvPr/>
        </p:nvPicPr>
        <p:blipFill rotWithShape="1">
          <a:blip r:embed="rId2"/>
          <a:srcRect l="3039" r="-139" b="10400"/>
          <a:stretch/>
        </p:blipFill>
        <p:spPr>
          <a:xfrm>
            <a:off x="6402218" y="1847462"/>
            <a:ext cx="4439953" cy="1559385"/>
          </a:xfrm>
          <a:prstGeom prst="rect">
            <a:avLst/>
          </a:prstGeom>
        </p:spPr>
      </p:pic>
      <p:graphicFrame>
        <p:nvGraphicFramePr>
          <p:cNvPr id="13" name="表格 49">
            <a:extLst>
              <a:ext uri="{FF2B5EF4-FFF2-40B4-BE49-F238E27FC236}">
                <a16:creationId xmlns:a16="http://schemas.microsoft.com/office/drawing/2014/main" id="{8727EA4C-3B7D-4A21-952B-945DD2555910}"/>
              </a:ext>
            </a:extLst>
          </p:cNvPr>
          <p:cNvGraphicFramePr>
            <a:graphicFrameLocks noGrp="1"/>
          </p:cNvGraphicFramePr>
          <p:nvPr/>
        </p:nvGraphicFramePr>
        <p:xfrm>
          <a:off x="494522" y="4580390"/>
          <a:ext cx="11178079" cy="1920240"/>
        </p:xfrm>
        <a:graphic>
          <a:graphicData uri="http://schemas.openxmlformats.org/drawingml/2006/table">
            <a:tbl>
              <a:tblPr firstRow="1" bandRow="1">
                <a:tableStyleId>{5C22544A-7EE6-4342-B048-85BDC9FD1C3A}</a:tableStyleId>
              </a:tblPr>
              <a:tblGrid>
                <a:gridCol w="1016189">
                  <a:extLst>
                    <a:ext uri="{9D8B030D-6E8A-4147-A177-3AD203B41FA5}">
                      <a16:colId xmlns:a16="http://schemas.microsoft.com/office/drawing/2014/main" val="1840974721"/>
                    </a:ext>
                  </a:extLst>
                </a:gridCol>
                <a:gridCol w="1016189">
                  <a:extLst>
                    <a:ext uri="{9D8B030D-6E8A-4147-A177-3AD203B41FA5}">
                      <a16:colId xmlns:a16="http://schemas.microsoft.com/office/drawing/2014/main" val="3417324792"/>
                    </a:ext>
                  </a:extLst>
                </a:gridCol>
                <a:gridCol w="1016189">
                  <a:extLst>
                    <a:ext uri="{9D8B030D-6E8A-4147-A177-3AD203B41FA5}">
                      <a16:colId xmlns:a16="http://schemas.microsoft.com/office/drawing/2014/main" val="1166398998"/>
                    </a:ext>
                  </a:extLst>
                </a:gridCol>
                <a:gridCol w="1016189">
                  <a:extLst>
                    <a:ext uri="{9D8B030D-6E8A-4147-A177-3AD203B41FA5}">
                      <a16:colId xmlns:a16="http://schemas.microsoft.com/office/drawing/2014/main" val="2890658984"/>
                    </a:ext>
                  </a:extLst>
                </a:gridCol>
                <a:gridCol w="1016189">
                  <a:extLst>
                    <a:ext uri="{9D8B030D-6E8A-4147-A177-3AD203B41FA5}">
                      <a16:colId xmlns:a16="http://schemas.microsoft.com/office/drawing/2014/main" val="2708033743"/>
                    </a:ext>
                  </a:extLst>
                </a:gridCol>
                <a:gridCol w="1016189">
                  <a:extLst>
                    <a:ext uri="{9D8B030D-6E8A-4147-A177-3AD203B41FA5}">
                      <a16:colId xmlns:a16="http://schemas.microsoft.com/office/drawing/2014/main" val="79525723"/>
                    </a:ext>
                  </a:extLst>
                </a:gridCol>
                <a:gridCol w="1016189">
                  <a:extLst>
                    <a:ext uri="{9D8B030D-6E8A-4147-A177-3AD203B41FA5}">
                      <a16:colId xmlns:a16="http://schemas.microsoft.com/office/drawing/2014/main" val="1800586264"/>
                    </a:ext>
                  </a:extLst>
                </a:gridCol>
                <a:gridCol w="1016189">
                  <a:extLst>
                    <a:ext uri="{9D8B030D-6E8A-4147-A177-3AD203B41FA5}">
                      <a16:colId xmlns:a16="http://schemas.microsoft.com/office/drawing/2014/main" val="857999829"/>
                    </a:ext>
                  </a:extLst>
                </a:gridCol>
                <a:gridCol w="1016189">
                  <a:extLst>
                    <a:ext uri="{9D8B030D-6E8A-4147-A177-3AD203B41FA5}">
                      <a16:colId xmlns:a16="http://schemas.microsoft.com/office/drawing/2014/main" val="2974661012"/>
                    </a:ext>
                  </a:extLst>
                </a:gridCol>
                <a:gridCol w="1016189">
                  <a:extLst>
                    <a:ext uri="{9D8B030D-6E8A-4147-A177-3AD203B41FA5}">
                      <a16:colId xmlns:a16="http://schemas.microsoft.com/office/drawing/2014/main" val="3837109977"/>
                    </a:ext>
                  </a:extLst>
                </a:gridCol>
                <a:gridCol w="1016189">
                  <a:extLst>
                    <a:ext uri="{9D8B030D-6E8A-4147-A177-3AD203B41FA5}">
                      <a16:colId xmlns:a16="http://schemas.microsoft.com/office/drawing/2014/main" val="2922520038"/>
                    </a:ext>
                  </a:extLst>
                </a:gridCol>
              </a:tblGrid>
              <a:tr h="413132">
                <a:tc>
                  <a:txBody>
                    <a:bodyPr/>
                    <a:lstStyle/>
                    <a:p>
                      <a:pPr lvl="0">
                        <a:buNone/>
                      </a:pPr>
                      <a:r>
                        <a:rPr lang="zh-TW" altLang="en-US" sz="1600">
                          <a:latin typeface="微軟正黑體" panose="020B0604030504040204" pitchFamily="34" charset="-120"/>
                          <a:ea typeface="微軟正黑體" panose="020B0604030504040204" pitchFamily="34" charset="-120"/>
                        </a:rPr>
                        <a:t>t</a:t>
                      </a:r>
                    </a:p>
                  </a:txBody>
                  <a:tcPr/>
                </a:tc>
                <a:tc>
                  <a:txBody>
                    <a:bodyPr/>
                    <a:lstStyle/>
                    <a:p>
                      <a:r>
                        <a:rPr lang="zh-TW" altLang="en-US" sz="1600">
                          <a:latin typeface="微軟正黑體" panose="020B0604030504040204" pitchFamily="34" charset="-120"/>
                          <a:ea typeface="微軟正黑體" panose="020B0604030504040204" pitchFamily="34" charset="-120"/>
                        </a:rPr>
                        <a:t>預測銷售數量(t)</a:t>
                      </a:r>
                    </a:p>
                  </a:txBody>
                  <a:tcPr/>
                </a:tc>
                <a:tc>
                  <a:txBody>
                    <a:bodyPr/>
                    <a:lstStyle/>
                    <a:p>
                      <a:r>
                        <a:rPr lang="zh-TW" altLang="en-US" sz="1600">
                          <a:latin typeface="微軟正黑體" panose="020B0604030504040204" pitchFamily="34" charset="-120"/>
                          <a:ea typeface="微軟正黑體" panose="020B0604030504040204" pitchFamily="34" charset="-120"/>
                        </a:rPr>
                        <a:t>溫度(t)</a:t>
                      </a:r>
                    </a:p>
                  </a:txBody>
                  <a:tcPr/>
                </a:tc>
                <a:tc>
                  <a:txBody>
                    <a:bodyPr/>
                    <a:lstStyle/>
                    <a:p>
                      <a:r>
                        <a:rPr lang="zh-TW" altLang="en-US" sz="1600">
                          <a:latin typeface="微軟正黑體" panose="020B0604030504040204" pitchFamily="34" charset="-120"/>
                          <a:ea typeface="微軟正黑體" panose="020B0604030504040204" pitchFamily="34" charset="-120"/>
                        </a:rPr>
                        <a:t>降雨量(t)</a:t>
                      </a:r>
                    </a:p>
                  </a:txBody>
                  <a:tcPr/>
                </a:tc>
                <a:tc>
                  <a:txBody>
                    <a:bodyPr/>
                    <a:lstStyle/>
                    <a:p>
                      <a:r>
                        <a:rPr lang="zh-TW" altLang="en-US" sz="1600">
                          <a:latin typeface="微軟正黑體" panose="020B0604030504040204" pitchFamily="34" charset="-120"/>
                          <a:ea typeface="微軟正黑體" panose="020B0604030504040204" pitchFamily="34" charset="-120"/>
                        </a:rPr>
                        <a:t>銷售數量(t-1)</a:t>
                      </a:r>
                    </a:p>
                  </a:txBody>
                  <a:tcPr/>
                </a:tc>
                <a:tc>
                  <a:txBody>
                    <a:bodyPr/>
                    <a:lstStyle/>
                    <a:p>
                      <a:pPr lvl="0">
                        <a:buNone/>
                      </a:pPr>
                      <a:r>
                        <a:rPr lang="zh-TW" sz="1600" b="1" i="0" u="none" strike="noStrike" noProof="0">
                          <a:latin typeface="微軟正黑體" panose="020B0604030504040204" pitchFamily="34" charset="-120"/>
                          <a:ea typeface="微軟正黑體" panose="020B0604030504040204" pitchFamily="34" charset="-120"/>
                        </a:rPr>
                        <a:t>銷售數量(t-</a:t>
                      </a:r>
                      <a:r>
                        <a:rPr lang="en-US" altLang="zh-TW" sz="1600" b="1" i="0" u="none" strike="noStrike" noProof="0">
                          <a:latin typeface="微軟正黑體" panose="020B0604030504040204" pitchFamily="34" charset="-120"/>
                          <a:ea typeface="微軟正黑體" panose="020B0604030504040204" pitchFamily="34" charset="-120"/>
                        </a:rPr>
                        <a:t>2</a:t>
                      </a:r>
                      <a:r>
                        <a:rPr lang="zh-TW" sz="1600" b="1" i="0" u="none" strike="noStrike" noProof="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tc>
                  <a:txBody>
                    <a:bodyPr/>
                    <a:lstStyle/>
                    <a:p>
                      <a:pPr lvl="0">
                        <a:buNone/>
                      </a:pPr>
                      <a:r>
                        <a:rPr lang="zh-TW" sz="1600" b="1" i="0" u="none" strike="noStrike" noProof="0">
                          <a:latin typeface="微軟正黑體" panose="020B0604030504040204" pitchFamily="34" charset="-120"/>
                          <a:ea typeface="微軟正黑體" panose="020B0604030504040204" pitchFamily="34" charset="-120"/>
                        </a:rPr>
                        <a:t>銷售數量(t-</a:t>
                      </a:r>
                      <a:r>
                        <a:rPr lang="en-US" altLang="zh-TW" sz="1600" b="1" i="0" u="none" strike="noStrike" noProof="0">
                          <a:latin typeface="微軟正黑體" panose="020B0604030504040204" pitchFamily="34" charset="-120"/>
                          <a:ea typeface="微軟正黑體" panose="020B0604030504040204" pitchFamily="34" charset="-120"/>
                        </a:rPr>
                        <a:t>3</a:t>
                      </a:r>
                      <a:r>
                        <a:rPr lang="zh-TW" sz="1600" b="1" i="0" u="none" strike="noStrike" noProof="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tc>
                  <a:txBody>
                    <a:bodyPr/>
                    <a:lstStyle/>
                    <a:p>
                      <a:pPr lvl="0">
                        <a:buNone/>
                      </a:pPr>
                      <a:r>
                        <a:rPr lang="zh-TW" sz="1600" b="1" i="0" u="none" strike="noStrike" noProof="0">
                          <a:latin typeface="微軟正黑體" panose="020B0604030504040204" pitchFamily="34" charset="-120"/>
                          <a:ea typeface="微軟正黑體" panose="020B0604030504040204" pitchFamily="34" charset="-120"/>
                        </a:rPr>
                        <a:t>銷售數量(t-</a:t>
                      </a:r>
                      <a:r>
                        <a:rPr lang="en-US" altLang="zh-TW" sz="1600" b="1" i="0" u="none" strike="noStrike" noProof="0">
                          <a:latin typeface="微軟正黑體" panose="020B0604030504040204" pitchFamily="34" charset="-120"/>
                          <a:ea typeface="微軟正黑體" panose="020B0604030504040204" pitchFamily="34" charset="-120"/>
                        </a:rPr>
                        <a:t>4</a:t>
                      </a:r>
                      <a:r>
                        <a:rPr lang="zh-TW" sz="1600" b="1" i="0" u="none" strike="noStrike" noProof="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a:t>
                      </a:r>
                    </a:p>
                  </a:txBody>
                  <a:tcPr/>
                </a:tc>
                <a:tc>
                  <a:txBody>
                    <a:bodyPr/>
                    <a:lstStyle/>
                    <a:p>
                      <a:pPr lvl="0">
                        <a:buNone/>
                      </a:pPr>
                      <a:r>
                        <a:rPr lang="zh-TW" sz="1600" b="1" i="0" u="none" strike="noStrike" noProof="0">
                          <a:latin typeface="微軟正黑體" panose="020B0604030504040204" pitchFamily="34" charset="-120"/>
                          <a:ea typeface="微軟正黑體" panose="020B0604030504040204" pitchFamily="34" charset="-120"/>
                        </a:rPr>
                        <a:t>銷售數量(t-</a:t>
                      </a:r>
                      <a:r>
                        <a:rPr lang="en-US" altLang="zh-TW" sz="1600" b="1" i="0" u="none" strike="noStrike" noProof="0">
                          <a:latin typeface="微軟正黑體" panose="020B0604030504040204" pitchFamily="34" charset="-120"/>
                          <a:ea typeface="微軟正黑體" panose="020B0604030504040204" pitchFamily="34" charset="-120"/>
                        </a:rPr>
                        <a:t>19</a:t>
                      </a:r>
                      <a:r>
                        <a:rPr lang="zh-TW" sz="1600" b="1" i="0" u="none" strike="noStrike" noProof="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tc>
                  <a:txBody>
                    <a:bodyPr/>
                    <a:lstStyle/>
                    <a:p>
                      <a:pPr lvl="0">
                        <a:buNone/>
                      </a:pPr>
                      <a:r>
                        <a:rPr lang="zh-TW" sz="1600" b="1" i="0" u="none" strike="noStrike" noProof="0">
                          <a:latin typeface="微軟正黑體" panose="020B0604030504040204" pitchFamily="34" charset="-120"/>
                          <a:ea typeface="微軟正黑體" panose="020B0604030504040204" pitchFamily="34" charset="-120"/>
                        </a:rPr>
                        <a:t>銷售數量(t-</a:t>
                      </a:r>
                      <a:r>
                        <a:rPr lang="en-US" altLang="zh-TW" sz="1600" b="1" i="0" u="none" strike="noStrike" noProof="0">
                          <a:latin typeface="微軟正黑體" panose="020B0604030504040204" pitchFamily="34" charset="-120"/>
                          <a:ea typeface="微軟正黑體" panose="020B0604030504040204" pitchFamily="34" charset="-120"/>
                        </a:rPr>
                        <a:t>20</a:t>
                      </a:r>
                      <a:r>
                        <a:rPr lang="zh-TW" sz="1600" b="1" i="0" u="none" strike="noStrike" noProof="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913213959"/>
                  </a:ext>
                </a:extLst>
              </a:tr>
              <a:tr h="275421">
                <a:tc>
                  <a:txBody>
                    <a:bodyPr/>
                    <a:lstStyle/>
                    <a:p>
                      <a:pPr lvl="0">
                        <a:buNone/>
                      </a:pPr>
                      <a:r>
                        <a:rPr lang="zh-TW" altLang="en-US" sz="1600">
                          <a:latin typeface="微軟正黑體" panose="020B0604030504040204" pitchFamily="34" charset="-120"/>
                          <a:ea typeface="微軟正黑體" panose="020B0604030504040204" pitchFamily="34" charset="-120"/>
                        </a:rPr>
                        <a:t>t1</a:t>
                      </a:r>
                    </a:p>
                  </a:txBody>
                  <a:tcPr/>
                </a:tc>
                <a:tc>
                  <a:txBody>
                    <a:bodyPr/>
                    <a:lstStyle/>
                    <a:p>
                      <a:r>
                        <a:rPr lang="zh-TW" altLang="en-US" sz="1600">
                          <a:latin typeface="微軟正黑體" panose="020B0604030504040204" pitchFamily="34" charset="-120"/>
                          <a:ea typeface="微軟正黑體" panose="020B0604030504040204" pitchFamily="34" charset="-120"/>
                        </a:rPr>
                        <a:t>25</a:t>
                      </a:r>
                    </a:p>
                  </a:txBody>
                  <a:tcPr/>
                </a:tc>
                <a:tc>
                  <a:txBody>
                    <a:bodyPr/>
                    <a:lstStyle/>
                    <a:p>
                      <a:r>
                        <a:rPr lang="zh-TW" altLang="en-US" sz="1600">
                          <a:latin typeface="微軟正黑體" panose="020B0604030504040204" pitchFamily="34" charset="-120"/>
                          <a:ea typeface="微軟正黑體" panose="020B0604030504040204" pitchFamily="34" charset="-120"/>
                        </a:rPr>
                        <a:t>20.18</a:t>
                      </a:r>
                    </a:p>
                  </a:txBody>
                  <a:tcPr/>
                </a:tc>
                <a:tc>
                  <a:txBody>
                    <a:bodyPr/>
                    <a:lstStyle/>
                    <a:p>
                      <a:r>
                        <a:rPr lang="zh-TW" altLang="en-US" sz="1600">
                          <a:latin typeface="微軟正黑體" panose="020B0604030504040204" pitchFamily="34" charset="-120"/>
                          <a:ea typeface="微軟正黑體" panose="020B0604030504040204" pitchFamily="34" charset="-120"/>
                        </a:rPr>
                        <a:t>0.0</a:t>
                      </a:r>
                    </a:p>
                  </a:txBody>
                  <a:tcPr/>
                </a:tc>
                <a:tc>
                  <a:txBody>
                    <a:bodyPr/>
                    <a:lstStyle/>
                    <a:p>
                      <a:r>
                        <a:rPr lang="zh-TW" altLang="en-US" sz="1600">
                          <a:latin typeface="微軟正黑體" panose="020B0604030504040204" pitchFamily="34" charset="-120"/>
                          <a:ea typeface="微軟正黑體" panose="020B0604030504040204" pitchFamily="34" charset="-120"/>
                        </a:rPr>
                        <a:t>34</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36</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31</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34</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37</a:t>
                      </a:r>
                    </a:p>
                  </a:txBody>
                  <a:tcPr/>
                </a:tc>
                <a:tc>
                  <a:txBody>
                    <a:bodyPr/>
                    <a:lstStyle/>
                    <a:p>
                      <a:r>
                        <a:rPr lang="zh-TW" altLang="en-US" sz="1600">
                          <a:latin typeface="微軟正黑體" panose="020B0604030504040204" pitchFamily="34" charset="-120"/>
                          <a:ea typeface="微軟正黑體" panose="020B0604030504040204" pitchFamily="34" charset="-120"/>
                        </a:rPr>
                        <a:t>27</a:t>
                      </a:r>
                    </a:p>
                  </a:txBody>
                  <a:tcPr/>
                </a:tc>
                <a:extLst>
                  <a:ext uri="{0D108BD9-81ED-4DB2-BD59-A6C34878D82A}">
                    <a16:rowId xmlns:a16="http://schemas.microsoft.com/office/drawing/2014/main" val="2505027884"/>
                  </a:ext>
                </a:extLst>
              </a:tr>
              <a:tr h="275421">
                <a:tc>
                  <a:txBody>
                    <a:bodyPr/>
                    <a:lstStyle/>
                    <a:p>
                      <a:pPr lvl="0">
                        <a:buNone/>
                      </a:pPr>
                      <a:r>
                        <a:rPr lang="zh-TW" altLang="en-US" sz="1600">
                          <a:latin typeface="微軟正黑體" panose="020B0604030504040204" pitchFamily="34" charset="-120"/>
                          <a:ea typeface="微軟正黑體" panose="020B0604030504040204" pitchFamily="34" charset="-120"/>
                        </a:rPr>
                        <a:t>t2</a:t>
                      </a:r>
                    </a:p>
                  </a:txBody>
                  <a:tcPr/>
                </a:tc>
                <a:tc>
                  <a:txBody>
                    <a:bodyPr/>
                    <a:lstStyle/>
                    <a:p>
                      <a:r>
                        <a:rPr lang="zh-TW" altLang="en-US" sz="1600">
                          <a:latin typeface="微軟正黑體" panose="020B0604030504040204" pitchFamily="34" charset="-120"/>
                          <a:ea typeface="微軟正黑體" panose="020B0604030504040204" pitchFamily="34" charset="-120"/>
                        </a:rPr>
                        <a:t>24</a:t>
                      </a:r>
                    </a:p>
                  </a:txBody>
                  <a:tcPr/>
                </a:tc>
                <a:tc>
                  <a:txBody>
                    <a:bodyPr/>
                    <a:lstStyle/>
                    <a:p>
                      <a:r>
                        <a:rPr lang="zh-TW" altLang="en-US" sz="1600">
                          <a:latin typeface="微軟正黑體" panose="020B0604030504040204" pitchFamily="34" charset="-120"/>
                          <a:ea typeface="微軟正黑體" panose="020B0604030504040204" pitchFamily="34" charset="-120"/>
                        </a:rPr>
                        <a:t>20.848</a:t>
                      </a:r>
                    </a:p>
                  </a:txBody>
                  <a:tcPr/>
                </a:tc>
                <a:tc>
                  <a:txBody>
                    <a:bodyPr/>
                    <a:lstStyle/>
                    <a:p>
                      <a:r>
                        <a:rPr lang="zh-TW" altLang="en-US" sz="1600">
                          <a:latin typeface="微軟正黑體" panose="020B0604030504040204" pitchFamily="34" charset="-120"/>
                          <a:ea typeface="微軟正黑體" panose="020B0604030504040204" pitchFamily="34" charset="-120"/>
                        </a:rPr>
                        <a:t>0.1</a:t>
                      </a:r>
                    </a:p>
                  </a:txBody>
                  <a:tcPr/>
                </a:tc>
                <a:tc>
                  <a:txBody>
                    <a:bodyPr/>
                    <a:lstStyle/>
                    <a:p>
                      <a:r>
                        <a:rPr lang="zh-TW" altLang="en-US" sz="1600">
                          <a:latin typeface="微軟正黑體" panose="020B0604030504040204" pitchFamily="34" charset="-120"/>
                          <a:ea typeface="微軟正黑體" panose="020B0604030504040204" pitchFamily="34" charset="-120"/>
                        </a:rPr>
                        <a:t>25</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34</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36</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31</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45</a:t>
                      </a:r>
                    </a:p>
                  </a:txBody>
                  <a:tcPr/>
                </a:tc>
                <a:tc>
                  <a:txBody>
                    <a:bodyPr/>
                    <a:lstStyle/>
                    <a:p>
                      <a:r>
                        <a:rPr lang="zh-TW" altLang="en-US" sz="1600">
                          <a:latin typeface="微軟正黑體" panose="020B0604030504040204" pitchFamily="34" charset="-120"/>
                          <a:ea typeface="微軟正黑體" panose="020B0604030504040204" pitchFamily="34" charset="-120"/>
                        </a:rPr>
                        <a:t>37</a:t>
                      </a:r>
                    </a:p>
                  </a:txBody>
                  <a:tcPr/>
                </a:tc>
                <a:extLst>
                  <a:ext uri="{0D108BD9-81ED-4DB2-BD59-A6C34878D82A}">
                    <a16:rowId xmlns:a16="http://schemas.microsoft.com/office/drawing/2014/main" val="2784002986"/>
                  </a:ext>
                </a:extLst>
              </a:tr>
              <a:tr h="275421">
                <a:tc>
                  <a:txBody>
                    <a:bodyPr/>
                    <a:lstStyle/>
                    <a:p>
                      <a:pPr lvl="0">
                        <a:buNone/>
                      </a:pPr>
                      <a:r>
                        <a:rPr lang="zh-TW" altLang="en-US" sz="1600">
                          <a:latin typeface="微軟正黑體" panose="020B0604030504040204" pitchFamily="34" charset="-120"/>
                          <a:ea typeface="微軟正黑體" panose="020B0604030504040204" pitchFamily="34" charset="-120"/>
                        </a:rPr>
                        <a:t>t3</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32</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22.158</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0..0</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24</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25</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34</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36</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30</a:t>
                      </a:r>
                    </a:p>
                  </a:txBody>
                  <a:tcPr/>
                </a:tc>
                <a:tc>
                  <a:txBody>
                    <a:bodyPr/>
                    <a:lstStyle/>
                    <a:p>
                      <a:pPr lvl="0">
                        <a:buNone/>
                      </a:pPr>
                      <a:r>
                        <a:rPr lang="zh-TW" altLang="en-US" sz="1600">
                          <a:latin typeface="微軟正黑體" panose="020B0604030504040204" pitchFamily="34" charset="-120"/>
                          <a:ea typeface="微軟正黑體" panose="020B0604030504040204" pitchFamily="34" charset="-120"/>
                        </a:rPr>
                        <a:t>42</a:t>
                      </a:r>
                    </a:p>
                  </a:txBody>
                  <a:tcPr/>
                </a:tc>
                <a:extLst>
                  <a:ext uri="{0D108BD9-81ED-4DB2-BD59-A6C34878D82A}">
                    <a16:rowId xmlns:a16="http://schemas.microsoft.com/office/drawing/2014/main" val="4107395793"/>
                  </a:ext>
                </a:extLst>
              </a:tr>
              <a:tr h="275421">
                <a:tc>
                  <a:txBody>
                    <a:bodyPr/>
                    <a:lstStyle/>
                    <a:p>
                      <a:pPr lvl="0">
                        <a:buNone/>
                      </a:pPr>
                      <a:r>
                        <a:rPr lang="zh-TW" altLang="en-US" sz="1600">
                          <a:latin typeface="微軟正黑體" panose="020B0604030504040204" pitchFamily="34" charset="-120"/>
                          <a:ea typeface="微軟正黑體" panose="020B0604030504040204" pitchFamily="34" charset="-120"/>
                        </a:rPr>
                        <a:t>...</a:t>
                      </a:r>
                      <a:endParaRPr lang="zh-TW"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tc>
                  <a:txBody>
                    <a:bodyPr/>
                    <a:lstStyle/>
                    <a:p>
                      <a:pPr lvl="0">
                        <a:buNone/>
                      </a:pPr>
                      <a:endParaRPr lang="zh-TW" altLang="en-US" sz="16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1846329345"/>
                  </a:ext>
                </a:extLst>
              </a:tr>
            </a:tbl>
          </a:graphicData>
        </a:graphic>
      </p:graphicFrame>
      <p:sp>
        <p:nvSpPr>
          <p:cNvPr id="8" name="標題 1">
            <a:extLst>
              <a:ext uri="{FF2B5EF4-FFF2-40B4-BE49-F238E27FC236}">
                <a16:creationId xmlns:a16="http://schemas.microsoft.com/office/drawing/2014/main" id="{C9EECDF5-0776-4BA3-89C6-909852CF382A}"/>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TW" altLang="en-US" sz="3600">
                <a:solidFill>
                  <a:schemeClr val="accent1"/>
                </a:solidFill>
                <a:latin typeface="Microsoft JhengHei" panose="020B0604030504040204" pitchFamily="34" charset="-120"/>
                <a:ea typeface="Microsoft JhengHei" panose="020B0604030504040204" pitchFamily="34" charset="-120"/>
              </a:rPr>
              <a:t>建模方法</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CN" sz="3600">
                <a:solidFill>
                  <a:schemeClr val="accent1"/>
                </a:solidFill>
                <a:latin typeface="Microsoft JhengHei" panose="020B0604030504040204" pitchFamily="34" charset="-120"/>
                <a:ea typeface="Microsoft JhengHei" panose="020B0604030504040204" pitchFamily="34" charset="-120"/>
              </a:rPr>
              <a:t>2</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CN" sz="3600">
                <a:solidFill>
                  <a:schemeClr val="accent1"/>
                </a:solidFill>
                <a:latin typeface="Microsoft JhengHei" panose="020B0604030504040204" pitchFamily="34" charset="-120"/>
                <a:ea typeface="Microsoft JhengHei" panose="020B0604030504040204" pitchFamily="34" charset="-120"/>
              </a:rPr>
              <a:t>Regression</a:t>
            </a:r>
            <a:endParaRPr lang="en-US" sz="3600">
              <a:solidFill>
                <a:schemeClr val="accent1"/>
              </a:solidFill>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743212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7">
            <a:extLst>
              <a:ext uri="{FF2B5EF4-FFF2-40B4-BE49-F238E27FC236}">
                <a16:creationId xmlns:a16="http://schemas.microsoft.com/office/drawing/2014/main" id="{5D8A6E9B-3909-41B6-B677-B6E36BCDDEA7}"/>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pic>
        <p:nvPicPr>
          <p:cNvPr id="5" name="圖片 4">
            <a:extLst>
              <a:ext uri="{FF2B5EF4-FFF2-40B4-BE49-F238E27FC236}">
                <a16:creationId xmlns:a16="http://schemas.microsoft.com/office/drawing/2014/main" id="{FEA9E7B5-9C29-4E44-9B55-2A8F6F8D3E27}"/>
              </a:ext>
            </a:extLst>
          </p:cNvPr>
          <p:cNvPicPr>
            <a:picLocks noChangeAspect="1"/>
          </p:cNvPicPr>
          <p:nvPr/>
        </p:nvPicPr>
        <p:blipFill>
          <a:blip r:embed="rId2"/>
          <a:stretch>
            <a:fillRect/>
          </a:stretch>
        </p:blipFill>
        <p:spPr>
          <a:xfrm>
            <a:off x="5369915" y="1156996"/>
            <a:ext cx="6297689" cy="5330938"/>
          </a:xfrm>
          <a:prstGeom prst="rect">
            <a:avLst/>
          </a:prstGeom>
        </p:spPr>
      </p:pic>
      <p:sp>
        <p:nvSpPr>
          <p:cNvPr id="6" name="文字方塊 5">
            <a:extLst>
              <a:ext uri="{FF2B5EF4-FFF2-40B4-BE49-F238E27FC236}">
                <a16:creationId xmlns:a16="http://schemas.microsoft.com/office/drawing/2014/main" id="{400900AF-3F67-4B98-80DC-69157ABEB05F}"/>
              </a:ext>
            </a:extLst>
          </p:cNvPr>
          <p:cNvSpPr txBox="1"/>
          <p:nvPr/>
        </p:nvSpPr>
        <p:spPr>
          <a:xfrm>
            <a:off x="412757" y="1247720"/>
            <a:ext cx="4693693" cy="4611904"/>
          </a:xfrm>
          <a:prstGeom prst="rect">
            <a:avLst/>
          </a:prstGeom>
          <a:noFill/>
        </p:spPr>
        <p:txBody>
          <a:bodyPr wrap="square" rtlCol="0">
            <a:spAutoFit/>
          </a:bodyPr>
          <a:lstStyle/>
          <a:p>
            <a:pPr>
              <a:lnSpc>
                <a:spcPct val="150000"/>
              </a:lnSpc>
            </a:pPr>
            <a:r>
              <a:rPr lang="zh-CN" altLang="en-US">
                <a:latin typeface="Microsoft JhengHei" panose="020B0604030504040204" pitchFamily="34" charset="-120"/>
                <a:ea typeface="Microsoft JhengHei" panose="020B0604030504040204" pitchFamily="34" charset="-120"/>
              </a:rPr>
              <a:t>最終模型架構</a:t>
            </a:r>
            <a:endParaRPr lang="en-US" altLang="zh-CN">
              <a:latin typeface="Microsoft JhengHei" panose="020B0604030504040204" pitchFamily="34" charset="-120"/>
              <a:ea typeface="Microsoft JhengHei" panose="020B0604030504040204" pitchFamily="34" charset="-120"/>
            </a:endParaRPr>
          </a:p>
          <a:p>
            <a:pPr marL="285750" indent="-285750">
              <a:lnSpc>
                <a:spcPct val="150000"/>
              </a:lnSpc>
              <a:buFont typeface="Wingdings" panose="05000000000000000000" pitchFamily="2" charset="2"/>
              <a:buChar char="§"/>
            </a:pPr>
            <a:r>
              <a:rPr lang="zh-CN" altLang="en-US">
                <a:latin typeface="Microsoft JhengHei" panose="020B0604030504040204" pitchFamily="34" charset="-120"/>
                <a:ea typeface="Microsoft JhengHei" panose="020B0604030504040204" pitchFamily="34" charset="-120"/>
              </a:rPr>
              <a:t>對原始資料進行初步的預測裏，包括空缺值填充、異常值處理等</a:t>
            </a:r>
            <a:endParaRPr lang="en-US" altLang="zh-CN">
              <a:latin typeface="Microsoft JhengHei" panose="020B0604030504040204" pitchFamily="34" charset="-120"/>
              <a:ea typeface="Microsoft JhengHei" panose="020B0604030504040204" pitchFamily="34" charset="-120"/>
            </a:endParaRPr>
          </a:p>
          <a:p>
            <a:pPr marL="285750" indent="-285750">
              <a:lnSpc>
                <a:spcPct val="150000"/>
              </a:lnSpc>
              <a:buFont typeface="Wingdings" panose="05000000000000000000" pitchFamily="2" charset="2"/>
              <a:buChar char="§"/>
            </a:pPr>
            <a:r>
              <a:rPr lang="zh-CN" altLang="en-US">
                <a:latin typeface="Microsoft JhengHei" panose="020B0604030504040204" pitchFamily="34" charset="-120"/>
                <a:ea typeface="Microsoft JhengHei" panose="020B0604030504040204" pitchFamily="34" charset="-120"/>
              </a:rPr>
              <a:t>將前述兩類方法（</a:t>
            </a:r>
            <a:r>
              <a:rPr lang="en-US" altLang="zh-CN">
                <a:latin typeface="Microsoft JhengHei" panose="020B0604030504040204" pitchFamily="34" charset="-120"/>
                <a:ea typeface="Microsoft JhengHei" panose="020B0604030504040204" pitchFamily="34" charset="-120"/>
              </a:rPr>
              <a:t>ARIMA</a:t>
            </a:r>
            <a:r>
              <a:rPr lang="zh-CN" altLang="en-US">
                <a:latin typeface="Microsoft JhengHei" panose="020B0604030504040204" pitchFamily="34" charset="-120"/>
                <a:ea typeface="Microsoft JhengHei" panose="020B0604030504040204" pitchFamily="34" charset="-120"/>
              </a:rPr>
              <a:t>與</a:t>
            </a:r>
            <a:r>
              <a:rPr lang="en-US" altLang="zh-CN">
                <a:latin typeface="Microsoft JhengHei" panose="020B0604030504040204" pitchFamily="34" charset="-120"/>
                <a:ea typeface="Microsoft JhengHei" panose="020B0604030504040204" pitchFamily="34" charset="-120"/>
              </a:rPr>
              <a:t>Regression</a:t>
            </a:r>
            <a:r>
              <a:rPr lang="zh-CN" altLang="en-US">
                <a:latin typeface="Microsoft JhengHei" panose="020B0604030504040204" pitchFamily="34" charset="-120"/>
                <a:ea typeface="Microsoft JhengHei" panose="020B0604030504040204" pitchFamily="34" charset="-120"/>
              </a:rPr>
              <a:t>）選定的</a:t>
            </a:r>
            <a:r>
              <a:rPr lang="en-US" altLang="zh-CN">
                <a:latin typeface="Microsoft JhengHei" panose="020B0604030504040204" pitchFamily="34" charset="-120"/>
                <a:ea typeface="Microsoft JhengHei" panose="020B0604030504040204" pitchFamily="34" charset="-120"/>
              </a:rPr>
              <a:t>7</a:t>
            </a:r>
            <a:r>
              <a:rPr lang="zh-CN" altLang="en-US">
                <a:latin typeface="Microsoft JhengHei" panose="020B0604030504040204" pitchFamily="34" charset="-120"/>
                <a:ea typeface="Microsoft JhengHei" panose="020B0604030504040204" pitchFamily="34" charset="-120"/>
              </a:rPr>
              <a:t>種演算法分別計算預測結果</a:t>
            </a:r>
            <a:endParaRPr lang="en-US" altLang="zh-CN">
              <a:latin typeface="Microsoft JhengHei" panose="020B0604030504040204" pitchFamily="34" charset="-120"/>
              <a:ea typeface="Microsoft JhengHei" panose="020B0604030504040204" pitchFamily="34" charset="-120"/>
            </a:endParaRPr>
          </a:p>
          <a:p>
            <a:pPr marL="285750" indent="-285750">
              <a:lnSpc>
                <a:spcPct val="150000"/>
              </a:lnSpc>
              <a:buFont typeface="Wingdings" panose="05000000000000000000" pitchFamily="2" charset="2"/>
              <a:buChar char="§"/>
            </a:pPr>
            <a:r>
              <a:rPr lang="zh-CN" altLang="en-US">
                <a:latin typeface="Microsoft JhengHei" panose="020B0604030504040204" pitchFamily="34" charset="-120"/>
                <a:ea typeface="Microsoft JhengHei" panose="020B0604030504040204" pitchFamily="34" charset="-120"/>
              </a:rPr>
              <a:t>先將所有</a:t>
            </a:r>
            <a:r>
              <a:rPr lang="en-US" altLang="zh-CN">
                <a:latin typeface="Microsoft JhengHei" panose="020B0604030504040204" pitchFamily="34" charset="-120"/>
                <a:ea typeface="Microsoft JhengHei" panose="020B0604030504040204" pitchFamily="34" charset="-120"/>
              </a:rPr>
              <a:t>Regression</a:t>
            </a:r>
            <a:r>
              <a:rPr lang="zh-CN" altLang="en-US">
                <a:latin typeface="Microsoft JhengHei" panose="020B0604030504040204" pitchFamily="34" charset="-120"/>
                <a:ea typeface="Microsoft JhengHei" panose="020B0604030504040204" pitchFamily="34" charset="-120"/>
              </a:rPr>
              <a:t>的結果進行一次集成，加權平均。</a:t>
            </a:r>
            <a:endParaRPr lang="en-US" altLang="zh-CN">
              <a:latin typeface="Microsoft JhengHei" panose="020B0604030504040204" pitchFamily="34" charset="-120"/>
              <a:ea typeface="Microsoft JhengHei" panose="020B0604030504040204" pitchFamily="34" charset="-120"/>
            </a:endParaRPr>
          </a:p>
          <a:p>
            <a:pPr marL="285750" indent="-285750">
              <a:lnSpc>
                <a:spcPct val="150000"/>
              </a:lnSpc>
              <a:buFont typeface="Wingdings" panose="05000000000000000000" pitchFamily="2" charset="2"/>
              <a:buChar char="§"/>
            </a:pPr>
            <a:r>
              <a:rPr lang="zh-CN" altLang="en-US">
                <a:latin typeface="Microsoft JhengHei" panose="020B0604030504040204" pitchFamily="34" charset="-120"/>
                <a:ea typeface="Microsoft JhengHei" panose="020B0604030504040204" pitchFamily="34" charset="-120"/>
              </a:rPr>
              <a:t>再與</a:t>
            </a:r>
            <a:r>
              <a:rPr lang="en-US" altLang="zh-CN">
                <a:latin typeface="Microsoft JhengHei" panose="020B0604030504040204" pitchFamily="34" charset="-120"/>
                <a:ea typeface="Microsoft JhengHei" panose="020B0604030504040204" pitchFamily="34" charset="-120"/>
              </a:rPr>
              <a:t>ARIMA</a:t>
            </a:r>
            <a:r>
              <a:rPr lang="zh-CN" altLang="en-US">
                <a:latin typeface="Microsoft JhengHei" panose="020B0604030504040204" pitchFamily="34" charset="-120"/>
                <a:ea typeface="Microsoft JhengHei" panose="020B0604030504040204" pitchFamily="34" charset="-120"/>
              </a:rPr>
              <a:t>的結果進行第二次集成，加權平均。</a:t>
            </a:r>
            <a:endParaRPr lang="en-US" altLang="zh-CN">
              <a:latin typeface="Microsoft JhengHei" panose="020B0604030504040204" pitchFamily="34" charset="-120"/>
              <a:ea typeface="Microsoft JhengHei" panose="020B0604030504040204" pitchFamily="34" charset="-120"/>
            </a:endParaRPr>
          </a:p>
          <a:p>
            <a:pPr marL="285750" indent="-285750">
              <a:lnSpc>
                <a:spcPct val="150000"/>
              </a:lnSpc>
              <a:buFont typeface="Wingdings" panose="05000000000000000000" pitchFamily="2" charset="2"/>
              <a:buChar char="§"/>
            </a:pPr>
            <a:r>
              <a:rPr lang="zh-CN" altLang="en-US">
                <a:latin typeface="Microsoft JhengHei" panose="020B0604030504040204" pitchFamily="34" charset="-120"/>
                <a:ea typeface="Microsoft JhengHei" panose="020B0604030504040204" pitchFamily="34" charset="-120"/>
              </a:rPr>
              <a:t>最終結果同時考慮了時間的週期性，外部資料特性，以及不同演算法處理的優勢。</a:t>
            </a:r>
            <a:endParaRPr lang="en-US" altLang="zh-CN">
              <a:latin typeface="Microsoft JhengHei" panose="020B0604030504040204" pitchFamily="34" charset="-120"/>
              <a:ea typeface="Microsoft JhengHei" panose="020B0604030504040204" pitchFamily="34" charset="-120"/>
            </a:endParaRPr>
          </a:p>
        </p:txBody>
      </p:sp>
      <p:sp>
        <p:nvSpPr>
          <p:cNvPr id="8" name="標題 1">
            <a:extLst>
              <a:ext uri="{FF2B5EF4-FFF2-40B4-BE49-F238E27FC236}">
                <a16:creationId xmlns:a16="http://schemas.microsoft.com/office/drawing/2014/main" id="{91164F42-9EF9-4D01-8908-353F84356621}"/>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TW" altLang="en-US" sz="3600">
                <a:solidFill>
                  <a:schemeClr val="accent1"/>
                </a:solidFill>
                <a:latin typeface="Microsoft JhengHei" panose="020B0604030504040204" pitchFamily="34" charset="-120"/>
                <a:ea typeface="Microsoft JhengHei" panose="020B0604030504040204" pitchFamily="34" charset="-120"/>
              </a:rPr>
              <a:t>建模方法</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en-US" altLang="zh-CN" sz="3600">
                <a:solidFill>
                  <a:schemeClr val="accent1"/>
                </a:solidFill>
                <a:latin typeface="Microsoft JhengHei" panose="020B0604030504040204" pitchFamily="34" charset="-120"/>
                <a:ea typeface="Microsoft JhengHei" panose="020B0604030504040204" pitchFamily="34" charset="-120"/>
              </a:rPr>
              <a:t>3</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zh-TW" altLang="en-US" sz="3600">
                <a:solidFill>
                  <a:schemeClr val="accent1"/>
                </a:solidFill>
                <a:latin typeface="Microsoft JhengHei" panose="020B0604030504040204" pitchFamily="34" charset="-120"/>
                <a:ea typeface="Microsoft JhengHei" panose="020B0604030504040204" pitchFamily="34" charset="-120"/>
              </a:rPr>
              <a:t>結果集成</a:t>
            </a:r>
            <a:endParaRPr lang="en-US" sz="3600">
              <a:solidFill>
                <a:schemeClr val="accent1"/>
              </a:solidFill>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18098684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8DDD786A-970D-4B4E-B5EB-4A602340A6C0}"/>
              </a:ext>
            </a:extLst>
          </p:cNvPr>
          <p:cNvGraphicFramePr/>
          <p:nvPr/>
        </p:nvGraphicFramePr>
        <p:xfrm>
          <a:off x="4070927" y="1476951"/>
          <a:ext cx="5262437" cy="41393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36763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8DDD786A-970D-4B4E-B5EB-4A602340A6C0}"/>
              </a:ext>
            </a:extLst>
          </p:cNvPr>
          <p:cNvGraphicFramePr/>
          <p:nvPr>
            <p:extLst>
              <p:ext uri="{D42A27DB-BD31-4B8C-83A1-F6EECF244321}">
                <p14:modId xmlns:p14="http://schemas.microsoft.com/office/powerpoint/2010/main" val="473084867"/>
              </p:ext>
            </p:extLst>
          </p:nvPr>
        </p:nvGraphicFramePr>
        <p:xfrm>
          <a:off x="4070927" y="1476951"/>
          <a:ext cx="5262437" cy="41393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9915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17">
            <a:extLst>
              <a:ext uri="{FF2B5EF4-FFF2-40B4-BE49-F238E27FC236}">
                <a16:creationId xmlns:a16="http://schemas.microsoft.com/office/drawing/2014/main" id="{882224ED-B310-4919-A5B1-D3EB110CE334}"/>
              </a:ext>
            </a:extLst>
          </p:cNvPr>
          <p:cNvSpPr/>
          <p:nvPr/>
        </p:nvSpPr>
        <p:spPr>
          <a:xfrm>
            <a:off x="167951" y="998376"/>
            <a:ext cx="11887200" cy="5738326"/>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5" name="文字方塊 4">
            <a:extLst>
              <a:ext uri="{FF2B5EF4-FFF2-40B4-BE49-F238E27FC236}">
                <a16:creationId xmlns:a16="http://schemas.microsoft.com/office/drawing/2014/main" id="{2382CD15-DE12-439F-8E5C-C549FE0A8CA7}"/>
              </a:ext>
            </a:extLst>
          </p:cNvPr>
          <p:cNvSpPr txBox="1"/>
          <p:nvPr/>
        </p:nvSpPr>
        <p:spPr>
          <a:xfrm>
            <a:off x="483906" y="1025198"/>
            <a:ext cx="7029842" cy="5546518"/>
          </a:xfrm>
          <a:prstGeom prst="rect">
            <a:avLst/>
          </a:prstGeom>
          <a:noFill/>
        </p:spPr>
        <p:txBody>
          <a:bodyPr wrap="square" rtlCol="0">
            <a:spAutoFit/>
          </a:bodyPr>
          <a:lstStyle/>
          <a:p>
            <a:pPr>
              <a:lnSpc>
                <a:spcPct val="150000"/>
              </a:lnSpc>
            </a:pPr>
            <a:r>
              <a:rPr lang="en-US" altLang="zh-CN" sz="2400" b="1">
                <a:latin typeface="微軟正黑體" panose="020B0604030504040204" pitchFamily="34" charset="-120"/>
                <a:ea typeface="微軟正黑體" panose="020B0604030504040204" pitchFamily="34" charset="-120"/>
              </a:rPr>
              <a:t>1. </a:t>
            </a:r>
            <a:r>
              <a:rPr lang="zh-CN" altLang="en-US" sz="2400" b="1">
                <a:latin typeface="微軟正黑體" panose="020B0604030504040204" pitchFamily="34" charset="-120"/>
                <a:ea typeface="微軟正黑體" panose="020B0604030504040204" pitchFamily="34" charset="-120"/>
              </a:rPr>
              <a:t>初步做好一個模型</a:t>
            </a:r>
            <a:r>
              <a:rPr lang="zh-TW" altLang="en-US" sz="2400" b="1">
                <a:latin typeface="微軟正黑體" panose="020B0604030504040204" pitchFamily="34" charset="-120"/>
                <a:ea typeface="微軟正黑體" panose="020B0604030504040204" pitchFamily="34" charset="-120"/>
              </a:rPr>
              <a:t>後</a:t>
            </a:r>
            <a:r>
              <a:rPr lang="zh-CN" altLang="en-US" sz="2400" b="1">
                <a:latin typeface="微軟正黑體" panose="020B0604030504040204" pitchFamily="34" charset="-120"/>
                <a:ea typeface="微軟正黑體" panose="020B0604030504040204" pitchFamily="34" charset="-120"/>
              </a:rPr>
              <a:t>，如何進行選擇和優化？</a:t>
            </a:r>
            <a:endParaRPr lang="en-US" sz="2400" b="1">
              <a:latin typeface="微軟正黑體" panose="020B0604030504040204" pitchFamily="34" charset="-120"/>
              <a:ea typeface="微軟正黑體" panose="020B0604030504040204" pitchFamily="34" charset="-120"/>
            </a:endParaRPr>
          </a:p>
          <a:p>
            <a:pPr marL="171450" indent="-1714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預測數值與實際數值會有差異，這種差異平均下來會在什麽樣的水準上？由於誤差有正有負，選擇計算平均絕對誤差</a:t>
            </a:r>
            <a:r>
              <a:rPr lang="zh-TW" altLang="en-US" sz="1200">
                <a:latin typeface="微軟正黑體" panose="020B0604030504040204" pitchFamily="34" charset="-120"/>
                <a:ea typeface="微軟正黑體" panose="020B0604030504040204" pitchFamily="34" charset="-120"/>
              </a:rPr>
              <a:t>，表示一系列</a:t>
            </a:r>
            <a:r>
              <a:rPr lang="zh-TW" altLang="en-US" sz="1400" b="1">
                <a:solidFill>
                  <a:srgbClr val="0070C0"/>
                </a:solidFill>
                <a:latin typeface="微軟正黑體" panose="020B0604030504040204" pitchFamily="34" charset="-120"/>
                <a:ea typeface="微軟正黑體" panose="020B0604030504040204" pitchFamily="34" charset="-120"/>
              </a:rPr>
              <a:t>預測值與真實值的絕對值差異的平均結果</a:t>
            </a:r>
            <a:r>
              <a:rPr lang="zh-TW" altLang="en-US" sz="1200">
                <a:latin typeface="微軟正黑體" panose="020B0604030504040204" pitchFamily="34" charset="-120"/>
                <a:ea typeface="微軟正黑體" panose="020B0604030504040204" pitchFamily="34" charset="-120"/>
              </a:rPr>
              <a:t>。</a:t>
            </a:r>
            <a:endParaRPr lang="en-US" sz="1200">
              <a:latin typeface="微軟正黑體" panose="020B0604030504040204" pitchFamily="34" charset="-120"/>
              <a:ea typeface="微軟正黑體" panose="020B0604030504040204" pitchFamily="34" charset="-120"/>
            </a:endParaRPr>
          </a:p>
          <a:p>
            <a:pPr marL="171450" indent="-1714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也可以考慮觀察</a:t>
            </a:r>
            <a:r>
              <a:rPr lang="zh-CN" altLang="en-US" sz="1400" b="1">
                <a:solidFill>
                  <a:srgbClr val="0070C0"/>
                </a:solidFill>
                <a:latin typeface="微軟正黑體" panose="020B0604030504040204" pitchFamily="34" charset="-120"/>
                <a:ea typeface="微軟正黑體" panose="020B0604030504040204" pitchFamily="34" charset="-120"/>
              </a:rPr>
              <a:t>誤差與真實數值的占比</a:t>
            </a:r>
            <a:r>
              <a:rPr lang="zh-TW" altLang="en-US" sz="1200">
                <a:latin typeface="微軟正黑體" panose="020B0604030504040204" pitchFamily="34" charset="-120"/>
                <a:ea typeface="微軟正黑體" panose="020B0604030504040204" pitchFamily="34" charset="-120"/>
              </a:rPr>
              <a:t>，表示一系列預測值與真實值的絕對值差異佔真實值百分比的平均結果。</a:t>
            </a:r>
            <a:endParaRPr lang="en-US" altLang="zh-TW" sz="1200">
              <a:latin typeface="微軟正黑體" panose="020B0604030504040204" pitchFamily="34" charset="-120"/>
              <a:ea typeface="微軟正黑體" panose="020B0604030504040204" pitchFamily="34" charset="-120"/>
            </a:endParaRPr>
          </a:p>
          <a:p>
            <a:pPr marL="171450" indent="-1714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在建模過程中，以降低</a:t>
            </a:r>
            <a:r>
              <a:rPr lang="en-US" altLang="zh-CN" sz="1200">
                <a:latin typeface="微軟正黑體" panose="020B0604030504040204" pitchFamily="34" charset="-120"/>
                <a:ea typeface="微軟正黑體" panose="020B0604030504040204" pitchFamily="34" charset="-120"/>
              </a:rPr>
              <a:t>MAE</a:t>
            </a:r>
            <a:r>
              <a:rPr lang="zh-CN" altLang="en-US" sz="1200">
                <a:latin typeface="微軟正黑體" panose="020B0604030504040204" pitchFamily="34" charset="-120"/>
                <a:ea typeface="微軟正黑體" panose="020B0604030504040204" pitchFamily="34" charset="-120"/>
              </a:rPr>
              <a:t>和</a:t>
            </a:r>
            <a:r>
              <a:rPr lang="en-US" altLang="zh-CN" sz="1200">
                <a:latin typeface="微軟正黑體" panose="020B0604030504040204" pitchFamily="34" charset="-120"/>
                <a:ea typeface="微軟正黑體" panose="020B0604030504040204" pitchFamily="34" charset="-120"/>
              </a:rPr>
              <a:t>MAPE</a:t>
            </a:r>
            <a:r>
              <a:rPr lang="zh-CN" altLang="en-US" sz="1200">
                <a:latin typeface="微軟正黑體" panose="020B0604030504040204" pitchFamily="34" charset="-120"/>
                <a:ea typeface="微軟正黑體" panose="020B0604030504040204" pitchFamily="34" charset="-120"/>
              </a:rPr>
              <a:t>為目標。</a:t>
            </a:r>
            <a:endParaRPr lang="en-US" altLang="zh-TW" sz="1200">
              <a:latin typeface="微軟正黑體" panose="020B0604030504040204" pitchFamily="34" charset="-120"/>
              <a:ea typeface="微軟正黑體" panose="020B0604030504040204" pitchFamily="34" charset="-120"/>
            </a:endParaRPr>
          </a:p>
          <a:p>
            <a:pPr>
              <a:lnSpc>
                <a:spcPct val="150000"/>
              </a:lnSpc>
            </a:pPr>
            <a:r>
              <a:rPr lang="en-US" altLang="zh-CN" sz="2400" b="1">
                <a:latin typeface="微軟正黑體" panose="020B0604030504040204" pitchFamily="34" charset="-120"/>
                <a:ea typeface="微軟正黑體" panose="020B0604030504040204" pitchFamily="34" charset="-120"/>
              </a:rPr>
              <a:t>2. </a:t>
            </a:r>
            <a:r>
              <a:rPr lang="zh-CN" altLang="en-US" sz="2400" b="1">
                <a:latin typeface="微軟正黑體" panose="020B0604030504040204" pitchFamily="34" charset="-120"/>
                <a:ea typeface="微軟正黑體" panose="020B0604030504040204" pitchFamily="34" charset="-120"/>
              </a:rPr>
              <a:t>誤差只能反映單日預測的狀態，如何描述模型預測對動態性的把握？</a:t>
            </a:r>
            <a:endParaRPr lang="en-US" altLang="zh-CN" sz="2400" b="1">
              <a:latin typeface="微軟正黑體" panose="020B0604030504040204" pitchFamily="34" charset="-120"/>
              <a:ea typeface="微軟正黑體" panose="020B0604030504040204" pitchFamily="34" charset="-120"/>
            </a:endParaRPr>
          </a:p>
          <a:p>
            <a:pPr marL="171450" indent="-1714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通過觀察</a:t>
            </a:r>
            <a:r>
              <a:rPr lang="zh-CN" altLang="en-US" sz="1400" b="1">
                <a:solidFill>
                  <a:srgbClr val="0070C0"/>
                </a:solidFill>
                <a:latin typeface="微軟正黑體" panose="020B0604030504040204" pitchFamily="34" charset="-120"/>
                <a:ea typeface="微軟正黑體" panose="020B0604030504040204" pitchFamily="34" charset="-120"/>
              </a:rPr>
              <a:t>預測銷售曲</a:t>
            </a:r>
            <a:r>
              <a:rPr lang="zh-TW" altLang="en-US" sz="1400" b="1">
                <a:solidFill>
                  <a:srgbClr val="0070C0"/>
                </a:solidFill>
                <a:latin typeface="微軟正黑體" panose="020B0604030504040204" pitchFamily="34" charset="-120"/>
                <a:ea typeface="微軟正黑體" panose="020B0604030504040204" pitchFamily="34" charset="-120"/>
              </a:rPr>
              <a:t>線</a:t>
            </a:r>
            <a:r>
              <a:rPr lang="zh-CN" altLang="en-US" sz="1400" b="1">
                <a:solidFill>
                  <a:srgbClr val="0070C0"/>
                </a:solidFill>
                <a:latin typeface="微軟正黑體" panose="020B0604030504040204" pitchFamily="34" charset="-120"/>
                <a:ea typeface="微軟正黑體" panose="020B0604030504040204" pitchFamily="34" charset="-120"/>
              </a:rPr>
              <a:t>與真實銷售曲</a:t>
            </a:r>
            <a:r>
              <a:rPr lang="zh-TW" altLang="en-US" sz="1400" b="1">
                <a:solidFill>
                  <a:srgbClr val="0070C0"/>
                </a:solidFill>
                <a:latin typeface="微軟正黑體" panose="020B0604030504040204" pitchFamily="34" charset="-120"/>
                <a:ea typeface="微軟正黑體" panose="020B0604030504040204" pitchFamily="34" charset="-120"/>
              </a:rPr>
              <a:t>線走勢</a:t>
            </a:r>
            <a:r>
              <a:rPr lang="zh-CN" altLang="en-US" sz="1200">
                <a:latin typeface="微軟正黑體" panose="020B0604030504040204" pitchFamily="34" charset="-120"/>
                <a:ea typeface="微軟正黑體" panose="020B0604030504040204" pitchFamily="34" charset="-120"/>
              </a:rPr>
              <a:t>。觀察模型是否對漲跌能夠進行及時的反饋。</a:t>
            </a:r>
            <a:endParaRPr lang="en-US" altLang="zh-CN" sz="1200">
              <a:latin typeface="微軟正黑體" panose="020B0604030504040204" pitchFamily="34" charset="-120"/>
              <a:ea typeface="微軟正黑體" panose="020B0604030504040204" pitchFamily="34" charset="-120"/>
            </a:endParaRPr>
          </a:p>
          <a:p>
            <a:pPr>
              <a:lnSpc>
                <a:spcPct val="150000"/>
              </a:lnSpc>
            </a:pPr>
            <a:r>
              <a:rPr lang="en-US" altLang="zh-CN" sz="2400" b="1">
                <a:latin typeface="微軟正黑體" panose="020B0604030504040204" pitchFamily="34" charset="-120"/>
                <a:ea typeface="微軟正黑體" panose="020B0604030504040204" pitchFamily="34" charset="-120"/>
              </a:rPr>
              <a:t>3. </a:t>
            </a:r>
            <a:r>
              <a:rPr lang="zh-CN" altLang="en-US" sz="2400" b="1">
                <a:latin typeface="微軟正黑體" panose="020B0604030504040204" pitchFamily="34" charset="-120"/>
                <a:ea typeface="微軟正黑體" panose="020B0604030504040204" pitchFamily="34" charset="-120"/>
              </a:rPr>
              <a:t>面對幾百個做好的模型，如何對整體預測結果進行評估？</a:t>
            </a:r>
            <a:endParaRPr lang="en-US" altLang="zh-CN" sz="2400" b="1">
              <a:latin typeface="微軟正黑體" panose="020B0604030504040204" pitchFamily="34" charset="-120"/>
              <a:ea typeface="微軟正黑體" panose="020B0604030504040204" pitchFamily="34" charset="-120"/>
            </a:endParaRPr>
          </a:p>
          <a:p>
            <a:pPr marL="285750" indent="-2857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從一段時期預測的統計角度看，我們希望</a:t>
            </a:r>
            <a:r>
              <a:rPr lang="zh-CN" altLang="en-US" sz="1200" b="1">
                <a:solidFill>
                  <a:srgbClr val="0070C0"/>
                </a:solidFill>
                <a:latin typeface="微軟正黑體" panose="020B0604030504040204" pitchFamily="34" charset="-120"/>
                <a:ea typeface="微軟正黑體" panose="020B0604030504040204" pitchFamily="34" charset="-120"/>
              </a:rPr>
              <a:t>預測值的分佈與真實值的分佈越接近越好</a:t>
            </a:r>
            <a:endParaRPr lang="en-US" sz="1200" b="1">
              <a:solidFill>
                <a:srgbClr val="0070C0"/>
              </a:solidFill>
              <a:latin typeface="微軟正黑體" panose="020B0604030504040204" pitchFamily="34" charset="-120"/>
              <a:ea typeface="微軟正黑體" panose="020B0604030504040204" pitchFamily="34" charset="-120"/>
            </a:endParaRPr>
          </a:p>
          <a:p>
            <a:pPr marL="285750" indent="-285750">
              <a:lnSpc>
                <a:spcPct val="150000"/>
              </a:lnSpc>
              <a:buFont typeface="Wingdings" panose="05000000000000000000" pitchFamily="2" charset="2"/>
              <a:buChar char="§"/>
            </a:pPr>
            <a:r>
              <a:rPr lang="zh-CN" altLang="en-US" sz="1200">
                <a:latin typeface="微軟正黑體" panose="020B0604030504040204" pitchFamily="34" charset="-120"/>
                <a:ea typeface="微軟正黑體" panose="020B0604030504040204" pitchFamily="34" charset="-120"/>
              </a:rPr>
              <a:t>做</a:t>
            </a:r>
            <a:r>
              <a:rPr lang="en-US" sz="1200">
                <a:latin typeface="微軟正黑體" panose="020B0604030504040204" pitchFamily="34" charset="-120"/>
                <a:ea typeface="微軟正黑體" panose="020B0604030504040204" pitchFamily="34" charset="-120"/>
              </a:rPr>
              <a:t>Kolmogorov-Smirnov</a:t>
            </a:r>
            <a:r>
              <a:rPr lang="zh-TW" altLang="en-US" sz="1200">
                <a:latin typeface="微軟正黑體" panose="020B0604030504040204" pitchFamily="34" charset="-120"/>
                <a:ea typeface="微軟正黑體" panose="020B0604030504040204" pitchFamily="34" charset="-120"/>
              </a:rPr>
              <a:t>檢驗</a:t>
            </a:r>
            <a:r>
              <a:rPr lang="zh-CN" altLang="en-US" sz="1200">
                <a:latin typeface="微軟正黑體" panose="020B0604030504040204" pitchFamily="34" charset="-120"/>
                <a:ea typeface="微軟正黑體" panose="020B0604030504040204" pitchFamily="34" charset="-120"/>
              </a:rPr>
              <a:t>（</a:t>
            </a:r>
            <a:r>
              <a:rPr lang="en-US" altLang="zh-CN" sz="1400" b="1">
                <a:solidFill>
                  <a:srgbClr val="0070C0"/>
                </a:solidFill>
                <a:latin typeface="微軟正黑體" panose="020B0604030504040204" pitchFamily="34" charset="-120"/>
                <a:ea typeface="微軟正黑體" panose="020B0604030504040204" pitchFamily="34" charset="-120"/>
              </a:rPr>
              <a:t>KS</a:t>
            </a:r>
            <a:r>
              <a:rPr lang="zh-CN" altLang="en-US" sz="1400" b="1">
                <a:solidFill>
                  <a:srgbClr val="0070C0"/>
                </a:solidFill>
                <a:latin typeface="微軟正黑體" panose="020B0604030504040204" pitchFamily="34" charset="-120"/>
                <a:ea typeface="微軟正黑體" panose="020B0604030504040204" pitchFamily="34" charset="-120"/>
              </a:rPr>
              <a:t>檢驗</a:t>
            </a:r>
            <a:r>
              <a:rPr lang="zh-CN" altLang="en-US" sz="1200">
                <a:latin typeface="微軟正黑體" panose="020B0604030504040204" pitchFamily="34" charset="-120"/>
                <a:ea typeface="微軟正黑體" panose="020B0604030504040204" pitchFamily="34" charset="-120"/>
              </a:rPr>
              <a:t>）</a:t>
            </a:r>
            <a:r>
              <a:rPr lang="zh-CN" altLang="en-US" sz="1100">
                <a:latin typeface="微軟正黑體" panose="020B0604030504040204" pitchFamily="34" charset="-120"/>
                <a:ea typeface="微軟正黑體" panose="020B0604030504040204" pitchFamily="34" charset="-120"/>
              </a:rPr>
              <a:t>，</a:t>
            </a:r>
            <a:r>
              <a:rPr lang="zh-TW" altLang="en-US" sz="1200">
                <a:latin typeface="微軟正黑體" panose="020B0604030504040204" pitchFamily="34" charset="-120"/>
                <a:ea typeface="微軟正黑體" panose="020B0604030504040204" pitchFamily="34" charset="-120"/>
              </a:rPr>
              <a:t>計算結果表示爲</a:t>
            </a:r>
            <a:r>
              <a:rPr lang="en-US" altLang="zh-TW" sz="1200">
                <a:latin typeface="微軟正黑體" panose="020B0604030504040204" pitchFamily="34" charset="-120"/>
                <a:ea typeface="微軟正黑體" panose="020B0604030504040204" pitchFamily="34" charset="-120"/>
              </a:rPr>
              <a:t>p-value</a:t>
            </a:r>
            <a:r>
              <a:rPr lang="zh-TW" altLang="en-US" sz="1200">
                <a:latin typeface="微軟正黑體" panose="020B0604030504040204" pitchFamily="34" charset="-120"/>
                <a:ea typeface="微軟正黑體" panose="020B0604030504040204" pitchFamily="34" charset="-120"/>
              </a:rPr>
              <a:t>。若</a:t>
            </a:r>
            <a:r>
              <a:rPr lang="en-US" altLang="zh-TW" sz="1400" b="1">
                <a:solidFill>
                  <a:srgbClr val="0070C0"/>
                </a:solidFill>
                <a:latin typeface="微軟正黑體" panose="020B0604030504040204" pitchFamily="34" charset="-120"/>
                <a:ea typeface="微軟正黑體" panose="020B0604030504040204" pitchFamily="34" charset="-120"/>
              </a:rPr>
              <a:t>p-value</a:t>
            </a:r>
            <a:r>
              <a:rPr lang="zh-TW" altLang="en-US" sz="1400" b="1">
                <a:solidFill>
                  <a:srgbClr val="0070C0"/>
                </a:solidFill>
                <a:latin typeface="微軟正黑體" panose="020B0604030504040204" pitchFamily="34" charset="-120"/>
                <a:ea typeface="微軟正黑體" panose="020B0604030504040204" pitchFamily="34" charset="-120"/>
              </a:rPr>
              <a:t>大於</a:t>
            </a:r>
            <a:r>
              <a:rPr lang="en-US" altLang="zh-TW" sz="1400" b="1">
                <a:solidFill>
                  <a:srgbClr val="0070C0"/>
                </a:solidFill>
                <a:latin typeface="微軟正黑體" panose="020B0604030504040204" pitchFamily="34" charset="-120"/>
                <a:ea typeface="微軟正黑體" panose="020B0604030504040204" pitchFamily="34" charset="-120"/>
              </a:rPr>
              <a:t>0.05</a:t>
            </a:r>
            <a:r>
              <a:rPr lang="zh-TW" altLang="en-US" sz="1400" b="1">
                <a:solidFill>
                  <a:srgbClr val="0070C0"/>
                </a:solidFill>
                <a:latin typeface="微軟正黑體" panose="020B0604030504040204" pitchFamily="34" charset="-120"/>
                <a:ea typeface="微軟正黑體" panose="020B0604030504040204" pitchFamily="34" charset="-120"/>
              </a:rPr>
              <a:t>，則認爲在</a:t>
            </a:r>
            <a:r>
              <a:rPr lang="en-US" altLang="zh-TW" sz="1400" b="1">
                <a:solidFill>
                  <a:srgbClr val="0070C0"/>
                </a:solidFill>
                <a:latin typeface="微軟正黑體" panose="020B0604030504040204" pitchFamily="34" charset="-120"/>
                <a:ea typeface="微軟正黑體" panose="020B0604030504040204" pitchFamily="34" charset="-120"/>
              </a:rPr>
              <a:t>95%</a:t>
            </a:r>
            <a:r>
              <a:rPr lang="zh-TW" altLang="en-US" sz="1400" b="1">
                <a:solidFill>
                  <a:srgbClr val="0070C0"/>
                </a:solidFill>
                <a:latin typeface="微軟正黑體" panose="020B0604030504040204" pitchFamily="34" charset="-120"/>
                <a:ea typeface="微軟正黑體" panose="020B0604030504040204" pitchFamily="34" charset="-120"/>
              </a:rPr>
              <a:t>的信賴區間上</a:t>
            </a:r>
            <a:r>
              <a:rPr lang="zh-TW" altLang="en-US" sz="1200">
                <a:latin typeface="微軟正黑體" panose="020B0604030504040204" pitchFamily="34" charset="-120"/>
                <a:ea typeface="微軟正黑體" panose="020B0604030504040204" pitchFamily="34" charset="-120"/>
              </a:rPr>
              <a:t>，接受此兩序列數字出於同一分佈的假設。</a:t>
            </a:r>
            <a:endParaRPr lang="en-US" altLang="zh-TW" sz="1200">
              <a:latin typeface="微軟正黑體" panose="020B0604030504040204" pitchFamily="34" charset="-120"/>
              <a:ea typeface="微軟正黑體" panose="020B0604030504040204" pitchFamily="34" charset="-120"/>
            </a:endParaRPr>
          </a:p>
        </p:txBody>
      </p:sp>
      <p:sp>
        <p:nvSpPr>
          <p:cNvPr id="11" name="標題 1">
            <a:extLst>
              <a:ext uri="{FF2B5EF4-FFF2-40B4-BE49-F238E27FC236}">
                <a16:creationId xmlns:a16="http://schemas.microsoft.com/office/drawing/2014/main" id="{EDFD8A86-EB59-4BDB-B7D7-B6D586983D9B}"/>
              </a:ext>
            </a:extLst>
          </p:cNvPr>
          <p:cNvSpPr txBox="1">
            <a:spLocks/>
          </p:cNvSpPr>
          <p:nvPr/>
        </p:nvSpPr>
        <p:spPr>
          <a:xfrm>
            <a:off x="2933999" y="251593"/>
            <a:ext cx="6159759" cy="669194"/>
          </a:xfrm>
          <a:prstGeom prst="rect">
            <a:avLst/>
          </a:prstGeom>
        </p:spPr>
        <p:txBody>
          <a:bodyPr vert="horz" lIns="91440" tIns="45720" rIns="91440" bIns="45720" rtlCol="0" anchor="ctr">
            <a:normAutofit/>
          </a:bodyPr>
          <a:lstStyle>
            <a:lvl1pPr algn="ctr" defTabSz="914201">
              <a:lnSpc>
                <a:spcPct val="90000"/>
              </a:lnSpc>
              <a:spcBef>
                <a:spcPct val="0"/>
              </a:spcBef>
              <a:buNone/>
              <a:defRPr sz="3600">
                <a:solidFill>
                  <a:schemeClr val="accent1"/>
                </a:solidFill>
                <a:latin typeface="Microsoft JhengHei" panose="020B0604030504040204" pitchFamily="34" charset="-120"/>
                <a:ea typeface="Microsoft JhengHei" panose="020B0604030504040204" pitchFamily="34" charset="-120"/>
                <a:cs typeface="+mj-cs"/>
              </a:defRPr>
            </a:lvl1pPr>
          </a:lstStyle>
          <a:p>
            <a:r>
              <a:rPr lang="zh-CN" altLang="en-US" b="1"/>
              <a:t>預測成果</a:t>
            </a:r>
            <a:r>
              <a:rPr lang="en-US" altLang="zh-CN" b="1"/>
              <a:t>-</a:t>
            </a:r>
            <a:r>
              <a:rPr lang="zh-CN" altLang="en-US" b="1"/>
              <a:t> 評價方法</a:t>
            </a:r>
            <a:endParaRPr lang="en-US" b="1"/>
          </a:p>
        </p:txBody>
      </p:sp>
      <p:grpSp>
        <p:nvGrpSpPr>
          <p:cNvPr id="18" name="群組 17">
            <a:extLst>
              <a:ext uri="{FF2B5EF4-FFF2-40B4-BE49-F238E27FC236}">
                <a16:creationId xmlns:a16="http://schemas.microsoft.com/office/drawing/2014/main" id="{FED652F2-C034-4F68-BEB9-55B925EAD5F5}"/>
              </a:ext>
            </a:extLst>
          </p:cNvPr>
          <p:cNvGrpSpPr/>
          <p:nvPr/>
        </p:nvGrpSpPr>
        <p:grpSpPr>
          <a:xfrm>
            <a:off x="8655430" y="4744157"/>
            <a:ext cx="2285078" cy="1660473"/>
            <a:chOff x="6004157" y="4731361"/>
            <a:chExt cx="2285078" cy="1660473"/>
          </a:xfrm>
        </p:grpSpPr>
        <p:cxnSp>
          <p:nvCxnSpPr>
            <p:cNvPr id="12" name="Straight Connector 8">
              <a:extLst>
                <a:ext uri="{FF2B5EF4-FFF2-40B4-BE49-F238E27FC236}">
                  <a16:creationId xmlns:a16="http://schemas.microsoft.com/office/drawing/2014/main" id="{75E910A3-F405-4D09-8F52-9D02D0CE12CC}"/>
                </a:ext>
              </a:extLst>
            </p:cNvPr>
            <p:cNvCxnSpPr>
              <a:cxnSpLocks/>
            </p:cNvCxnSpPr>
            <p:nvPr/>
          </p:nvCxnSpPr>
          <p:spPr>
            <a:xfrm>
              <a:off x="6004157" y="6384960"/>
              <a:ext cx="2285078"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Freeform: Shape 9">
              <a:extLst>
                <a:ext uri="{FF2B5EF4-FFF2-40B4-BE49-F238E27FC236}">
                  <a16:creationId xmlns:a16="http://schemas.microsoft.com/office/drawing/2014/main" id="{927A1B87-1D25-48DF-9872-60EFA0DA82DC}"/>
                </a:ext>
              </a:extLst>
            </p:cNvPr>
            <p:cNvSpPr/>
            <p:nvPr/>
          </p:nvSpPr>
          <p:spPr bwMode="auto">
            <a:xfrm>
              <a:off x="6218237" y="5118246"/>
              <a:ext cx="1740309" cy="1221282"/>
            </a:xfrm>
            <a:custGeom>
              <a:avLst/>
              <a:gdLst>
                <a:gd name="connsiteX0" fmla="*/ 0 w 1740309"/>
                <a:gd name="connsiteY0" fmla="*/ 1221282 h 1221282"/>
                <a:gd name="connsiteX1" fmla="*/ 454250 w 1740309"/>
                <a:gd name="connsiteY1" fmla="*/ 938113 h 1221282"/>
                <a:gd name="connsiteX2" fmla="*/ 825909 w 1740309"/>
                <a:gd name="connsiteY2" fmla="*/ 116 h 1221282"/>
                <a:gd name="connsiteX3" fmla="*/ 1209368 w 1740309"/>
                <a:gd name="connsiteY3" fmla="*/ 1003006 h 1221282"/>
                <a:gd name="connsiteX4" fmla="*/ 1740309 w 1740309"/>
                <a:gd name="connsiteY4" fmla="*/ 1203584 h 122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0309" h="1221282">
                  <a:moveTo>
                    <a:pt x="0" y="1221282"/>
                  </a:moveTo>
                  <a:cubicBezTo>
                    <a:pt x="158299" y="1181461"/>
                    <a:pt x="316599" y="1141641"/>
                    <a:pt x="454250" y="938113"/>
                  </a:cubicBezTo>
                  <a:cubicBezTo>
                    <a:pt x="591901" y="734585"/>
                    <a:pt x="700056" y="-10700"/>
                    <a:pt x="825909" y="116"/>
                  </a:cubicBezTo>
                  <a:cubicBezTo>
                    <a:pt x="951762" y="10931"/>
                    <a:pt x="1056968" y="802428"/>
                    <a:pt x="1209368" y="1003006"/>
                  </a:cubicBezTo>
                  <a:cubicBezTo>
                    <a:pt x="1361768" y="1203584"/>
                    <a:pt x="1551038" y="1203584"/>
                    <a:pt x="1740309" y="1203584"/>
                  </a:cubicBezTo>
                </a:path>
              </a:pathLst>
            </a:custGeom>
            <a:gradFill flip="none" rotWithShape="1">
              <a:gsLst>
                <a:gs pos="0">
                  <a:schemeClr val="bg1">
                    <a:alpha val="30000"/>
                  </a:schemeClr>
                </a:gs>
                <a:gs pos="99167">
                  <a:schemeClr val="accent2">
                    <a:lumMod val="75000"/>
                    <a:alpha val="50000"/>
                  </a:schemeClr>
                </a:gs>
                <a:gs pos="49000">
                  <a:schemeClr val="accent2">
                    <a:lumMod val="40000"/>
                    <a:lumOff val="60000"/>
                    <a:alpha val="20000"/>
                  </a:schemeClr>
                </a:gs>
              </a:gsLst>
              <a:lin ang="16200000" scaled="1"/>
              <a:tileRect/>
            </a:gradFill>
            <a:ln>
              <a:solidFill>
                <a:schemeClr val="accent2"/>
              </a:solidFill>
              <a:headEnd type="none" w="med" len="med"/>
              <a:tailEnd type="none" w="med" len="med"/>
            </a:ln>
          </p:spPr>
          <p:style>
            <a:lnRef idx="1">
              <a:schemeClr val="accent4"/>
            </a:lnRef>
            <a:fillRef idx="0">
              <a:schemeClr val="accent4"/>
            </a:fillRef>
            <a:effectRef idx="0">
              <a:schemeClr val="accent4"/>
            </a:effectRef>
            <a:fontRef idx="minor">
              <a:schemeClr val="tx1"/>
            </a:fontRef>
          </p:style>
          <p:txBody>
            <a:bodyPr rtlCol="0" anchor="ctr"/>
            <a:lstStyle/>
            <a:p>
              <a:pPr algn="ctr"/>
              <a:endParaRPr lang="en-US"/>
            </a:p>
          </p:txBody>
        </p:sp>
        <p:cxnSp>
          <p:nvCxnSpPr>
            <p:cNvPr id="14" name="Straight Connector 11">
              <a:extLst>
                <a:ext uri="{FF2B5EF4-FFF2-40B4-BE49-F238E27FC236}">
                  <a16:creationId xmlns:a16="http://schemas.microsoft.com/office/drawing/2014/main" id="{2DA3D2D2-752E-434C-8AA5-2A8014AE1513}"/>
                </a:ext>
              </a:extLst>
            </p:cNvPr>
            <p:cNvCxnSpPr>
              <a:cxnSpLocks/>
            </p:cNvCxnSpPr>
            <p:nvPr/>
          </p:nvCxnSpPr>
          <p:spPr>
            <a:xfrm>
              <a:off x="7088455" y="5118246"/>
              <a:ext cx="0" cy="1273588"/>
            </a:xfrm>
            <a:prstGeom prst="line">
              <a:avLst/>
            </a:prstGeom>
            <a:ln>
              <a:solidFill>
                <a:schemeClr val="accent6"/>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5" name="Freeform: Shape 12">
              <a:extLst>
                <a:ext uri="{FF2B5EF4-FFF2-40B4-BE49-F238E27FC236}">
                  <a16:creationId xmlns:a16="http://schemas.microsoft.com/office/drawing/2014/main" id="{58E81E88-838E-48DC-9B9B-9B2A728C8057}"/>
                </a:ext>
              </a:extLst>
            </p:cNvPr>
            <p:cNvSpPr/>
            <p:nvPr/>
          </p:nvSpPr>
          <p:spPr bwMode="auto">
            <a:xfrm>
              <a:off x="6282041" y="5111655"/>
              <a:ext cx="1740309" cy="1221282"/>
            </a:xfrm>
            <a:custGeom>
              <a:avLst/>
              <a:gdLst>
                <a:gd name="connsiteX0" fmla="*/ 0 w 1740309"/>
                <a:gd name="connsiteY0" fmla="*/ 1221282 h 1221282"/>
                <a:gd name="connsiteX1" fmla="*/ 454250 w 1740309"/>
                <a:gd name="connsiteY1" fmla="*/ 938113 h 1221282"/>
                <a:gd name="connsiteX2" fmla="*/ 825909 w 1740309"/>
                <a:gd name="connsiteY2" fmla="*/ 116 h 1221282"/>
                <a:gd name="connsiteX3" fmla="*/ 1209368 w 1740309"/>
                <a:gd name="connsiteY3" fmla="*/ 1003006 h 1221282"/>
                <a:gd name="connsiteX4" fmla="*/ 1740309 w 1740309"/>
                <a:gd name="connsiteY4" fmla="*/ 1203584 h 1221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0309" h="1221282">
                  <a:moveTo>
                    <a:pt x="0" y="1221282"/>
                  </a:moveTo>
                  <a:cubicBezTo>
                    <a:pt x="158299" y="1181461"/>
                    <a:pt x="316599" y="1141641"/>
                    <a:pt x="454250" y="938113"/>
                  </a:cubicBezTo>
                  <a:cubicBezTo>
                    <a:pt x="591901" y="734585"/>
                    <a:pt x="700056" y="-10700"/>
                    <a:pt x="825909" y="116"/>
                  </a:cubicBezTo>
                  <a:cubicBezTo>
                    <a:pt x="951762" y="10931"/>
                    <a:pt x="1056968" y="802428"/>
                    <a:pt x="1209368" y="1003006"/>
                  </a:cubicBezTo>
                  <a:cubicBezTo>
                    <a:pt x="1361768" y="1203584"/>
                    <a:pt x="1551038" y="1203584"/>
                    <a:pt x="1740309" y="1203584"/>
                  </a:cubicBezTo>
                </a:path>
              </a:pathLst>
            </a:custGeom>
            <a:gradFill>
              <a:gsLst>
                <a:gs pos="0">
                  <a:schemeClr val="bg1">
                    <a:alpha val="30000"/>
                  </a:schemeClr>
                </a:gs>
                <a:gs pos="99167">
                  <a:schemeClr val="accent6">
                    <a:alpha val="50000"/>
                  </a:schemeClr>
                </a:gs>
                <a:gs pos="49000">
                  <a:schemeClr val="accent6">
                    <a:lumMod val="40000"/>
                    <a:lumOff val="60000"/>
                    <a:alpha val="20000"/>
                  </a:schemeClr>
                </a:gs>
              </a:gsLst>
              <a:lin ang="16200000" scaled="1"/>
            </a:gradFill>
            <a:ln>
              <a:solidFill>
                <a:schemeClr val="accent6"/>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 name="Straight Connector 19">
              <a:extLst>
                <a:ext uri="{FF2B5EF4-FFF2-40B4-BE49-F238E27FC236}">
                  <a16:creationId xmlns:a16="http://schemas.microsoft.com/office/drawing/2014/main" id="{B4BA74C8-018E-43EF-ACAA-2715BEF81C9F}"/>
                </a:ext>
              </a:extLst>
            </p:cNvPr>
            <p:cNvCxnSpPr>
              <a:cxnSpLocks/>
            </p:cNvCxnSpPr>
            <p:nvPr/>
          </p:nvCxnSpPr>
          <p:spPr>
            <a:xfrm>
              <a:off x="7039056" y="5097185"/>
              <a:ext cx="0" cy="1273588"/>
            </a:xfrm>
            <a:prstGeom prst="line">
              <a:avLst/>
            </a:prstGeom>
            <a:ln>
              <a:solidFill>
                <a:schemeClr val="accent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7" name="TextBox 2">
              <a:extLst>
                <a:ext uri="{FF2B5EF4-FFF2-40B4-BE49-F238E27FC236}">
                  <a16:creationId xmlns:a16="http://schemas.microsoft.com/office/drawing/2014/main" id="{3FC2F819-CA7C-45C4-BB1D-AFED245AA99F}"/>
                </a:ext>
              </a:extLst>
            </p:cNvPr>
            <p:cNvSpPr txBox="1"/>
            <p:nvPr/>
          </p:nvSpPr>
          <p:spPr>
            <a:xfrm>
              <a:off x="6004157" y="4731361"/>
              <a:ext cx="2069797" cy="253916"/>
            </a:xfrm>
            <a:prstGeom prst="rect">
              <a:avLst/>
            </a:prstGeom>
            <a:noFill/>
          </p:spPr>
          <p:txBody>
            <a:bodyPr wrap="none" rtlCol="0">
              <a:spAutoFit/>
            </a:bodyPr>
            <a:lstStyle/>
            <a:p>
              <a:r>
                <a:rPr lang="zh-CN" altLang="en-US" sz="1050"/>
                <a:t>銷售數量預測值與歷史同期比較</a:t>
              </a:r>
              <a:endParaRPr lang="en-US" sz="1050"/>
            </a:p>
          </p:txBody>
        </p:sp>
      </p:grpSp>
      <mc:AlternateContent xmlns:mc="http://schemas.openxmlformats.org/markup-compatibility/2006">
        <mc:Choice xmlns:a14="http://schemas.microsoft.com/office/drawing/2010/main" Requires="a14">
          <p:sp>
            <p:nvSpPr>
              <p:cNvPr id="21" name="文字方塊 20">
                <a:extLst>
                  <a:ext uri="{FF2B5EF4-FFF2-40B4-BE49-F238E27FC236}">
                    <a16:creationId xmlns:a16="http://schemas.microsoft.com/office/drawing/2014/main" id="{F0D7DFB8-645C-4C78-B87B-A63B7F05B18B}"/>
                  </a:ext>
                </a:extLst>
              </p:cNvPr>
              <p:cNvSpPr txBox="1"/>
              <p:nvPr/>
            </p:nvSpPr>
            <p:spPr>
              <a:xfrm>
                <a:off x="8162870" y="1423713"/>
                <a:ext cx="2658612" cy="39773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zh-CN" altLang="en-US" sz="1000" i="1">
                          <a:latin typeface="Cambria Math" panose="02040503050406030204" pitchFamily="18" charset="0"/>
                        </a:rPr>
                        <m:t>平</m:t>
                      </m:r>
                      <m:r>
                        <a:rPr lang="zh-CN" altLang="en-US" sz="1000" i="1" smtClean="0">
                          <a:latin typeface="Cambria Math" panose="02040503050406030204" pitchFamily="18" charset="0"/>
                        </a:rPr>
                        <m:t>均</m:t>
                      </m:r>
                      <m:r>
                        <a:rPr lang="zh-CN" altLang="en-US" sz="1000" i="1">
                          <a:latin typeface="Cambria Math" panose="02040503050406030204" pitchFamily="18" charset="0"/>
                        </a:rPr>
                        <m:t>絕對誤差</m:t>
                      </m:r>
                      <m:r>
                        <a:rPr lang="en-US" sz="1000">
                          <a:latin typeface="Cambria Math" panose="02040503050406030204" pitchFamily="18" charset="0"/>
                        </a:rPr>
                        <m:t>=</m:t>
                      </m:r>
                      <m:f>
                        <m:fPr>
                          <m:ctrlPr>
                            <a:rPr lang="en-US" sz="1000" i="1">
                              <a:latin typeface="Cambria Math" panose="02040503050406030204" pitchFamily="18" charset="0"/>
                            </a:rPr>
                          </m:ctrlPr>
                        </m:fPr>
                        <m:num>
                          <m:nary>
                            <m:naryPr>
                              <m:chr m:val="∑"/>
                              <m:limLoc m:val="undOvr"/>
                              <m:ctrlPr>
                                <a:rPr lang="en-US" sz="1000" i="1">
                                  <a:latin typeface="Cambria Math" panose="02040503050406030204" pitchFamily="18" charset="0"/>
                                </a:rPr>
                              </m:ctrlPr>
                            </m:naryPr>
                            <m:sub>
                              <m:r>
                                <a:rPr lang="en-US" sz="1000" i="1">
                                  <a:latin typeface="Cambria Math" panose="02040503050406030204" pitchFamily="18" charset="0"/>
                                </a:rPr>
                                <m:t>𝑖</m:t>
                              </m:r>
                              <m:r>
                                <a:rPr lang="en-US" sz="1000" i="1">
                                  <a:latin typeface="Cambria Math" panose="02040503050406030204" pitchFamily="18" charset="0"/>
                                </a:rPr>
                                <m:t>=1</m:t>
                              </m:r>
                            </m:sub>
                            <m:sup>
                              <m:r>
                                <a:rPr lang="en-US" sz="1000" i="1">
                                  <a:latin typeface="Cambria Math" panose="02040503050406030204" pitchFamily="18" charset="0"/>
                                </a:rPr>
                                <m:t>𝑛</m:t>
                              </m:r>
                            </m:sup>
                            <m:e>
                              <m:d>
                                <m:dPr>
                                  <m:begChr m:val="|"/>
                                  <m:endChr m:val="|"/>
                                  <m:ctrlPr>
                                    <a:rPr lang="en-US" sz="1000" i="1">
                                      <a:latin typeface="Cambria Math" panose="02040503050406030204" pitchFamily="18" charset="0"/>
                                    </a:rPr>
                                  </m:ctrlPr>
                                </m:dPr>
                                <m:e>
                                  <m:r>
                                    <a:rPr lang="zh-CN" altLang="en-US" sz="1000" i="1">
                                      <a:latin typeface="Cambria Math" panose="02040503050406030204" pitchFamily="18" charset="0"/>
                                    </a:rPr>
                                    <m:t>預測銷量</m:t>
                                  </m:r>
                                  <m:r>
                                    <a:rPr lang="en-US" sz="1000" i="1">
                                      <a:latin typeface="Cambria Math" panose="02040503050406030204" pitchFamily="18" charset="0"/>
                                    </a:rPr>
                                    <m:t>−</m:t>
                                  </m:r>
                                  <m:r>
                                    <a:rPr lang="zh-CN" altLang="en-US" sz="1000" i="1">
                                      <a:latin typeface="Cambria Math" panose="02040503050406030204" pitchFamily="18" charset="0"/>
                                    </a:rPr>
                                    <m:t>實際銷量</m:t>
                                  </m:r>
                                </m:e>
                              </m:d>
                            </m:e>
                          </m:nary>
                        </m:num>
                        <m:den>
                          <m:r>
                            <a:rPr lang="en-US" sz="1000" i="1">
                              <a:latin typeface="Cambria Math" panose="02040503050406030204" pitchFamily="18" charset="0"/>
                            </a:rPr>
                            <m:t>𝑛</m:t>
                          </m:r>
                        </m:den>
                      </m:f>
                    </m:oMath>
                  </m:oMathPara>
                </a14:m>
                <a:endParaRPr lang="en-US" sz="1000"/>
              </a:p>
            </p:txBody>
          </p:sp>
        </mc:Choice>
        <mc:Fallback>
          <p:sp>
            <p:nvSpPr>
              <p:cNvPr id="21" name="文字方塊 20">
                <a:extLst>
                  <a:ext uri="{FF2B5EF4-FFF2-40B4-BE49-F238E27FC236}">
                    <a16:creationId xmlns:a16="http://schemas.microsoft.com/office/drawing/2014/main" id="{F0D7DFB8-645C-4C78-B87B-A63B7F05B18B}"/>
                  </a:ext>
                </a:extLst>
              </p:cNvPr>
              <p:cNvSpPr txBox="1">
                <a:spLocks noRot="1" noChangeAspect="1" noMove="1" noResize="1" noEditPoints="1" noAdjustHandles="1" noChangeArrowheads="1" noChangeShapeType="1" noTextEdit="1"/>
              </p:cNvSpPr>
              <p:nvPr/>
            </p:nvSpPr>
            <p:spPr>
              <a:xfrm>
                <a:off x="8162870" y="1423713"/>
                <a:ext cx="2658612" cy="397738"/>
              </a:xfrm>
              <a:prstGeom prst="rect">
                <a:avLst/>
              </a:prstGeom>
              <a:blipFill>
                <a:blip r:embed="rId2"/>
                <a:stretch>
                  <a:fillRect t="-53846" b="-5230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2" name="文字方塊 21">
                <a:extLst>
                  <a:ext uri="{FF2B5EF4-FFF2-40B4-BE49-F238E27FC236}">
                    <a16:creationId xmlns:a16="http://schemas.microsoft.com/office/drawing/2014/main" id="{DAF904EA-AAB7-4675-9AC8-DAB8E2E443D7}"/>
                  </a:ext>
                </a:extLst>
              </p:cNvPr>
              <p:cNvSpPr txBox="1"/>
              <p:nvPr/>
            </p:nvSpPr>
            <p:spPr>
              <a:xfrm>
                <a:off x="8112994" y="1809064"/>
                <a:ext cx="3450495" cy="512448"/>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zh-CN" altLang="en-US" sz="1000" i="1" smtClean="0">
                          <a:latin typeface="Cambria Math" panose="02040503050406030204" pitchFamily="18" charset="0"/>
                        </a:rPr>
                        <m:t>平均</m:t>
                      </m:r>
                      <m:r>
                        <a:rPr lang="zh-CN" altLang="en-US" sz="1000" i="1">
                          <a:latin typeface="Cambria Math" panose="02040503050406030204" pitchFamily="18" charset="0"/>
                        </a:rPr>
                        <m:t>絕對誤差</m:t>
                      </m:r>
                      <m:r>
                        <a:rPr lang="zh-CN" altLang="en-US" sz="1000" i="1" smtClean="0">
                          <a:latin typeface="Cambria Math" panose="02040503050406030204" pitchFamily="18" charset="0"/>
                        </a:rPr>
                        <m:t>百分比</m:t>
                      </m:r>
                      <m:r>
                        <a:rPr lang="en-US" sz="1000">
                          <a:latin typeface="Cambria Math" panose="02040503050406030204" pitchFamily="18" charset="0"/>
                        </a:rPr>
                        <m:t>=</m:t>
                      </m:r>
                      <m:f>
                        <m:fPr>
                          <m:ctrlPr>
                            <a:rPr lang="en-US" sz="1000" i="1">
                              <a:latin typeface="Cambria Math" panose="02040503050406030204" pitchFamily="18" charset="0"/>
                            </a:rPr>
                          </m:ctrlPr>
                        </m:fPr>
                        <m:num>
                          <m:r>
                            <a:rPr lang="en-US" sz="1000" i="1">
                              <a:latin typeface="Cambria Math" panose="02040503050406030204" pitchFamily="18" charset="0"/>
                            </a:rPr>
                            <m:t>100%</m:t>
                          </m:r>
                        </m:num>
                        <m:den>
                          <m:r>
                            <a:rPr lang="en-US" sz="1000" i="1">
                              <a:latin typeface="Cambria Math" panose="02040503050406030204" pitchFamily="18" charset="0"/>
                            </a:rPr>
                            <m:t>𝑛</m:t>
                          </m:r>
                        </m:den>
                      </m:f>
                      <m:nary>
                        <m:naryPr>
                          <m:chr m:val="∑"/>
                          <m:limLoc m:val="undOvr"/>
                          <m:ctrlPr>
                            <a:rPr lang="en-US" sz="1000" i="1">
                              <a:latin typeface="Cambria Math" panose="02040503050406030204" pitchFamily="18" charset="0"/>
                            </a:rPr>
                          </m:ctrlPr>
                        </m:naryPr>
                        <m:sub>
                          <m:r>
                            <a:rPr lang="en-US" sz="1000" i="1">
                              <a:latin typeface="Cambria Math" panose="02040503050406030204" pitchFamily="18" charset="0"/>
                            </a:rPr>
                            <m:t>𝑖</m:t>
                          </m:r>
                          <m:r>
                            <a:rPr lang="en-US" sz="1000" i="1">
                              <a:latin typeface="Cambria Math" panose="02040503050406030204" pitchFamily="18" charset="0"/>
                            </a:rPr>
                            <m:t>=1</m:t>
                          </m:r>
                        </m:sub>
                        <m:sup>
                          <m:r>
                            <a:rPr lang="en-US" sz="1000" i="1">
                              <a:latin typeface="Cambria Math" panose="02040503050406030204" pitchFamily="18" charset="0"/>
                            </a:rPr>
                            <m:t>𝑛</m:t>
                          </m:r>
                        </m:sup>
                        <m:e>
                          <m:d>
                            <m:dPr>
                              <m:begChr m:val="|"/>
                              <m:endChr m:val="|"/>
                              <m:ctrlPr>
                                <a:rPr lang="en-US" sz="1000" i="1">
                                  <a:latin typeface="Cambria Math" panose="02040503050406030204" pitchFamily="18" charset="0"/>
                                </a:rPr>
                              </m:ctrlPr>
                            </m:dPr>
                            <m:e>
                              <m:f>
                                <m:fPr>
                                  <m:ctrlPr>
                                    <a:rPr lang="en-US" sz="1000" i="1">
                                      <a:latin typeface="Cambria Math" panose="02040503050406030204" pitchFamily="18" charset="0"/>
                                    </a:rPr>
                                  </m:ctrlPr>
                                </m:fPr>
                                <m:num>
                                  <m:r>
                                    <a:rPr lang="zh-CN" altLang="en-US" sz="1000" i="1">
                                      <a:latin typeface="Cambria Math" panose="02040503050406030204" pitchFamily="18" charset="0"/>
                                    </a:rPr>
                                    <m:t>預測銷量</m:t>
                                  </m:r>
                                  <m:r>
                                    <a:rPr lang="en-US" sz="1000" i="1">
                                      <a:latin typeface="Cambria Math" panose="02040503050406030204" pitchFamily="18" charset="0"/>
                                    </a:rPr>
                                    <m:t>−</m:t>
                                  </m:r>
                                  <m:r>
                                    <a:rPr lang="zh-CN" altLang="en-US" sz="1000" i="1">
                                      <a:latin typeface="Cambria Math" panose="02040503050406030204" pitchFamily="18" charset="0"/>
                                    </a:rPr>
                                    <m:t>實際銷量</m:t>
                                  </m:r>
                                </m:num>
                                <m:den>
                                  <m:r>
                                    <a:rPr lang="zh-CN" altLang="en-US" sz="1000" i="1">
                                      <a:latin typeface="Cambria Math" panose="02040503050406030204" pitchFamily="18" charset="0"/>
                                    </a:rPr>
                                    <m:t>實際銷量</m:t>
                                  </m:r>
                                </m:den>
                              </m:f>
                            </m:e>
                          </m:d>
                        </m:e>
                      </m:nary>
                    </m:oMath>
                  </m:oMathPara>
                </a14:m>
                <a:endParaRPr lang="en-US" sz="1000"/>
              </a:p>
            </p:txBody>
          </p:sp>
        </mc:Choice>
        <mc:Fallback>
          <p:sp>
            <p:nvSpPr>
              <p:cNvPr id="22" name="文字方塊 21">
                <a:extLst>
                  <a:ext uri="{FF2B5EF4-FFF2-40B4-BE49-F238E27FC236}">
                    <a16:creationId xmlns:a16="http://schemas.microsoft.com/office/drawing/2014/main" id="{DAF904EA-AAB7-4675-9AC8-DAB8E2E443D7}"/>
                  </a:ext>
                </a:extLst>
              </p:cNvPr>
              <p:cNvSpPr txBox="1">
                <a:spLocks noRot="1" noChangeAspect="1" noMove="1" noResize="1" noEditPoints="1" noAdjustHandles="1" noChangeArrowheads="1" noChangeShapeType="1" noTextEdit="1"/>
              </p:cNvSpPr>
              <p:nvPr/>
            </p:nvSpPr>
            <p:spPr>
              <a:xfrm>
                <a:off x="8112994" y="1809064"/>
                <a:ext cx="3450495" cy="512448"/>
              </a:xfrm>
              <a:prstGeom prst="rect">
                <a:avLst/>
              </a:prstGeom>
              <a:blipFill>
                <a:blip r:embed="rId3"/>
                <a:stretch>
                  <a:fillRect t="-91667" b="-142857"/>
                </a:stretch>
              </a:blipFill>
            </p:spPr>
            <p:txBody>
              <a:bodyPr/>
              <a:lstStyle/>
              <a:p>
                <a:r>
                  <a:rPr lang="en-US">
                    <a:noFill/>
                  </a:rPr>
                  <a:t> </a:t>
                </a:r>
              </a:p>
            </p:txBody>
          </p:sp>
        </mc:Fallback>
      </mc:AlternateContent>
      <p:pic>
        <p:nvPicPr>
          <p:cNvPr id="23" name="圖片 18" descr="一張含有 物件, 天線, 針 的圖片&#10;&#10;描述是以非常高的可信度產生">
            <a:extLst>
              <a:ext uri="{FF2B5EF4-FFF2-40B4-BE49-F238E27FC236}">
                <a16:creationId xmlns:a16="http://schemas.microsoft.com/office/drawing/2014/main" id="{7AA64ACA-858E-479D-AFD2-114B8FD28E13}"/>
              </a:ext>
            </a:extLst>
          </p:cNvPr>
          <p:cNvPicPr>
            <a:picLocks noChangeAspect="1"/>
          </p:cNvPicPr>
          <p:nvPr/>
        </p:nvPicPr>
        <p:blipFill rotWithShape="1">
          <a:blip r:embed="rId4"/>
          <a:srcRect r="686" b="222"/>
          <a:stretch/>
        </p:blipFill>
        <p:spPr>
          <a:xfrm>
            <a:off x="8434056" y="2798303"/>
            <a:ext cx="2768139" cy="1428317"/>
          </a:xfrm>
          <a:prstGeom prst="rect">
            <a:avLst/>
          </a:prstGeom>
        </p:spPr>
      </p:pic>
      <p:pic>
        <p:nvPicPr>
          <p:cNvPr id="19" name="Picture 2" descr="ãFamilymart logo no backgroundãçåçæå°çµæ">
            <a:extLst>
              <a:ext uri="{FF2B5EF4-FFF2-40B4-BE49-F238E27FC236}">
                <a16:creationId xmlns:a16="http://schemas.microsoft.com/office/drawing/2014/main" id="{C93A0403-00F8-4FAA-8A84-353C6E15E0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4197" y="471720"/>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53554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09B30CB-3F21-4FAC-8288-9CDBA0E8D9A9}"/>
              </a:ext>
            </a:extLst>
          </p:cNvPr>
          <p:cNvSpPr>
            <a:spLocks noGrp="1"/>
          </p:cNvSpPr>
          <p:nvPr>
            <p:ph type="title"/>
          </p:nvPr>
        </p:nvSpPr>
        <p:spPr>
          <a:xfrm>
            <a:off x="1683892" y="249043"/>
            <a:ext cx="8725678" cy="849086"/>
          </a:xfrm>
        </p:spPr>
        <p:txBody>
          <a:bodyPr>
            <a:normAutofit/>
          </a:body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預測成果</a:t>
            </a:r>
            <a:r>
              <a:rPr lang="en-US" altLang="zh-TW" sz="3600" b="1">
                <a:solidFill>
                  <a:schemeClr val="accent1"/>
                </a:solidFill>
                <a:latin typeface="Microsoft JhengHei" panose="020B0604030504040204" pitchFamily="34" charset="-120"/>
                <a:ea typeface="Microsoft JhengHei" panose="020B0604030504040204" pitchFamily="34" charset="-120"/>
              </a:rPr>
              <a:t>(1) - </a:t>
            </a:r>
            <a:r>
              <a:rPr lang="zh-CN" altLang="en-US" sz="3600" b="1">
                <a:solidFill>
                  <a:schemeClr val="accent1"/>
                </a:solidFill>
                <a:latin typeface="Microsoft JhengHei" panose="020B0604030504040204" pitchFamily="34" charset="-120"/>
                <a:ea typeface="Microsoft JhengHei" panose="020B0604030504040204" pitchFamily="34" charset="-120"/>
              </a:rPr>
              <a:t>各店鋪預測結果</a:t>
            </a:r>
            <a:endParaRPr lang="en-US" sz="3600" b="1">
              <a:solidFill>
                <a:schemeClr val="accent1"/>
              </a:solidFill>
              <a:latin typeface="Microsoft JhengHei" panose="020B0604030504040204" pitchFamily="34" charset="-120"/>
              <a:ea typeface="Microsoft JhengHei" panose="020B0604030504040204" pitchFamily="34" charset="-120"/>
            </a:endParaRPr>
          </a:p>
        </p:txBody>
      </p:sp>
      <p:sp>
        <p:nvSpPr>
          <p:cNvPr id="4" name="Rectangle 17">
            <a:extLst>
              <a:ext uri="{FF2B5EF4-FFF2-40B4-BE49-F238E27FC236}">
                <a16:creationId xmlns:a16="http://schemas.microsoft.com/office/drawing/2014/main" id="{0EC65F6E-63E3-45BB-8250-DCD11B58EE65}"/>
              </a:ext>
            </a:extLst>
          </p:cNvPr>
          <p:cNvSpPr/>
          <p:nvPr/>
        </p:nvSpPr>
        <p:spPr>
          <a:xfrm>
            <a:off x="200666" y="1025350"/>
            <a:ext cx="11840546" cy="5691673"/>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graphicFrame>
        <p:nvGraphicFramePr>
          <p:cNvPr id="6" name="表格 5">
            <a:extLst>
              <a:ext uri="{FF2B5EF4-FFF2-40B4-BE49-F238E27FC236}">
                <a16:creationId xmlns:a16="http://schemas.microsoft.com/office/drawing/2014/main" id="{9BE4F026-6F75-4750-9B87-F14D7A59D190}"/>
              </a:ext>
            </a:extLst>
          </p:cNvPr>
          <p:cNvGraphicFramePr>
            <a:graphicFrameLocks noGrp="1"/>
          </p:cNvGraphicFramePr>
          <p:nvPr/>
        </p:nvGraphicFramePr>
        <p:xfrm>
          <a:off x="511860" y="2015338"/>
          <a:ext cx="11342089" cy="3795258"/>
        </p:xfrm>
        <a:graphic>
          <a:graphicData uri="http://schemas.openxmlformats.org/drawingml/2006/table">
            <a:tbl>
              <a:tblPr>
                <a:tableStyleId>{5C22544A-7EE6-4342-B048-85BDC9FD1C3A}</a:tableStyleId>
              </a:tblPr>
              <a:tblGrid>
                <a:gridCol w="1044970">
                  <a:extLst>
                    <a:ext uri="{9D8B030D-6E8A-4147-A177-3AD203B41FA5}">
                      <a16:colId xmlns:a16="http://schemas.microsoft.com/office/drawing/2014/main" val="4004197033"/>
                    </a:ext>
                  </a:extLst>
                </a:gridCol>
                <a:gridCol w="1243979">
                  <a:extLst>
                    <a:ext uri="{9D8B030D-6E8A-4147-A177-3AD203B41FA5}">
                      <a16:colId xmlns:a16="http://schemas.microsoft.com/office/drawing/2014/main" val="4156865569"/>
                    </a:ext>
                  </a:extLst>
                </a:gridCol>
                <a:gridCol w="1317883">
                  <a:extLst>
                    <a:ext uri="{9D8B030D-6E8A-4147-A177-3AD203B41FA5}">
                      <a16:colId xmlns:a16="http://schemas.microsoft.com/office/drawing/2014/main" val="1347954720"/>
                    </a:ext>
                  </a:extLst>
                </a:gridCol>
                <a:gridCol w="1363958">
                  <a:extLst>
                    <a:ext uri="{9D8B030D-6E8A-4147-A177-3AD203B41FA5}">
                      <a16:colId xmlns:a16="http://schemas.microsoft.com/office/drawing/2014/main" val="3758114774"/>
                    </a:ext>
                  </a:extLst>
                </a:gridCol>
                <a:gridCol w="1276656">
                  <a:extLst>
                    <a:ext uri="{9D8B030D-6E8A-4147-A177-3AD203B41FA5}">
                      <a16:colId xmlns:a16="http://schemas.microsoft.com/office/drawing/2014/main" val="1221896177"/>
                    </a:ext>
                  </a:extLst>
                </a:gridCol>
                <a:gridCol w="1087909">
                  <a:extLst>
                    <a:ext uri="{9D8B030D-6E8A-4147-A177-3AD203B41FA5}">
                      <a16:colId xmlns:a16="http://schemas.microsoft.com/office/drawing/2014/main" val="2434428060"/>
                    </a:ext>
                  </a:extLst>
                </a:gridCol>
                <a:gridCol w="1133555">
                  <a:extLst>
                    <a:ext uri="{9D8B030D-6E8A-4147-A177-3AD203B41FA5}">
                      <a16:colId xmlns:a16="http://schemas.microsoft.com/office/drawing/2014/main" val="4179546942"/>
                    </a:ext>
                  </a:extLst>
                </a:gridCol>
                <a:gridCol w="1414788">
                  <a:extLst>
                    <a:ext uri="{9D8B030D-6E8A-4147-A177-3AD203B41FA5}">
                      <a16:colId xmlns:a16="http://schemas.microsoft.com/office/drawing/2014/main" val="693355205"/>
                    </a:ext>
                  </a:extLst>
                </a:gridCol>
                <a:gridCol w="1458391">
                  <a:extLst>
                    <a:ext uri="{9D8B030D-6E8A-4147-A177-3AD203B41FA5}">
                      <a16:colId xmlns:a16="http://schemas.microsoft.com/office/drawing/2014/main" val="2123266304"/>
                    </a:ext>
                  </a:extLst>
                </a:gridCol>
              </a:tblGrid>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店鋪</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測試期內銷量</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測試期內銷量誤差 </a:t>
                      </a:r>
                      <a:r>
                        <a:rPr lang="zh-CN" altLang="en-US" sz="1600" b="1" u="none" strike="noStrike">
                          <a:solidFill>
                            <a:schemeClr val="bg1"/>
                          </a:solidFill>
                          <a:effectLst/>
                          <a:latin typeface="微軟正黑體" panose="020B0604030504040204" pitchFamily="34" charset="-120"/>
                          <a:ea typeface="微軟正黑體" panose="020B0604030504040204" pitchFamily="34" charset="-120"/>
                        </a:rPr>
                        <a:t>（模型）</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測試期內銷量誤差</a:t>
                      </a:r>
                      <a:r>
                        <a:rPr lang="zh-CN" altLang="en-US" sz="1600" b="1" i="0" u="none" strike="noStrike">
                          <a:solidFill>
                            <a:schemeClr val="bg1"/>
                          </a:solidFill>
                          <a:effectLst/>
                          <a:latin typeface="微軟正黑體" panose="020B0604030504040204" pitchFamily="34" charset="-120"/>
                          <a:ea typeface="微軟正黑體" panose="020B0604030504040204" pitchFamily="34" charset="-120"/>
                        </a:rPr>
                        <a:t>（店長）</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日均銷量</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日均誤差</a:t>
                      </a:r>
                      <a:endParaRPr lang="en-US" altLang="zh-TW" sz="1600" b="1" u="none" strike="noStrike">
                        <a:solidFill>
                          <a:schemeClr val="bg1"/>
                        </a:solidFill>
                        <a:effectLst/>
                        <a:latin typeface="微軟正黑體" panose="020B0604030504040204" pitchFamily="34" charset="-120"/>
                        <a:ea typeface="微軟正黑體" panose="020B0604030504040204" pitchFamily="34" charset="-120"/>
                      </a:endParaRPr>
                    </a:p>
                    <a:p>
                      <a:pPr algn="ctr" fontAlgn="b"/>
                      <a:r>
                        <a:rPr lang="zh-CN" altLang="en-US" sz="1600" b="1" u="none" strike="noStrike">
                          <a:solidFill>
                            <a:schemeClr val="bg1"/>
                          </a:solidFill>
                          <a:effectLst/>
                          <a:latin typeface="微軟正黑體" panose="020B0604030504040204" pitchFamily="34" charset="-120"/>
                          <a:ea typeface="微軟正黑體" panose="020B0604030504040204" pitchFamily="34" charset="-120"/>
                        </a:rPr>
                        <a:t>（模型）</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日均誤差</a:t>
                      </a:r>
                      <a:endParaRPr lang="en-US" altLang="zh-TW" sz="1600" b="1" u="none" strike="noStrike">
                        <a:solidFill>
                          <a:schemeClr val="bg1"/>
                        </a:solidFill>
                        <a:effectLst/>
                        <a:latin typeface="微軟正黑體" panose="020B0604030504040204" pitchFamily="34" charset="-120"/>
                        <a:ea typeface="微軟正黑體" panose="020B0604030504040204" pitchFamily="34" charset="-120"/>
                      </a:endParaRPr>
                    </a:p>
                    <a:p>
                      <a:pPr algn="ctr" fontAlgn="b"/>
                      <a:r>
                        <a:rPr lang="zh-CN" altLang="en-US" sz="1600" b="1" u="none" strike="noStrike">
                          <a:solidFill>
                            <a:schemeClr val="bg1"/>
                          </a:solidFill>
                          <a:effectLst/>
                          <a:latin typeface="微軟正黑體" panose="020B0604030504040204" pitchFamily="34" charset="-120"/>
                          <a:ea typeface="微軟正黑體" panose="020B0604030504040204" pitchFamily="34" charset="-120"/>
                        </a:rPr>
                        <a:t>（店長）</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日均誤差百分比</a:t>
                      </a:r>
                      <a:r>
                        <a:rPr lang="zh-CN" altLang="en-US" sz="1600" b="1" u="none" strike="noStrike">
                          <a:solidFill>
                            <a:schemeClr val="bg1"/>
                          </a:solidFill>
                          <a:effectLst/>
                          <a:latin typeface="微軟正黑體" panose="020B0604030504040204" pitchFamily="34" charset="-120"/>
                          <a:ea typeface="微軟正黑體" panose="020B0604030504040204" pitchFamily="34" charset="-120"/>
                        </a:rPr>
                        <a:t>（模型）</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日均誤差百分比</a:t>
                      </a:r>
                      <a:endParaRPr lang="en-US" altLang="zh-TW" sz="1600" b="1" u="none" strike="noStrike">
                        <a:solidFill>
                          <a:schemeClr val="bg1"/>
                        </a:solidFill>
                        <a:effectLst/>
                        <a:latin typeface="微軟正黑體" panose="020B0604030504040204" pitchFamily="34" charset="-120"/>
                        <a:ea typeface="微軟正黑體" panose="020B0604030504040204" pitchFamily="34" charset="-120"/>
                      </a:endParaRPr>
                    </a:p>
                    <a:p>
                      <a:pPr marL="0" marR="0" lvl="0" indent="0" algn="ctr" defTabSz="914201" rtl="0" eaLnBrk="1" fontAlgn="b" latinLnBrk="0" hangingPunct="1">
                        <a:lnSpc>
                          <a:spcPct val="100000"/>
                        </a:lnSpc>
                        <a:spcBef>
                          <a:spcPts val="0"/>
                        </a:spcBef>
                        <a:spcAft>
                          <a:spcPts val="0"/>
                        </a:spcAft>
                        <a:buClrTx/>
                        <a:buSzTx/>
                        <a:buFontTx/>
                        <a:buNone/>
                        <a:tabLst/>
                        <a:defRPr/>
                      </a:pPr>
                      <a:r>
                        <a:rPr lang="zh-CN" altLang="en-US" sz="1600" b="1" u="none" strike="noStrike">
                          <a:solidFill>
                            <a:schemeClr val="bg1"/>
                          </a:solidFill>
                          <a:effectLst/>
                          <a:latin typeface="微軟正黑體" panose="020B0604030504040204" pitchFamily="34" charset="-120"/>
                          <a:ea typeface="微軟正黑體" panose="020B0604030504040204" pitchFamily="34" charset="-120"/>
                        </a:rPr>
                        <a:t>（店長）</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extLst>
                  <a:ext uri="{0D108BD9-81ED-4DB2-BD59-A6C34878D82A}">
                    <a16:rowId xmlns:a16="http://schemas.microsoft.com/office/drawing/2014/main" val="2866300588"/>
                  </a:ext>
                </a:extLst>
              </a:tr>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和新店</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35,939</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5522</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5754</a:t>
                      </a: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254</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38.9</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40.5</a:t>
                      </a:r>
                    </a:p>
                  </a:txBody>
                  <a:tcPr marL="4763" marR="4763" marT="4763" marB="0" anchor="ctr"/>
                </a:tc>
                <a:tc>
                  <a:txBody>
                    <a:bodyPr/>
                    <a:lstStyle/>
                    <a:p>
                      <a:pPr algn="ctr" fontAlgn="b"/>
                      <a:r>
                        <a:rPr lang="en-US" sz="1600" b="1" u="none" strike="noStrike">
                          <a:solidFill>
                            <a:srgbClr val="0070C0"/>
                          </a:solidFill>
                          <a:effectLst/>
                          <a:latin typeface="微軟正黑體" panose="020B0604030504040204" pitchFamily="34" charset="-120"/>
                          <a:ea typeface="微軟正黑體" panose="020B0604030504040204" pitchFamily="34" charset="-120"/>
                        </a:rPr>
                        <a:t>15.4%</a:t>
                      </a:r>
                      <a:endParaRPr lang="en-US"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1" i="0" u="none" strike="noStrike">
                          <a:solidFill>
                            <a:srgbClr val="000000"/>
                          </a:solidFill>
                          <a:effectLst/>
                          <a:latin typeface="微軟正黑體" panose="020B0604030504040204" pitchFamily="34" charset="-120"/>
                          <a:ea typeface="微軟正黑體" panose="020B0604030504040204" pitchFamily="34" charset="-120"/>
                        </a:rPr>
                        <a:t>22.9%</a:t>
                      </a:r>
                    </a:p>
                  </a:txBody>
                  <a:tcPr marL="4763" marR="4763" marT="4763" marB="0" anchor="ctr"/>
                </a:tc>
                <a:extLst>
                  <a:ext uri="{0D108BD9-81ED-4DB2-BD59-A6C34878D82A}">
                    <a16:rowId xmlns:a16="http://schemas.microsoft.com/office/drawing/2014/main" val="4217104996"/>
                  </a:ext>
                </a:extLst>
              </a:tr>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台中後龍店</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27,583</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4349</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4660</a:t>
                      </a: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195</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30.6</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32.8</a:t>
                      </a:r>
                    </a:p>
                  </a:txBody>
                  <a:tcPr marL="4763" marR="4763" marT="4763" marB="0" anchor="ctr"/>
                </a:tc>
                <a:tc>
                  <a:txBody>
                    <a:bodyPr/>
                    <a:lstStyle/>
                    <a:p>
                      <a:pPr algn="ctr" fontAlgn="b"/>
                      <a:r>
                        <a:rPr lang="en-US" sz="1600" b="1" u="none" strike="noStrike">
                          <a:solidFill>
                            <a:srgbClr val="0070C0"/>
                          </a:solidFill>
                          <a:effectLst/>
                          <a:latin typeface="微軟正黑體" panose="020B0604030504040204" pitchFamily="34" charset="-120"/>
                          <a:ea typeface="微軟正黑體" panose="020B0604030504040204" pitchFamily="34" charset="-120"/>
                        </a:rPr>
                        <a:t>15.7%</a:t>
                      </a:r>
                      <a:endParaRPr lang="en-US"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1" i="0" u="none" strike="noStrike">
                          <a:solidFill>
                            <a:srgbClr val="000000"/>
                          </a:solidFill>
                          <a:effectLst/>
                          <a:latin typeface="微軟正黑體" panose="020B0604030504040204" pitchFamily="34" charset="-120"/>
                          <a:ea typeface="微軟正黑體" panose="020B0604030504040204" pitchFamily="34" charset="-120"/>
                        </a:rPr>
                        <a:t>22.8%</a:t>
                      </a:r>
                    </a:p>
                  </a:txBody>
                  <a:tcPr marL="4763" marR="4763" marT="4763" marB="0" anchor="ctr"/>
                </a:tc>
                <a:extLst>
                  <a:ext uri="{0D108BD9-81ED-4DB2-BD59-A6C34878D82A}">
                    <a16:rowId xmlns:a16="http://schemas.microsoft.com/office/drawing/2014/main" val="253275650"/>
                  </a:ext>
                </a:extLst>
              </a:tr>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和豐店</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14,143</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3514</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5974</a:t>
                      </a:r>
                    </a:p>
                  </a:txBody>
                  <a:tcPr marL="4763" marR="4763" marT="4763" marB="0" anchor="ct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100</a:t>
                      </a: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24.7</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42.1</a:t>
                      </a:r>
                    </a:p>
                  </a:txBody>
                  <a:tcPr marL="4763" marR="4763" marT="4763" marB="0" anchor="ctr"/>
                </a:tc>
                <a:tc>
                  <a:txBody>
                    <a:bodyPr/>
                    <a:lstStyle/>
                    <a:p>
                      <a:pPr algn="ctr" fontAlgn="b"/>
                      <a:r>
                        <a:rPr lang="en-US" sz="1600" b="1" u="none" strike="noStrike">
                          <a:solidFill>
                            <a:srgbClr val="0070C0"/>
                          </a:solidFill>
                          <a:effectLst/>
                          <a:latin typeface="微軟正黑體" panose="020B0604030504040204" pitchFamily="34" charset="-120"/>
                          <a:ea typeface="微軟正黑體" panose="020B0604030504040204" pitchFamily="34" charset="-120"/>
                        </a:rPr>
                        <a:t>24.8%</a:t>
                      </a:r>
                      <a:endParaRPr lang="en-US"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1" i="0" u="none" strike="noStrike">
                          <a:solidFill>
                            <a:srgbClr val="000000"/>
                          </a:solidFill>
                          <a:effectLst/>
                          <a:latin typeface="微軟正黑體" panose="020B0604030504040204" pitchFamily="34" charset="-120"/>
                          <a:ea typeface="微軟正黑體" panose="020B0604030504040204" pitchFamily="34" charset="-120"/>
                        </a:rPr>
                        <a:t>45.9%</a:t>
                      </a:r>
                    </a:p>
                  </a:txBody>
                  <a:tcPr marL="4763" marR="4763" marT="4763" marB="0" anchor="ctr"/>
                </a:tc>
                <a:extLst>
                  <a:ext uri="{0D108BD9-81ED-4DB2-BD59-A6C34878D82A}">
                    <a16:rowId xmlns:a16="http://schemas.microsoft.com/office/drawing/2014/main" val="2655733887"/>
                  </a:ext>
                </a:extLst>
              </a:tr>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高雄大興店</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24,686</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4231</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4951</a:t>
                      </a: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174</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29.8</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34.9</a:t>
                      </a:r>
                    </a:p>
                  </a:txBody>
                  <a:tcPr marL="4763" marR="4763" marT="4763" marB="0" anchor="ctr"/>
                </a:tc>
                <a:tc>
                  <a:txBody>
                    <a:bodyPr/>
                    <a:lstStyle/>
                    <a:p>
                      <a:pPr algn="ctr" fontAlgn="b"/>
                      <a:r>
                        <a:rPr lang="en-US" sz="1600" b="1" u="none" strike="noStrike">
                          <a:solidFill>
                            <a:srgbClr val="0070C0"/>
                          </a:solidFill>
                          <a:effectLst/>
                          <a:latin typeface="微軟正黑體" panose="020B0604030504040204" pitchFamily="34" charset="-120"/>
                          <a:ea typeface="微軟正黑體" panose="020B0604030504040204" pitchFamily="34" charset="-120"/>
                        </a:rPr>
                        <a:t>17.1%</a:t>
                      </a:r>
                      <a:endParaRPr lang="en-US"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1" i="0" u="none" strike="noStrike">
                          <a:solidFill>
                            <a:srgbClr val="000000"/>
                          </a:solidFill>
                          <a:effectLst/>
                          <a:latin typeface="微軟正黑體" panose="020B0604030504040204" pitchFamily="34" charset="-120"/>
                          <a:ea typeface="微軟正黑體" panose="020B0604030504040204" pitchFamily="34" charset="-120"/>
                        </a:rPr>
                        <a:t>23.9%</a:t>
                      </a:r>
                    </a:p>
                  </a:txBody>
                  <a:tcPr marL="4763" marR="4763" marT="4763" marB="0" anchor="ctr"/>
                </a:tc>
                <a:extLst>
                  <a:ext uri="{0D108BD9-81ED-4DB2-BD59-A6C34878D82A}">
                    <a16:rowId xmlns:a16="http://schemas.microsoft.com/office/drawing/2014/main" val="2733242046"/>
                  </a:ext>
                </a:extLst>
              </a:tr>
              <a:tr h="632543">
                <a:tc>
                  <a:txBody>
                    <a:bodyPr/>
                    <a:lstStyle/>
                    <a:p>
                      <a:pPr algn="ctr" fontAlgn="b"/>
                      <a:r>
                        <a:rPr lang="zh-TW" altLang="en-US" sz="1600" b="1" u="none" strike="noStrike">
                          <a:solidFill>
                            <a:schemeClr val="bg1"/>
                          </a:solidFill>
                          <a:effectLst/>
                          <a:latin typeface="微軟正黑體" panose="020B0604030504040204" pitchFamily="34" charset="-120"/>
                          <a:ea typeface="微軟正黑體" panose="020B0604030504040204" pitchFamily="34" charset="-120"/>
                        </a:rPr>
                        <a:t>新昆陽店</a:t>
                      </a:r>
                      <a:endParaRPr lang="zh-TW" altLang="en-US" sz="1600" b="1" i="0" u="none" strike="noStrike">
                        <a:solidFill>
                          <a:schemeClr val="bg1"/>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1"/>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24,329</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4486</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5252</a:t>
                      </a:r>
                    </a:p>
                  </a:txBody>
                  <a:tcPr marL="4763" marR="4763" marT="4763" marB="0" anchor="ct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172</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rgbClr val="E9EBF5"/>
                    </a:solidFill>
                  </a:tcPr>
                </a:tc>
                <a:tc>
                  <a:txBody>
                    <a:bodyPr/>
                    <a:lstStyle/>
                    <a:p>
                      <a:pPr algn="ctr" fontAlgn="b"/>
                      <a:r>
                        <a:rPr lang="en-US" sz="1600" u="none" strike="noStrike">
                          <a:effectLst/>
                          <a:latin typeface="微軟正黑體" panose="020B0604030504040204" pitchFamily="34" charset="-120"/>
                          <a:ea typeface="微軟正黑體" panose="020B0604030504040204" pitchFamily="34" charset="-120"/>
                        </a:rPr>
                        <a:t>31.6</a:t>
                      </a:r>
                      <a:endParaRPr 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0" i="0" u="none" strike="noStrike">
                          <a:solidFill>
                            <a:srgbClr val="000000"/>
                          </a:solidFill>
                          <a:effectLst/>
                          <a:latin typeface="微軟正黑體" panose="020B0604030504040204" pitchFamily="34" charset="-120"/>
                          <a:ea typeface="微軟正黑體" panose="020B0604030504040204" pitchFamily="34" charset="-120"/>
                        </a:rPr>
                        <a:t>37.0</a:t>
                      </a:r>
                    </a:p>
                  </a:txBody>
                  <a:tcPr marL="4763" marR="4763" marT="4763" marB="0" anchor="ctr"/>
                </a:tc>
                <a:tc>
                  <a:txBody>
                    <a:bodyPr/>
                    <a:lstStyle/>
                    <a:p>
                      <a:pPr algn="ctr" fontAlgn="b"/>
                      <a:r>
                        <a:rPr lang="en-US" sz="1600" b="1" u="none" strike="noStrike">
                          <a:solidFill>
                            <a:srgbClr val="0070C0"/>
                          </a:solidFill>
                          <a:effectLst/>
                          <a:latin typeface="微軟正黑體" panose="020B0604030504040204" pitchFamily="34" charset="-120"/>
                          <a:ea typeface="微軟正黑體" panose="020B0604030504040204" pitchFamily="34" charset="-120"/>
                        </a:rPr>
                        <a:t>18.4%</a:t>
                      </a:r>
                      <a:endParaRPr lang="en-US"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4763" marR="4763" marT="4763" marB="0" anchor="ctr">
                    <a:solidFill>
                      <a:schemeClr val="accent4">
                        <a:lumMod val="40000"/>
                        <a:lumOff val="60000"/>
                      </a:schemeClr>
                    </a:solidFill>
                  </a:tcPr>
                </a:tc>
                <a:tc>
                  <a:txBody>
                    <a:bodyPr/>
                    <a:lstStyle/>
                    <a:p>
                      <a:pPr algn="ctr" fontAlgn="b"/>
                      <a:r>
                        <a:rPr lang="en-US" sz="1600" b="1" i="0" u="none" strike="noStrike">
                          <a:solidFill>
                            <a:srgbClr val="000000"/>
                          </a:solidFill>
                          <a:effectLst/>
                          <a:latin typeface="微軟正黑體" panose="020B0604030504040204" pitchFamily="34" charset="-120"/>
                          <a:ea typeface="微軟正黑體" panose="020B0604030504040204" pitchFamily="34" charset="-120"/>
                        </a:rPr>
                        <a:t>31.7%</a:t>
                      </a:r>
                    </a:p>
                  </a:txBody>
                  <a:tcPr marL="4763" marR="4763" marT="4763" marB="0" anchor="ctr"/>
                </a:tc>
                <a:extLst>
                  <a:ext uri="{0D108BD9-81ED-4DB2-BD59-A6C34878D82A}">
                    <a16:rowId xmlns:a16="http://schemas.microsoft.com/office/drawing/2014/main" val="3382412946"/>
                  </a:ext>
                </a:extLst>
              </a:tr>
            </a:tbl>
          </a:graphicData>
        </a:graphic>
      </p:graphicFrame>
      <p:sp>
        <p:nvSpPr>
          <p:cNvPr id="7" name="文字方塊 6">
            <a:extLst>
              <a:ext uri="{FF2B5EF4-FFF2-40B4-BE49-F238E27FC236}">
                <a16:creationId xmlns:a16="http://schemas.microsoft.com/office/drawing/2014/main" id="{2E5A0726-C489-42F9-8DB2-8240538B7E58}"/>
              </a:ext>
            </a:extLst>
          </p:cNvPr>
          <p:cNvSpPr txBox="1"/>
          <p:nvPr/>
        </p:nvSpPr>
        <p:spPr>
          <a:xfrm>
            <a:off x="511863" y="1251603"/>
            <a:ext cx="11408588" cy="1015663"/>
          </a:xfrm>
          <a:prstGeom prst="rect">
            <a:avLst/>
          </a:prstGeom>
          <a:noFill/>
        </p:spPr>
        <p:txBody>
          <a:bodyPr wrap="square" rtlCol="0">
            <a:spAutoFit/>
          </a:bodyPr>
          <a:lstStyle/>
          <a:p>
            <a:r>
              <a:rPr lang="zh-CN" altLang="en-US" sz="2000">
                <a:latin typeface="微軟正黑體" panose="020B0604030504040204" pitchFamily="34" charset="-120"/>
                <a:ea typeface="微軟正黑體" panose="020B0604030504040204" pitchFamily="34" charset="-120"/>
              </a:rPr>
              <a:t>各店鋪測試期內模型預測</a:t>
            </a:r>
            <a:r>
              <a:rPr lang="zh-TW" altLang="en-US" sz="2000">
                <a:latin typeface="微軟正黑體" panose="020B0604030504040204" pitchFamily="34" charset="-120"/>
                <a:ea typeface="微軟正黑體" panose="020B0604030504040204" pitchFamily="34" charset="-120"/>
              </a:rPr>
              <a:t>誤</a:t>
            </a:r>
            <a:r>
              <a:rPr lang="zh-CN" altLang="en-US" sz="2000">
                <a:latin typeface="微軟正黑體" panose="020B0604030504040204" pitchFamily="34" charset="-120"/>
                <a:ea typeface="微軟正黑體" panose="020B0604030504040204" pitchFamily="34" charset="-120"/>
              </a:rPr>
              <a:t>差統計， 與目前店長每日訂購數量誤差對比</a:t>
            </a:r>
            <a:r>
              <a:rPr lang="zh-TW" altLang="en-US" sz="2000">
                <a:latin typeface="微軟正黑體" panose="020B0604030504040204" pitchFamily="34" charset="-120"/>
                <a:ea typeface="微軟正黑體" panose="020B0604030504040204" pitchFamily="34" charset="-120"/>
              </a:rPr>
              <a:t>，在</a:t>
            </a:r>
            <a:r>
              <a:rPr lang="en-US" altLang="zh-TW" sz="2000">
                <a:latin typeface="微軟正黑體" panose="020B0604030504040204" pitchFamily="34" charset="-120"/>
                <a:ea typeface="微軟正黑體" panose="020B0604030504040204" pitchFamily="34" charset="-120"/>
              </a:rPr>
              <a:t>142</a:t>
            </a:r>
            <a:r>
              <a:rPr lang="zh-TW" altLang="en-US" sz="2000">
                <a:latin typeface="微軟正黑體" panose="020B0604030504040204" pitchFamily="34" charset="-120"/>
                <a:ea typeface="微軟正黑體" panose="020B0604030504040204" pitchFamily="34" charset="-120"/>
              </a:rPr>
              <a:t>天（</a:t>
            </a:r>
            <a:r>
              <a:rPr lang="en-US" altLang="zh-TW" sz="2000">
                <a:latin typeface="微軟正黑體" panose="020B0604030504040204" pitchFamily="34" charset="-120"/>
                <a:ea typeface="微軟正黑體" panose="020B0604030504040204" pitchFamily="34" charset="-120"/>
              </a:rPr>
              <a:t>2018-08-12</a:t>
            </a:r>
            <a:r>
              <a:rPr lang="zh-TW" altLang="en-US" sz="2000">
                <a:latin typeface="微軟正黑體" panose="020B0604030504040204" pitchFamily="34" charset="-120"/>
                <a:ea typeface="微軟正黑體" panose="020B0604030504040204" pitchFamily="34" charset="-120"/>
              </a:rPr>
              <a:t>至</a:t>
            </a:r>
            <a:r>
              <a:rPr lang="en-US" altLang="zh-TW" sz="2000">
                <a:latin typeface="微軟正黑體" panose="020B0604030504040204" pitchFamily="34" charset="-120"/>
                <a:ea typeface="微軟正黑體" panose="020B0604030504040204" pitchFamily="34" charset="-120"/>
              </a:rPr>
              <a:t>2018-12-31</a:t>
            </a:r>
            <a:r>
              <a:rPr lang="zh-TW" altLang="en-US" sz="2000">
                <a:latin typeface="微軟正黑體" panose="020B0604030504040204" pitchFamily="34" charset="-120"/>
                <a:ea typeface="微軟正黑體" panose="020B0604030504040204" pitchFamily="34" charset="-120"/>
              </a:rPr>
              <a:t>）的預測中，</a:t>
            </a:r>
            <a:r>
              <a:rPr lang="en-US" altLang="zh-TW" sz="2000">
                <a:latin typeface="微軟正黑體" panose="020B0604030504040204" pitchFamily="34" charset="-120"/>
                <a:ea typeface="微軟正黑體" panose="020B0604030504040204" pitchFamily="34" charset="-120"/>
              </a:rPr>
              <a:t>5</a:t>
            </a:r>
            <a:r>
              <a:rPr lang="zh-TW" altLang="en-US" sz="2000">
                <a:latin typeface="微軟正黑體" panose="020B0604030504040204" pitchFamily="34" charset="-120"/>
                <a:ea typeface="微軟正黑體" panose="020B0604030504040204" pitchFamily="34" charset="-120"/>
              </a:rPr>
              <a:t>間店鋪的平均誤差百分比為</a:t>
            </a:r>
            <a:r>
              <a:rPr lang="en-US" altLang="zh-TW" sz="2000">
                <a:latin typeface="微軟正黑體" panose="020B0604030504040204" pitchFamily="34" charset="-120"/>
                <a:ea typeface="微軟正黑體" panose="020B0604030504040204" pitchFamily="34" charset="-120"/>
              </a:rPr>
              <a:t>18.3%</a:t>
            </a:r>
          </a:p>
          <a:p>
            <a:endParaRPr lang="en-US" sz="2000">
              <a:latin typeface="微軟正黑體" panose="020B0604030504040204" pitchFamily="34" charset="-120"/>
              <a:ea typeface="微軟正黑體" panose="020B0604030504040204" pitchFamily="34" charset="-120"/>
            </a:endParaRPr>
          </a:p>
        </p:txBody>
      </p:sp>
      <p:sp>
        <p:nvSpPr>
          <p:cNvPr id="3" name="矩形 2">
            <a:extLst>
              <a:ext uri="{FF2B5EF4-FFF2-40B4-BE49-F238E27FC236}">
                <a16:creationId xmlns:a16="http://schemas.microsoft.com/office/drawing/2014/main" id="{48D89BC5-BD83-449A-8DB2-9278081121B2}"/>
              </a:ext>
            </a:extLst>
          </p:cNvPr>
          <p:cNvSpPr/>
          <p:nvPr/>
        </p:nvSpPr>
        <p:spPr>
          <a:xfrm>
            <a:off x="8977745" y="1995054"/>
            <a:ext cx="2884516" cy="3782291"/>
          </a:xfrm>
          <a:prstGeom prst="rect">
            <a:avLst/>
          </a:prstGeom>
          <a:noFill/>
          <a:ln w="28575">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語音泡泡: 圓角矩形 4">
            <a:extLst>
              <a:ext uri="{FF2B5EF4-FFF2-40B4-BE49-F238E27FC236}">
                <a16:creationId xmlns:a16="http://schemas.microsoft.com/office/drawing/2014/main" id="{8F9C8E07-FBFB-43E6-8E28-9AE6CBCEBBEF}"/>
              </a:ext>
            </a:extLst>
          </p:cNvPr>
          <p:cNvSpPr/>
          <p:nvPr/>
        </p:nvSpPr>
        <p:spPr>
          <a:xfrm>
            <a:off x="8146473" y="6058425"/>
            <a:ext cx="3765665" cy="723481"/>
          </a:xfrm>
          <a:prstGeom prst="wedgeRoundRectCallout">
            <a:avLst>
              <a:gd name="adj1" fmla="val -4589"/>
              <a:gd name="adj2" fmla="val -9166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zh-TW" altLang="en-US">
                <a:solidFill>
                  <a:schemeClr val="bg1"/>
                </a:solidFill>
                <a:latin typeface="微軟正黑體" panose="020B0604030504040204" pitchFamily="34" charset="-120"/>
                <a:ea typeface="微軟正黑體" panose="020B0604030504040204" pitchFamily="34" charset="-120"/>
              </a:rPr>
              <a:t>模型日均誤差</a:t>
            </a:r>
            <a:r>
              <a:rPr lang="en-US" altLang="zh-TW">
                <a:solidFill>
                  <a:schemeClr val="bg1"/>
                </a:solidFill>
                <a:latin typeface="微軟正黑體" panose="020B0604030504040204" pitchFamily="34" charset="-120"/>
                <a:ea typeface="微軟正黑體" panose="020B0604030504040204" pitchFamily="34" charset="-120"/>
              </a:rPr>
              <a:t>%</a:t>
            </a:r>
            <a:r>
              <a:rPr lang="zh-TW" altLang="en-US">
                <a:solidFill>
                  <a:schemeClr val="bg1"/>
                </a:solidFill>
                <a:latin typeface="微軟正黑體" panose="020B0604030504040204" pitchFamily="34" charset="-120"/>
                <a:ea typeface="微軟正黑體" panose="020B0604030504040204" pitchFamily="34" charset="-120"/>
              </a:rPr>
              <a:t>均優於店長預測</a:t>
            </a:r>
            <a:endParaRPr lang="en-US" altLang="zh-TW">
              <a:solidFill>
                <a:schemeClr val="bg1"/>
              </a:solidFill>
              <a:latin typeface="微軟正黑體" panose="020B0604030504040204" pitchFamily="34" charset="-120"/>
              <a:ea typeface="微軟正黑體" panose="020B0604030504040204" pitchFamily="34" charset="-120"/>
            </a:endParaRPr>
          </a:p>
          <a:p>
            <a:pPr marL="285750" indent="-285750">
              <a:buFont typeface="Arial" panose="020B0604020202020204" pitchFamily="34" charset="0"/>
              <a:buChar char="•"/>
            </a:pPr>
            <a:r>
              <a:rPr lang="zh-TW" altLang="en-US">
                <a:solidFill>
                  <a:schemeClr val="bg1"/>
                </a:solidFill>
                <a:latin typeface="微軟正黑體" panose="020B0604030504040204" pitchFamily="34" charset="-120"/>
                <a:ea typeface="微軟正黑體" panose="020B0604030504040204" pitchFamily="34" charset="-120"/>
              </a:rPr>
              <a:t>納入</a:t>
            </a:r>
            <a:r>
              <a:rPr lang="en-US" altLang="zh-TW">
                <a:solidFill>
                  <a:schemeClr val="bg1"/>
                </a:solidFill>
                <a:latin typeface="微軟正黑體" panose="020B0604030504040204" pitchFamily="34" charset="-120"/>
                <a:ea typeface="微軟正黑體" panose="020B0604030504040204" pitchFamily="34" charset="-120"/>
              </a:rPr>
              <a:t>5%</a:t>
            </a:r>
            <a:r>
              <a:rPr lang="zh-TW" altLang="en-US">
                <a:solidFill>
                  <a:schemeClr val="bg1"/>
                </a:solidFill>
                <a:latin typeface="微軟正黑體" panose="020B0604030504040204" pitchFamily="34" charset="-120"/>
                <a:ea typeface="微軟正黑體" panose="020B0604030504040204" pitchFamily="34" charset="-120"/>
              </a:rPr>
              <a:t>額外訂購率依然較低</a:t>
            </a:r>
          </a:p>
        </p:txBody>
      </p:sp>
      <p:pic>
        <p:nvPicPr>
          <p:cNvPr id="9" name="Picture 2" descr="ãFamilymart logo no backgroundãçåçæå°çµæ">
            <a:extLst>
              <a:ext uri="{FF2B5EF4-FFF2-40B4-BE49-F238E27FC236}">
                <a16:creationId xmlns:a16="http://schemas.microsoft.com/office/drawing/2014/main" id="{E57F1290-F207-45C0-958C-3BCA7D5B9B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46398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890CD0B-50F9-48D9-ACCF-54D3651C9D07}"/>
              </a:ext>
            </a:extLst>
          </p:cNvPr>
          <p:cNvPicPr>
            <a:picLocks noChangeAspect="1"/>
          </p:cNvPicPr>
          <p:nvPr/>
        </p:nvPicPr>
        <p:blipFill>
          <a:blip r:embed="rId2"/>
          <a:stretch>
            <a:fillRect/>
          </a:stretch>
        </p:blipFill>
        <p:spPr>
          <a:xfrm>
            <a:off x="4070687" y="4210647"/>
            <a:ext cx="4047368" cy="1978254"/>
          </a:xfrm>
          <a:prstGeom prst="rect">
            <a:avLst/>
          </a:prstGeom>
        </p:spPr>
      </p:pic>
      <p:pic>
        <p:nvPicPr>
          <p:cNvPr id="11" name="Picture 10">
            <a:extLst>
              <a:ext uri="{FF2B5EF4-FFF2-40B4-BE49-F238E27FC236}">
                <a16:creationId xmlns:a16="http://schemas.microsoft.com/office/drawing/2014/main" id="{21DBEECF-CAB6-48EE-93AC-5D76C6D18384}"/>
              </a:ext>
            </a:extLst>
          </p:cNvPr>
          <p:cNvPicPr>
            <a:picLocks noChangeAspect="1"/>
          </p:cNvPicPr>
          <p:nvPr/>
        </p:nvPicPr>
        <p:blipFill>
          <a:blip r:embed="rId3"/>
          <a:stretch>
            <a:fillRect/>
          </a:stretch>
        </p:blipFill>
        <p:spPr>
          <a:xfrm>
            <a:off x="0" y="4208582"/>
            <a:ext cx="4079454" cy="1982385"/>
          </a:xfrm>
          <a:prstGeom prst="rect">
            <a:avLst/>
          </a:prstGeom>
        </p:spPr>
      </p:pic>
      <p:sp>
        <p:nvSpPr>
          <p:cNvPr id="9" name="Rectangle 8">
            <a:extLst>
              <a:ext uri="{FF2B5EF4-FFF2-40B4-BE49-F238E27FC236}">
                <a16:creationId xmlns:a16="http://schemas.microsoft.com/office/drawing/2014/main" id="{C8EC3748-78AC-44BD-B95A-2872B8DA5148}"/>
              </a:ext>
            </a:extLst>
          </p:cNvPr>
          <p:cNvSpPr/>
          <p:nvPr/>
        </p:nvSpPr>
        <p:spPr>
          <a:xfrm>
            <a:off x="713833" y="4147455"/>
            <a:ext cx="503227" cy="24188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微軟正黑體" panose="020B0604030504040204" pitchFamily="34" charset="-120"/>
              <a:ea typeface="微軟正黑體" panose="020B0604030504040204" pitchFamily="34" charset="-120"/>
              <a:cs typeface="+mn-cs"/>
            </a:endParaRPr>
          </a:p>
        </p:txBody>
      </p:sp>
      <p:sp>
        <p:nvSpPr>
          <p:cNvPr id="10" name="TextBox 9">
            <a:extLst>
              <a:ext uri="{FF2B5EF4-FFF2-40B4-BE49-F238E27FC236}">
                <a16:creationId xmlns:a16="http://schemas.microsoft.com/office/drawing/2014/main" id="{8AD95072-5089-488E-9687-A32A952A8E8D}"/>
              </a:ext>
            </a:extLst>
          </p:cNvPr>
          <p:cNvSpPr txBox="1"/>
          <p:nvPr/>
        </p:nvSpPr>
        <p:spPr>
          <a:xfrm>
            <a:off x="163376" y="6234865"/>
            <a:ext cx="3663701" cy="2616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自</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28</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至</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7</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15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，全部單品銷售記錄，共</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29850</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條記錄。</a:t>
            </a:r>
            <a:endParaRPr kumimoji="0" 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sp>
        <p:nvSpPr>
          <p:cNvPr id="17" name="TextBox 16">
            <a:extLst>
              <a:ext uri="{FF2B5EF4-FFF2-40B4-BE49-F238E27FC236}">
                <a16:creationId xmlns:a16="http://schemas.microsoft.com/office/drawing/2014/main" id="{B2CE50BF-E2D6-4810-AC22-1FD6810D7A3A}"/>
              </a:ext>
            </a:extLst>
          </p:cNvPr>
          <p:cNvSpPr txBox="1"/>
          <p:nvPr/>
        </p:nvSpPr>
        <p:spPr>
          <a:xfrm>
            <a:off x="3968915" y="6229737"/>
            <a:ext cx="3831496"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自</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28</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至</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7</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15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，單品銷售記錄中誤差絕對值是</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0</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或</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1</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的，共</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24909</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條記錄。</a:t>
            </a:r>
            <a:endParaRPr kumimoji="0" 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sp>
        <p:nvSpPr>
          <p:cNvPr id="19" name="Rectangle 18">
            <a:extLst>
              <a:ext uri="{FF2B5EF4-FFF2-40B4-BE49-F238E27FC236}">
                <a16:creationId xmlns:a16="http://schemas.microsoft.com/office/drawing/2014/main" id="{CF13865F-24B5-44B3-8719-F3C731960E9D}"/>
              </a:ext>
            </a:extLst>
          </p:cNvPr>
          <p:cNvSpPr/>
          <p:nvPr/>
        </p:nvSpPr>
        <p:spPr>
          <a:xfrm>
            <a:off x="7800411" y="4585753"/>
            <a:ext cx="295085" cy="1730391"/>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微軟正黑體" panose="020B0604030504040204" pitchFamily="34" charset="-120"/>
              <a:ea typeface="微軟正黑體" panose="020B0604030504040204" pitchFamily="34" charset="-120"/>
              <a:cs typeface="+mn-cs"/>
            </a:endParaRPr>
          </a:p>
        </p:txBody>
      </p:sp>
      <p:sp>
        <p:nvSpPr>
          <p:cNvPr id="13" name="TextBox 2">
            <a:extLst>
              <a:ext uri="{FF2B5EF4-FFF2-40B4-BE49-F238E27FC236}">
                <a16:creationId xmlns:a16="http://schemas.microsoft.com/office/drawing/2014/main" id="{89A8780F-1544-4B8B-A342-8DF1A9C03C00}"/>
              </a:ext>
            </a:extLst>
          </p:cNvPr>
          <p:cNvSpPr txBox="1"/>
          <p:nvPr/>
        </p:nvSpPr>
        <p:spPr>
          <a:xfrm>
            <a:off x="7338415" y="3083635"/>
            <a:ext cx="2190023"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0" i="0" u="none" strike="noStrike" kern="1200" cap="none" spc="0" normalizeH="0" baseline="0" noProof="0">
                <a:ln>
                  <a:noFill/>
                </a:ln>
                <a:solidFill>
                  <a:srgbClr val="0070C0"/>
                </a:solidFill>
                <a:effectLst/>
                <a:uLnTx/>
                <a:uFillTx/>
                <a:latin typeface="微軟正黑體" panose="020B0604030504040204" pitchFamily="34" charset="-120"/>
                <a:ea typeface="微軟正黑體" panose="020B0604030504040204" pitchFamily="34" charset="-120"/>
                <a:cs typeface="+mn-cs"/>
              </a:rPr>
              <a:t>預測差異</a:t>
            </a:r>
            <a:r>
              <a:rPr kumimoji="0" lang="zh-TW" altLang="en-US" sz="2000" b="0" i="0" u="none" strike="noStrike" kern="1200" cap="none" spc="0" normalizeH="0" baseline="0" noProof="0">
                <a:ln>
                  <a:noFill/>
                </a:ln>
                <a:solidFill>
                  <a:srgbClr val="0070C0"/>
                </a:solidFill>
                <a:effectLst/>
                <a:uLnTx/>
                <a:uFillTx/>
                <a:latin typeface="微軟正黑體" panose="020B0604030504040204" pitchFamily="34" charset="-120"/>
                <a:ea typeface="微軟正黑體" panose="020B0604030504040204" pitchFamily="34" charset="-120"/>
                <a:cs typeface="+mn-cs"/>
              </a:rPr>
              <a:t>數量</a:t>
            </a:r>
            <a:r>
              <a:rPr kumimoji="0" lang="en-US" altLang="zh-CN" sz="2000" b="0" i="0" u="none" strike="noStrike" kern="1200" cap="none" spc="0" normalizeH="0" baseline="0" noProof="0">
                <a:ln>
                  <a:noFill/>
                </a:ln>
                <a:solidFill>
                  <a:srgbClr val="0070C0"/>
                </a:solidFill>
                <a:effectLst/>
                <a:uLnTx/>
                <a:uFillTx/>
                <a:latin typeface="微軟正黑體" panose="020B0604030504040204" pitchFamily="34" charset="-120"/>
                <a:ea typeface="微軟正黑體" panose="020B0604030504040204" pitchFamily="34" charset="-120"/>
                <a:cs typeface="+mn-cs"/>
              </a:rPr>
              <a:t> = 0</a:t>
            </a:r>
            <a:endParaRPr kumimoji="0" lang="en-US" sz="2000" b="0" i="0" u="none" strike="noStrike" kern="1200" cap="none" spc="0" normalizeH="0" baseline="0" noProof="0">
              <a:ln>
                <a:noFill/>
              </a:ln>
              <a:solidFill>
                <a:srgbClr val="0070C0"/>
              </a:solidFill>
              <a:effectLst/>
              <a:uLnTx/>
              <a:uFillTx/>
              <a:latin typeface="微軟正黑體" panose="020B0604030504040204" pitchFamily="34" charset="-120"/>
              <a:ea typeface="微軟正黑體" panose="020B0604030504040204" pitchFamily="34" charset="-120"/>
              <a:cs typeface="+mn-cs"/>
            </a:endParaRPr>
          </a:p>
        </p:txBody>
      </p:sp>
      <p:sp>
        <p:nvSpPr>
          <p:cNvPr id="14" name="TextBox 9">
            <a:extLst>
              <a:ext uri="{FF2B5EF4-FFF2-40B4-BE49-F238E27FC236}">
                <a16:creationId xmlns:a16="http://schemas.microsoft.com/office/drawing/2014/main" id="{13309F1A-B0D0-4EEC-8B84-B0DBDB47DDA6}"/>
              </a:ext>
            </a:extLst>
          </p:cNvPr>
          <p:cNvSpPr txBox="1"/>
          <p:nvPr/>
        </p:nvSpPr>
        <p:spPr>
          <a:xfrm>
            <a:off x="8233071" y="6234865"/>
            <a:ext cx="3795553" cy="43088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自</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28</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至</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7</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月</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15</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，單品銷售記錄中誤差是</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0</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的，共</a:t>
            </a:r>
            <a:r>
              <a:rPr kumimoji="0" lang="en-US" altLang="zh-CN"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12187</a:t>
            </a:r>
            <a:r>
              <a:rPr kumimoji="0" lang="zh-CN" alt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rPr>
              <a:t>條記錄。</a:t>
            </a:r>
            <a:endParaRPr kumimoji="0" lang="en-US" sz="1100" b="1"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cs typeface="+mn-cs"/>
            </a:endParaRPr>
          </a:p>
        </p:txBody>
      </p:sp>
      <p:pic>
        <p:nvPicPr>
          <p:cNvPr id="21" name="Picture 4">
            <a:extLst>
              <a:ext uri="{FF2B5EF4-FFF2-40B4-BE49-F238E27FC236}">
                <a16:creationId xmlns:a16="http://schemas.microsoft.com/office/drawing/2014/main" id="{5DD37EB4-6D31-4EA3-8017-0FF002FD1AEA}"/>
              </a:ext>
            </a:extLst>
          </p:cNvPr>
          <p:cNvPicPr>
            <a:picLocks noChangeAspect="1"/>
          </p:cNvPicPr>
          <p:nvPr/>
        </p:nvPicPr>
        <p:blipFill>
          <a:blip r:embed="rId4"/>
          <a:stretch>
            <a:fillRect/>
          </a:stretch>
        </p:blipFill>
        <p:spPr>
          <a:xfrm>
            <a:off x="8112548" y="4207935"/>
            <a:ext cx="4105189" cy="1978254"/>
          </a:xfrm>
          <a:prstGeom prst="rect">
            <a:avLst/>
          </a:prstGeom>
        </p:spPr>
      </p:pic>
      <p:sp>
        <p:nvSpPr>
          <p:cNvPr id="22" name="Rectangle 8">
            <a:extLst>
              <a:ext uri="{FF2B5EF4-FFF2-40B4-BE49-F238E27FC236}">
                <a16:creationId xmlns:a16="http://schemas.microsoft.com/office/drawing/2014/main" id="{C4DA288C-9482-45EE-A56D-E0195BA110E0}"/>
              </a:ext>
            </a:extLst>
          </p:cNvPr>
          <p:cNvSpPr/>
          <p:nvPr/>
        </p:nvSpPr>
        <p:spPr>
          <a:xfrm>
            <a:off x="4755694" y="4185345"/>
            <a:ext cx="503227" cy="24188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微軟正黑體" panose="020B0604030504040204" pitchFamily="34" charset="-120"/>
              <a:ea typeface="微軟正黑體" panose="020B0604030504040204" pitchFamily="34" charset="-120"/>
              <a:cs typeface="+mn-cs"/>
            </a:endParaRPr>
          </a:p>
        </p:txBody>
      </p:sp>
      <p:sp>
        <p:nvSpPr>
          <p:cNvPr id="23" name="Rectangle 14">
            <a:extLst>
              <a:ext uri="{FF2B5EF4-FFF2-40B4-BE49-F238E27FC236}">
                <a16:creationId xmlns:a16="http://schemas.microsoft.com/office/drawing/2014/main" id="{63B3544F-4FFB-4C97-BC6D-EB87309E6103}"/>
              </a:ext>
            </a:extLst>
          </p:cNvPr>
          <p:cNvSpPr/>
          <p:nvPr/>
        </p:nvSpPr>
        <p:spPr>
          <a:xfrm>
            <a:off x="11868506" y="4429937"/>
            <a:ext cx="320236" cy="1794239"/>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微軟正黑體" panose="020B0604030504040204" pitchFamily="34" charset="-120"/>
              <a:ea typeface="微軟正黑體" panose="020B0604030504040204" pitchFamily="34" charset="-120"/>
              <a:cs typeface="+mn-cs"/>
            </a:endParaRPr>
          </a:p>
        </p:txBody>
      </p:sp>
      <p:sp>
        <p:nvSpPr>
          <p:cNvPr id="16" name="Rectangle 15">
            <a:extLst>
              <a:ext uri="{FF2B5EF4-FFF2-40B4-BE49-F238E27FC236}">
                <a16:creationId xmlns:a16="http://schemas.microsoft.com/office/drawing/2014/main" id="{897B1552-7871-4373-835D-B6E77EBA0602}"/>
              </a:ext>
            </a:extLst>
          </p:cNvPr>
          <p:cNvSpPr/>
          <p:nvPr/>
        </p:nvSpPr>
        <p:spPr>
          <a:xfrm>
            <a:off x="8752844" y="4155128"/>
            <a:ext cx="503227" cy="22089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微軟正黑體" panose="020B0604030504040204" pitchFamily="34" charset="-120"/>
              <a:ea typeface="微軟正黑體" panose="020B0604030504040204" pitchFamily="34" charset="-120"/>
              <a:cs typeface="+mn-cs"/>
            </a:endParaRPr>
          </a:p>
        </p:txBody>
      </p:sp>
      <p:sp>
        <p:nvSpPr>
          <p:cNvPr id="4" name="Rectangle 3">
            <a:extLst>
              <a:ext uri="{FF2B5EF4-FFF2-40B4-BE49-F238E27FC236}">
                <a16:creationId xmlns:a16="http://schemas.microsoft.com/office/drawing/2014/main" id="{5043E0BC-C23B-436A-8A19-956A8D86E9EA}"/>
              </a:ext>
            </a:extLst>
          </p:cNvPr>
          <p:cNvSpPr/>
          <p:nvPr/>
        </p:nvSpPr>
        <p:spPr>
          <a:xfrm>
            <a:off x="2716936" y="3114413"/>
            <a:ext cx="1927131" cy="369332"/>
          </a:xfrm>
          <a:prstGeom prst="rect">
            <a:avLst/>
          </a:prstGeom>
        </p:spPr>
        <p:txBody>
          <a:bodyPr wrap="none">
            <a:spAutoFit/>
          </a:bodyPr>
          <a:lstStyle/>
          <a:p>
            <a:r>
              <a:rPr lang="zh-CN" altLang="en-US" sz="1800">
                <a:solidFill>
                  <a:srgbClr val="0070C0"/>
                </a:solidFill>
                <a:latin typeface="微軟正黑體" panose="020B0604030504040204" pitchFamily="34" charset="-120"/>
                <a:ea typeface="微軟正黑體" panose="020B0604030504040204" pitchFamily="34" charset="-120"/>
              </a:rPr>
              <a:t>預測差異</a:t>
            </a:r>
            <a:r>
              <a:rPr lang="zh-TW" altLang="en-US" sz="1800">
                <a:solidFill>
                  <a:srgbClr val="0070C0"/>
                </a:solidFill>
                <a:latin typeface="微軟正黑體" panose="020B0604030504040204" pitchFamily="34" charset="-120"/>
                <a:ea typeface="微軟正黑體" panose="020B0604030504040204" pitchFamily="34" charset="-120"/>
              </a:rPr>
              <a:t>數量 </a:t>
            </a:r>
            <a:r>
              <a:rPr lang="zh-CN" altLang="en-US" sz="1800">
                <a:solidFill>
                  <a:srgbClr val="0070C0"/>
                </a:solidFill>
                <a:latin typeface="微軟正黑體" panose="020B0604030504040204" pitchFamily="34" charset="-120"/>
                <a:ea typeface="微軟正黑體" panose="020B0604030504040204" pitchFamily="34" charset="-120"/>
                <a:cs typeface="Times New Roman" panose="02020603050405020304" pitchFamily="18" charset="0"/>
              </a:rPr>
              <a:t>≤ </a:t>
            </a:r>
            <a:r>
              <a:rPr lang="en-US" altLang="zh-CN" sz="1800">
                <a:solidFill>
                  <a:srgbClr val="0070C0"/>
                </a:solidFill>
                <a:latin typeface="Times New Roman" panose="02020603050405020304" pitchFamily="18" charset="0"/>
                <a:ea typeface="微軟正黑體" panose="020B0604030504040204" pitchFamily="34" charset="-120"/>
                <a:cs typeface="Times New Roman" panose="02020603050405020304" pitchFamily="18" charset="0"/>
              </a:rPr>
              <a:t>1</a:t>
            </a:r>
            <a:endParaRPr lang="en-US"/>
          </a:p>
        </p:txBody>
      </p:sp>
      <p:sp>
        <p:nvSpPr>
          <p:cNvPr id="6" name="Oval 5">
            <a:extLst>
              <a:ext uri="{FF2B5EF4-FFF2-40B4-BE49-F238E27FC236}">
                <a16:creationId xmlns:a16="http://schemas.microsoft.com/office/drawing/2014/main" id="{A2A94F2F-00C1-4243-8B20-6575F096870D}"/>
              </a:ext>
            </a:extLst>
          </p:cNvPr>
          <p:cNvSpPr/>
          <p:nvPr/>
        </p:nvSpPr>
        <p:spPr bwMode="auto">
          <a:xfrm>
            <a:off x="2964885" y="1474440"/>
            <a:ext cx="1431235" cy="1431235"/>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altLang="zh-CN" sz="5400">
                <a:solidFill>
                  <a:schemeClr val="tx1"/>
                </a:solidFill>
                <a:ea typeface="Segoe UI" pitchFamily="34" charset="0"/>
                <a:cs typeface="Segoe UI" pitchFamily="34" charset="0"/>
              </a:rPr>
              <a:t>83</a:t>
            </a:r>
            <a:r>
              <a:rPr lang="en-US" altLang="zh-CN" sz="2000">
                <a:solidFill>
                  <a:schemeClr val="tx1"/>
                </a:solidFill>
                <a:ea typeface="Segoe UI" pitchFamily="34" charset="0"/>
                <a:cs typeface="Segoe UI" pitchFamily="34" charset="0"/>
              </a:rPr>
              <a:t>%</a:t>
            </a:r>
            <a:endParaRPr lang="en-US" sz="5400">
              <a:solidFill>
                <a:schemeClr val="tx1"/>
              </a:solidFill>
              <a:ea typeface="Segoe UI" pitchFamily="34" charset="0"/>
              <a:cs typeface="Segoe UI" pitchFamily="34" charset="0"/>
            </a:endParaRPr>
          </a:p>
        </p:txBody>
      </p:sp>
      <p:sp>
        <p:nvSpPr>
          <p:cNvPr id="24" name="Oval 23">
            <a:extLst>
              <a:ext uri="{FF2B5EF4-FFF2-40B4-BE49-F238E27FC236}">
                <a16:creationId xmlns:a16="http://schemas.microsoft.com/office/drawing/2014/main" id="{CB5315D6-9854-478B-A580-A20B80C70A9E}"/>
              </a:ext>
            </a:extLst>
          </p:cNvPr>
          <p:cNvSpPr/>
          <p:nvPr/>
        </p:nvSpPr>
        <p:spPr bwMode="auto">
          <a:xfrm>
            <a:off x="7659540" y="1371674"/>
            <a:ext cx="1431235" cy="1431235"/>
          </a:xfrm>
          <a:prstGeom prst="ellipse">
            <a:avLst/>
          </a:prstGeom>
          <a:no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altLang="zh-CN" sz="5400">
                <a:solidFill>
                  <a:schemeClr val="tx1"/>
                </a:solidFill>
                <a:ea typeface="Segoe UI" pitchFamily="34" charset="0"/>
                <a:cs typeface="Segoe UI" pitchFamily="34" charset="0"/>
              </a:rPr>
              <a:t>41</a:t>
            </a:r>
            <a:r>
              <a:rPr lang="en-US" altLang="zh-CN" sz="2000">
                <a:solidFill>
                  <a:schemeClr val="tx1"/>
                </a:solidFill>
                <a:ea typeface="Segoe UI" pitchFamily="34" charset="0"/>
                <a:cs typeface="Segoe UI" pitchFamily="34" charset="0"/>
              </a:rPr>
              <a:t>%</a:t>
            </a:r>
            <a:endParaRPr lang="en-US" sz="5400">
              <a:solidFill>
                <a:schemeClr val="tx1"/>
              </a:solidFill>
              <a:ea typeface="Segoe UI" pitchFamily="34" charset="0"/>
              <a:cs typeface="Segoe UI" pitchFamily="34" charset="0"/>
            </a:endParaRPr>
          </a:p>
        </p:txBody>
      </p:sp>
      <p:sp>
        <p:nvSpPr>
          <p:cNvPr id="20" name="標題 1">
            <a:extLst>
              <a:ext uri="{FF2B5EF4-FFF2-40B4-BE49-F238E27FC236}">
                <a16:creationId xmlns:a16="http://schemas.microsoft.com/office/drawing/2014/main" id="{19C3C31C-9DD2-407F-9811-B00C30E9C583}"/>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預測成果</a:t>
            </a:r>
            <a:r>
              <a:rPr lang="en-US" altLang="zh-CN" sz="3600" b="1">
                <a:solidFill>
                  <a:schemeClr val="accent1"/>
                </a:solidFill>
                <a:latin typeface="Microsoft JhengHei" panose="020B0604030504040204" pitchFamily="34" charset="-120"/>
                <a:ea typeface="Microsoft JhengHei" panose="020B0604030504040204" pitchFamily="34" charset="-120"/>
              </a:rPr>
              <a:t>(2) – </a:t>
            </a:r>
            <a:r>
              <a:rPr lang="zh-CN" altLang="en-US" sz="3600" b="1">
                <a:solidFill>
                  <a:schemeClr val="accent1"/>
                </a:solidFill>
                <a:latin typeface="Microsoft JhengHei" panose="020B0604030504040204" pitchFamily="34" charset="-120"/>
                <a:ea typeface="Microsoft JhengHei" panose="020B0604030504040204" pitchFamily="34" charset="-120"/>
              </a:rPr>
              <a:t>整體預測差異</a:t>
            </a:r>
            <a:endParaRPr lang="en-US" sz="3600" b="1">
              <a:solidFill>
                <a:schemeClr val="accent1"/>
              </a:solidFill>
              <a:latin typeface="Microsoft JhengHei" panose="020B0604030504040204" pitchFamily="34" charset="-120"/>
              <a:ea typeface="Microsoft JhengHei" panose="020B0604030504040204" pitchFamily="34" charset="-120"/>
            </a:endParaRPr>
          </a:p>
        </p:txBody>
      </p:sp>
      <p:pic>
        <p:nvPicPr>
          <p:cNvPr id="25" name="Picture 2" descr="ãFamilymart logo no backgroundãçåçæå°çµæ">
            <a:extLst>
              <a:ext uri="{FF2B5EF4-FFF2-40B4-BE49-F238E27FC236}">
                <a16:creationId xmlns:a16="http://schemas.microsoft.com/office/drawing/2014/main" id="{3D2A7BE4-729A-4F05-925F-6DAB4666FED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135" y="446781"/>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36892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7">
            <a:extLst>
              <a:ext uri="{FF2B5EF4-FFF2-40B4-BE49-F238E27FC236}">
                <a16:creationId xmlns:a16="http://schemas.microsoft.com/office/drawing/2014/main" id="{0EC65F6E-63E3-45BB-8250-DCD11B58EE65}"/>
              </a:ext>
            </a:extLst>
          </p:cNvPr>
          <p:cNvSpPr/>
          <p:nvPr/>
        </p:nvSpPr>
        <p:spPr>
          <a:xfrm>
            <a:off x="186612" y="998376"/>
            <a:ext cx="11756571"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3" name="矩形 2">
            <a:extLst>
              <a:ext uri="{FF2B5EF4-FFF2-40B4-BE49-F238E27FC236}">
                <a16:creationId xmlns:a16="http://schemas.microsoft.com/office/drawing/2014/main" id="{DB2409A9-3A14-4E55-BB3B-89A3B1A38FEF}"/>
              </a:ext>
            </a:extLst>
          </p:cNvPr>
          <p:cNvSpPr/>
          <p:nvPr/>
        </p:nvSpPr>
        <p:spPr>
          <a:xfrm>
            <a:off x="1308477" y="1054168"/>
            <a:ext cx="10222745" cy="578492"/>
          </a:xfrm>
          <a:prstGeom prst="rect">
            <a:avLst/>
          </a:prstGeom>
        </p:spPr>
        <p:txBody>
          <a:bodyPr wrap="square">
            <a:spAutoFit/>
          </a:bodyPr>
          <a:lstStyle/>
          <a:p>
            <a:pPr>
              <a:lnSpc>
                <a:spcPct val="150000"/>
              </a:lnSpc>
              <a:spcAft>
                <a:spcPts val="800"/>
              </a:spcAft>
            </a:pP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以“麵包，吐司</a:t>
            </a:r>
            <a:r>
              <a:rPr lang="en-US" sz="24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和新店（</a:t>
            </a:r>
            <a:r>
              <a:rPr lang="en-US" sz="2400">
                <a:latin typeface="Microsoft JhengHei" panose="020B0604030504040204" pitchFamily="34" charset="-120"/>
                <a:ea typeface="Microsoft JhengHei" panose="020B0604030504040204" pitchFamily="34" charset="-120"/>
                <a:cs typeface="Arial" panose="020B0604020202020204" pitchFamily="34" charset="0"/>
              </a:rPr>
              <a:t>group9~1205</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）”爲例進行説明。</a:t>
            </a:r>
            <a:endParaRPr lang="en-US" sz="2400">
              <a:latin typeface="Microsoft JhengHei" panose="020B0604030504040204" pitchFamily="34" charset="-120"/>
              <a:ea typeface="Microsoft JhengHei" panose="020B0604030504040204" pitchFamily="34" charset="-120"/>
              <a:cs typeface="Arial" panose="020B0604020202020204" pitchFamily="34" charset="0"/>
            </a:endParaRPr>
          </a:p>
        </p:txBody>
      </p:sp>
      <p:sp>
        <p:nvSpPr>
          <p:cNvPr id="7" name="矩形 6">
            <a:extLst>
              <a:ext uri="{FF2B5EF4-FFF2-40B4-BE49-F238E27FC236}">
                <a16:creationId xmlns:a16="http://schemas.microsoft.com/office/drawing/2014/main" id="{F7EC6E8E-3EDA-48B5-8199-A0479D7EDD66}"/>
              </a:ext>
            </a:extLst>
          </p:cNvPr>
          <p:cNvSpPr/>
          <p:nvPr/>
        </p:nvSpPr>
        <p:spPr>
          <a:xfrm>
            <a:off x="1908761" y="1788627"/>
            <a:ext cx="7726777" cy="785728"/>
          </a:xfrm>
          <a:prstGeom prst="rect">
            <a:avLst/>
          </a:prstGeom>
          <a:solidFill>
            <a:schemeClr val="bg1">
              <a:lumMod val="95000"/>
            </a:schemeClr>
          </a:solidFill>
        </p:spPr>
        <p:txBody>
          <a:bodyPr wrap="square">
            <a:spAutoFit/>
          </a:bodyPr>
          <a:lstStyle/>
          <a:p>
            <a:pPr>
              <a:lnSpc>
                <a:spcPct val="150000"/>
              </a:lnSpc>
            </a:pP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將模型對和新店自</a:t>
            </a:r>
            <a:r>
              <a:rPr lang="en-US" sz="1600">
                <a:latin typeface="Microsoft JhengHei" panose="020B0604030504040204" pitchFamily="34" charset="-120"/>
                <a:ea typeface="Microsoft JhengHei" panose="020B0604030504040204" pitchFamily="34" charset="-120"/>
                <a:cs typeface="Arial" panose="020B0604020202020204" pitchFamily="34" charset="0"/>
              </a:rPr>
              <a:t>2018-08-12</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至</a:t>
            </a:r>
            <a:r>
              <a:rPr lang="en-US" sz="1600">
                <a:latin typeface="Microsoft JhengHei" panose="020B0604030504040204" pitchFamily="34" charset="-120"/>
                <a:ea typeface="Microsoft JhengHei" panose="020B0604030504040204" pitchFamily="34" charset="-120"/>
                <a:cs typeface="Arial" panose="020B0604020202020204" pitchFamily="34" charset="0"/>
              </a:rPr>
              <a:t>2018-12-31</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所作的“麵包，吐司”類商品銷售數量的預測值與真實銷售值繪製概率密度圖，來觀察兩者的分佈情況，如圖所示：</a:t>
            </a:r>
            <a:endParaRPr lang="en-US" sz="1600">
              <a:latin typeface="Microsoft JhengHei" panose="020B0604030504040204" pitchFamily="34" charset="-120"/>
              <a:ea typeface="Microsoft JhengHei" panose="020B0604030504040204" pitchFamily="34" charset="-120"/>
            </a:endParaRPr>
          </a:p>
        </p:txBody>
      </p:sp>
      <p:pic>
        <p:nvPicPr>
          <p:cNvPr id="8" name="圖片 7">
            <a:extLst>
              <a:ext uri="{FF2B5EF4-FFF2-40B4-BE49-F238E27FC236}">
                <a16:creationId xmlns:a16="http://schemas.microsoft.com/office/drawing/2014/main" id="{E394626C-FE7D-491D-B046-2667E843C2F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35902" y="2730322"/>
            <a:ext cx="8733453" cy="3978388"/>
          </a:xfrm>
          <a:prstGeom prst="rect">
            <a:avLst/>
          </a:prstGeom>
          <a:noFill/>
          <a:ln>
            <a:noFill/>
          </a:ln>
        </p:spPr>
      </p:pic>
      <p:graphicFrame>
        <p:nvGraphicFramePr>
          <p:cNvPr id="9" name="表格 8">
            <a:extLst>
              <a:ext uri="{FF2B5EF4-FFF2-40B4-BE49-F238E27FC236}">
                <a16:creationId xmlns:a16="http://schemas.microsoft.com/office/drawing/2014/main" id="{C3A4A4D3-45E1-4F7F-A15C-985CEC5B6EA4}"/>
              </a:ext>
            </a:extLst>
          </p:cNvPr>
          <p:cNvGraphicFramePr>
            <a:graphicFrameLocks noGrp="1"/>
          </p:cNvGraphicFramePr>
          <p:nvPr/>
        </p:nvGraphicFramePr>
        <p:xfrm>
          <a:off x="9069355" y="2905199"/>
          <a:ext cx="2786743" cy="3352787"/>
        </p:xfrm>
        <a:graphic>
          <a:graphicData uri="http://schemas.openxmlformats.org/drawingml/2006/table">
            <a:tbl>
              <a:tblPr firstRow="1" firstCol="1" bandRow="1">
                <a:tableStyleId>{5FD0F851-EC5A-4D38-B0AD-8093EC10F338}</a:tableStyleId>
              </a:tblPr>
              <a:tblGrid>
                <a:gridCol w="1563493">
                  <a:extLst>
                    <a:ext uri="{9D8B030D-6E8A-4147-A177-3AD203B41FA5}">
                      <a16:colId xmlns:a16="http://schemas.microsoft.com/office/drawing/2014/main" val="2027404120"/>
                    </a:ext>
                  </a:extLst>
                </a:gridCol>
                <a:gridCol w="1223250">
                  <a:extLst>
                    <a:ext uri="{9D8B030D-6E8A-4147-A177-3AD203B41FA5}">
                      <a16:colId xmlns:a16="http://schemas.microsoft.com/office/drawing/2014/main" val="3689056591"/>
                    </a:ext>
                  </a:extLst>
                </a:gridCol>
              </a:tblGrid>
              <a:tr h="668616">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rPr>
                        <a:t>品類</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zh-TW" sz="1400">
                          <a:effectLst/>
                          <a:latin typeface="Microsoft JhengHei" panose="020B0604030504040204" pitchFamily="34" charset="-120"/>
                          <a:ea typeface="Microsoft JhengHei" panose="020B0604030504040204" pitchFamily="34" charset="-120"/>
                        </a:rPr>
                        <a:t>麵包，吐司</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3832717234"/>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店鋪</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zh-TW" sz="1400">
                          <a:effectLst/>
                          <a:latin typeface="Microsoft JhengHei" panose="020B0604030504040204" pitchFamily="34" charset="-120"/>
                          <a:ea typeface="Microsoft JhengHei" panose="020B0604030504040204" pitchFamily="34" charset="-120"/>
                        </a:rPr>
                        <a:t>和新店</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3058745714"/>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測試天數</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lvl="0" algn="r">
                        <a:lnSpc>
                          <a:spcPct val="150000"/>
                        </a:lnSpc>
                        <a:spcAft>
                          <a:spcPts val="0"/>
                        </a:spcAft>
                        <a:buNone/>
                      </a:pPr>
                      <a:r>
                        <a:rPr lang="en-US" altLang="zh-CN" sz="1400" b="0" i="0" u="none" strike="noStrike" noProof="0">
                          <a:effectLst/>
                          <a:latin typeface="Microsoft JhengHei" panose="020B0604030504040204" pitchFamily="34" charset="-120"/>
                          <a:ea typeface="Microsoft JhengHei" panose="020B0604030504040204" pitchFamily="34" charset="-120"/>
                        </a:rPr>
                        <a:t>142</a:t>
                      </a:r>
                      <a:endParaRPr lang="en-US" sz="1400" b="0" i="0" u="none" strike="noStrike" noProof="0">
                        <a:effectLst/>
                        <a:latin typeface="Microsoft JhengHei" panose="020B0604030504040204" pitchFamily="34" charset="-120"/>
                        <a:ea typeface="Microsoft JhengHei" panose="020B0604030504040204" pitchFamily="34" charset="-120"/>
                      </a:endParaRPr>
                    </a:p>
                  </a:txBody>
                  <a:tcPr marL="68580" marR="68580" marT="0" marB="0"/>
                </a:tc>
                <a:extLst>
                  <a:ext uri="{0D108BD9-81ED-4DB2-BD59-A6C34878D82A}">
                    <a16:rowId xmlns:a16="http://schemas.microsoft.com/office/drawing/2014/main" val="2274150776"/>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預測期內銷量</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lvl="0" algn="r">
                        <a:lnSpc>
                          <a:spcPct val="150000"/>
                        </a:lnSpc>
                        <a:spcAft>
                          <a:spcPts val="0"/>
                        </a:spcAft>
                        <a:buNone/>
                      </a:pPr>
                      <a:r>
                        <a:rPr lang="en-US" sz="1400" b="0" i="0" u="none" strike="noStrike" noProof="0">
                          <a:effectLst/>
                          <a:latin typeface="Microsoft JhengHei" panose="020B0604030504040204" pitchFamily="34" charset="-120"/>
                          <a:ea typeface="Microsoft JhengHei" panose="020B0604030504040204" pitchFamily="34" charset="-120"/>
                        </a:rPr>
                        <a:t>13274</a:t>
                      </a:r>
                    </a:p>
                  </a:txBody>
                  <a:tcPr marL="68580" marR="68580" marT="0" marB="0"/>
                </a:tc>
                <a:extLst>
                  <a:ext uri="{0D108BD9-81ED-4DB2-BD59-A6C34878D82A}">
                    <a16:rowId xmlns:a16="http://schemas.microsoft.com/office/drawing/2014/main" val="2252710092"/>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日均實際銷量</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sz="1400">
                          <a:effectLst/>
                          <a:latin typeface="Microsoft JhengHei" panose="020B0604030504040204" pitchFamily="34" charset="-120"/>
                          <a:ea typeface="Microsoft JhengHei" panose="020B0604030504040204" pitchFamily="34" charset="-120"/>
                        </a:rPr>
                        <a:t>9</a:t>
                      </a:r>
                      <a:r>
                        <a:rPr lang="en-US" altLang="zh-CN" sz="1400">
                          <a:effectLst/>
                          <a:latin typeface="Microsoft JhengHei" panose="020B0604030504040204" pitchFamily="34" charset="-120"/>
                          <a:ea typeface="Microsoft JhengHei" panose="020B0604030504040204" pitchFamily="34" charset="-120"/>
                        </a:rPr>
                        <a:t>3</a:t>
                      </a:r>
                      <a:r>
                        <a:rPr lang="en-US" sz="1400">
                          <a:effectLst/>
                          <a:latin typeface="Microsoft JhengHei" panose="020B0604030504040204" pitchFamily="34" charset="-120"/>
                          <a:ea typeface="Microsoft JhengHei" panose="020B0604030504040204" pitchFamily="34" charset="-120"/>
                        </a:rPr>
                        <a:t>.5</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2123609326"/>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日均預測銷量</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400">
                          <a:effectLst/>
                          <a:latin typeface="Microsoft JhengHei" panose="020B0604030504040204" pitchFamily="34" charset="-120"/>
                          <a:ea typeface="Microsoft JhengHei" panose="020B0604030504040204" pitchFamily="34" charset="-120"/>
                        </a:rPr>
                        <a:t>90</a:t>
                      </a:r>
                      <a:r>
                        <a:rPr lang="en-US" sz="1400">
                          <a:effectLst/>
                          <a:latin typeface="Microsoft JhengHei" panose="020B0604030504040204" pitchFamily="34" charset="-120"/>
                          <a:ea typeface="Microsoft JhengHei" panose="020B0604030504040204" pitchFamily="34" charset="-120"/>
                        </a:rPr>
                        <a:t>.</a:t>
                      </a:r>
                      <a:r>
                        <a:rPr lang="en-US" altLang="zh-CN" sz="1400">
                          <a:effectLst/>
                          <a:latin typeface="Microsoft JhengHei" panose="020B0604030504040204" pitchFamily="34" charset="-120"/>
                          <a:ea typeface="Microsoft JhengHei" panose="020B0604030504040204" pitchFamily="34" charset="-120"/>
                        </a:rPr>
                        <a:t>1</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2599681564"/>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日均誤差</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sz="1400">
                          <a:effectLst/>
                          <a:latin typeface="Microsoft JhengHei" panose="020B0604030504040204" pitchFamily="34" charset="-120"/>
                          <a:ea typeface="Microsoft JhengHei" panose="020B0604030504040204" pitchFamily="34" charset="-120"/>
                        </a:rPr>
                        <a:t>11.1</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1075712937"/>
                  </a:ext>
                </a:extLst>
              </a:tr>
              <a:tr h="383453">
                <a:tc>
                  <a:txBody>
                    <a:bodyPr/>
                    <a:lstStyle/>
                    <a:p>
                      <a:pPr>
                        <a:lnSpc>
                          <a:spcPct val="150000"/>
                        </a:lnSpc>
                        <a:spcAft>
                          <a:spcPts val="0"/>
                        </a:spcAft>
                      </a:pPr>
                      <a:r>
                        <a:rPr lang="zh-CN" altLang="en-US" sz="1400">
                          <a:effectLst/>
                          <a:latin typeface="Microsoft JhengHei" panose="020B0604030504040204" pitchFamily="34" charset="-120"/>
                          <a:ea typeface="Microsoft JhengHei" panose="020B0604030504040204" pitchFamily="34" charset="-120"/>
                          <a:cs typeface="Arial" panose="020B0604020202020204" pitchFamily="34" charset="0"/>
                        </a:rPr>
                        <a:t>日均誤差百分比</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sz="1400">
                          <a:effectLst/>
                          <a:latin typeface="Microsoft JhengHei" panose="020B0604030504040204" pitchFamily="34" charset="-120"/>
                          <a:ea typeface="Microsoft JhengHei" panose="020B0604030504040204" pitchFamily="34" charset="-120"/>
                        </a:rPr>
                        <a:t>1</a:t>
                      </a:r>
                      <a:r>
                        <a:rPr lang="en-US" altLang="zh-CN" sz="1400">
                          <a:effectLst/>
                          <a:latin typeface="Microsoft JhengHei" panose="020B0604030504040204" pitchFamily="34" charset="-120"/>
                          <a:ea typeface="Microsoft JhengHei" panose="020B0604030504040204" pitchFamily="34" charset="-120"/>
                        </a:rPr>
                        <a:t>1</a:t>
                      </a:r>
                      <a:r>
                        <a:rPr lang="en-US" sz="1400">
                          <a:effectLst/>
                          <a:latin typeface="Microsoft JhengHei" panose="020B0604030504040204" pitchFamily="34" charset="-120"/>
                          <a:ea typeface="Microsoft JhengHei" panose="020B0604030504040204" pitchFamily="34" charset="-120"/>
                        </a:rPr>
                        <a:t>.</a:t>
                      </a:r>
                      <a:r>
                        <a:rPr lang="en-US" altLang="zh-CN" sz="1400">
                          <a:effectLst/>
                          <a:latin typeface="Microsoft JhengHei" panose="020B0604030504040204" pitchFamily="34" charset="-120"/>
                          <a:ea typeface="Microsoft JhengHei" panose="020B0604030504040204" pitchFamily="34" charset="-120"/>
                        </a:rPr>
                        <a:t>9%</a:t>
                      </a:r>
                      <a:endParaRPr lang="en-US" sz="14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1499602066"/>
                  </a:ext>
                </a:extLst>
              </a:tr>
            </a:tbl>
          </a:graphicData>
        </a:graphic>
      </p:graphicFrame>
      <p:sp>
        <p:nvSpPr>
          <p:cNvPr id="10" name="標題 1">
            <a:extLst>
              <a:ext uri="{FF2B5EF4-FFF2-40B4-BE49-F238E27FC236}">
                <a16:creationId xmlns:a16="http://schemas.microsoft.com/office/drawing/2014/main" id="{7B1F8858-6F9C-4166-B330-899F472832AF}"/>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預測成果</a:t>
            </a:r>
            <a:r>
              <a:rPr lang="en-US" altLang="zh-TW" sz="3600" b="1">
                <a:solidFill>
                  <a:schemeClr val="accent1"/>
                </a:solidFill>
                <a:latin typeface="Microsoft JhengHei" panose="020B0604030504040204" pitchFamily="34" charset="-120"/>
                <a:ea typeface="Microsoft JhengHei" panose="020B0604030504040204" pitchFamily="34" charset="-120"/>
              </a:rPr>
              <a:t>(</a:t>
            </a:r>
            <a:r>
              <a:rPr lang="en-US" altLang="zh-CN" sz="3600" b="1">
                <a:solidFill>
                  <a:schemeClr val="accent1"/>
                </a:solidFill>
                <a:latin typeface="Microsoft JhengHei" panose="020B0604030504040204" pitchFamily="34" charset="-120"/>
                <a:ea typeface="Microsoft JhengHei" panose="020B0604030504040204" pitchFamily="34" charset="-120"/>
              </a:rPr>
              <a:t>2</a:t>
            </a:r>
            <a:r>
              <a:rPr lang="en-US" altLang="zh-TW" sz="3600" b="1">
                <a:solidFill>
                  <a:schemeClr val="accent1"/>
                </a:solidFill>
                <a:latin typeface="Microsoft JhengHei" panose="020B0604030504040204" pitchFamily="34" charset="-120"/>
                <a:ea typeface="Microsoft JhengHei" panose="020B0604030504040204" pitchFamily="34" charset="-120"/>
              </a:rPr>
              <a:t>) - </a:t>
            </a:r>
            <a:r>
              <a:rPr lang="zh-TW" altLang="en-US" sz="3600" b="1">
                <a:solidFill>
                  <a:schemeClr val="accent1"/>
                </a:solidFill>
                <a:latin typeface="Microsoft JhengHei" panose="020B0604030504040204" pitchFamily="34" charset="-120"/>
                <a:ea typeface="Microsoft JhengHei" panose="020B0604030504040204" pitchFamily="34" charset="-120"/>
              </a:rPr>
              <a:t>品類預測</a:t>
            </a:r>
            <a:endParaRPr lang="en-US" sz="3600" b="1">
              <a:solidFill>
                <a:schemeClr val="accent1"/>
              </a:solidFill>
              <a:latin typeface="Microsoft JhengHei" panose="020B0604030504040204" pitchFamily="34" charset="-120"/>
              <a:ea typeface="Microsoft JhengHei" panose="020B0604030504040204" pitchFamily="34" charset="-120"/>
            </a:endParaRPr>
          </a:p>
        </p:txBody>
      </p:sp>
      <p:pic>
        <p:nvPicPr>
          <p:cNvPr id="11" name="Picture 2" descr="ãFamilymart logo no backgroundãçåçæå°çµæ">
            <a:extLst>
              <a:ext uri="{FF2B5EF4-FFF2-40B4-BE49-F238E27FC236}">
                <a16:creationId xmlns:a16="http://schemas.microsoft.com/office/drawing/2014/main" id="{0D318EB8-A10B-439C-B743-374D564F17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85944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標題 1">
            <a:extLst>
              <a:ext uri="{FF2B5EF4-FFF2-40B4-BE49-F238E27FC236}">
                <a16:creationId xmlns:a16="http://schemas.microsoft.com/office/drawing/2014/main" id="{1371A06D-7639-4206-A3AD-905FF095CF77}"/>
              </a:ext>
            </a:extLst>
          </p:cNvPr>
          <p:cNvSpPr txBox="1">
            <a:spLocks/>
          </p:cNvSpPr>
          <p:nvPr/>
        </p:nvSpPr>
        <p:spPr>
          <a:xfrm>
            <a:off x="2211355" y="99595"/>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預測成果</a:t>
            </a:r>
            <a:r>
              <a:rPr lang="en-US" altLang="zh-TW" sz="3600" b="1">
                <a:solidFill>
                  <a:schemeClr val="accent1"/>
                </a:solidFill>
                <a:latin typeface="Microsoft JhengHei" panose="020B0604030504040204" pitchFamily="34" charset="-120"/>
                <a:ea typeface="Microsoft JhengHei" panose="020B0604030504040204" pitchFamily="34" charset="-120"/>
              </a:rPr>
              <a:t>(2) - </a:t>
            </a:r>
            <a:r>
              <a:rPr lang="zh-TW" altLang="en-US" sz="3600" b="1">
                <a:solidFill>
                  <a:schemeClr val="accent1"/>
                </a:solidFill>
                <a:latin typeface="Microsoft JhengHei" panose="020B0604030504040204" pitchFamily="34" charset="-120"/>
                <a:ea typeface="Microsoft JhengHei" panose="020B0604030504040204" pitchFamily="34" charset="-120"/>
              </a:rPr>
              <a:t>品類預測</a:t>
            </a:r>
            <a:endParaRPr lang="en-US" sz="3600" b="1">
              <a:solidFill>
                <a:schemeClr val="accent1"/>
              </a:solidFill>
              <a:latin typeface="Microsoft JhengHei" panose="020B0604030504040204" pitchFamily="34" charset="-120"/>
              <a:ea typeface="Microsoft JhengHei" panose="020B0604030504040204" pitchFamily="34" charset="-120"/>
            </a:endParaRPr>
          </a:p>
        </p:txBody>
      </p:sp>
      <p:sp>
        <p:nvSpPr>
          <p:cNvPr id="10" name="Rectangle 17">
            <a:extLst>
              <a:ext uri="{FF2B5EF4-FFF2-40B4-BE49-F238E27FC236}">
                <a16:creationId xmlns:a16="http://schemas.microsoft.com/office/drawing/2014/main" id="{3735DC59-4FCC-44FE-8990-C4611C25DE7E}"/>
              </a:ext>
            </a:extLst>
          </p:cNvPr>
          <p:cNvSpPr/>
          <p:nvPr/>
        </p:nvSpPr>
        <p:spPr>
          <a:xfrm>
            <a:off x="158620" y="998376"/>
            <a:ext cx="11849877"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11" name="矩形 6">
            <a:extLst>
              <a:ext uri="{FF2B5EF4-FFF2-40B4-BE49-F238E27FC236}">
                <a16:creationId xmlns:a16="http://schemas.microsoft.com/office/drawing/2014/main" id="{18693069-CE86-4D9C-859C-BA07CE818482}"/>
              </a:ext>
            </a:extLst>
          </p:cNvPr>
          <p:cNvSpPr/>
          <p:nvPr/>
        </p:nvSpPr>
        <p:spPr>
          <a:xfrm>
            <a:off x="1893084" y="1583755"/>
            <a:ext cx="7726777" cy="422360"/>
          </a:xfrm>
          <a:prstGeom prst="rect">
            <a:avLst/>
          </a:prstGeom>
          <a:solidFill>
            <a:schemeClr val="bg1">
              <a:lumMod val="95000"/>
            </a:schemeClr>
          </a:solidFill>
        </p:spPr>
        <p:txBody>
          <a:bodyPr wrap="square">
            <a:spAutoFit/>
          </a:bodyPr>
          <a:lstStyle/>
          <a:p>
            <a:pPr>
              <a:lnSpc>
                <a:spcPct val="150000"/>
              </a:lnSpc>
            </a:pP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以及對</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預測值與真實銷售值繪製</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時序曲線圖</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，來觀察兩者的</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銷售走向趨勢</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，如圖所示：</a:t>
            </a:r>
            <a:endParaRPr lang="en-US" sz="1600">
              <a:latin typeface="Microsoft JhengHei" panose="020B0604030504040204" pitchFamily="34" charset="-120"/>
              <a:ea typeface="Microsoft JhengHei" panose="020B0604030504040204" pitchFamily="34" charset="-120"/>
            </a:endParaRPr>
          </a:p>
        </p:txBody>
      </p:sp>
      <p:sp>
        <p:nvSpPr>
          <p:cNvPr id="12" name="矩形 2">
            <a:extLst>
              <a:ext uri="{FF2B5EF4-FFF2-40B4-BE49-F238E27FC236}">
                <a16:creationId xmlns:a16="http://schemas.microsoft.com/office/drawing/2014/main" id="{68DE0DC1-8F9E-4FD7-BCB7-0E8C26348BDE}"/>
              </a:ext>
            </a:extLst>
          </p:cNvPr>
          <p:cNvSpPr/>
          <p:nvPr/>
        </p:nvSpPr>
        <p:spPr>
          <a:xfrm>
            <a:off x="1308477" y="1054168"/>
            <a:ext cx="10222745" cy="578492"/>
          </a:xfrm>
          <a:prstGeom prst="rect">
            <a:avLst/>
          </a:prstGeom>
        </p:spPr>
        <p:txBody>
          <a:bodyPr wrap="square">
            <a:spAutoFit/>
          </a:bodyPr>
          <a:lstStyle/>
          <a:p>
            <a:pPr>
              <a:lnSpc>
                <a:spcPct val="150000"/>
              </a:lnSpc>
              <a:spcAft>
                <a:spcPts val="800"/>
              </a:spcAft>
            </a:pP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以“麵包，吐司</a:t>
            </a:r>
            <a:r>
              <a:rPr lang="en-US" sz="24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和新店（</a:t>
            </a:r>
            <a:r>
              <a:rPr lang="en-US" sz="2400">
                <a:latin typeface="Microsoft JhengHei" panose="020B0604030504040204" pitchFamily="34" charset="-120"/>
                <a:ea typeface="Microsoft JhengHei" panose="020B0604030504040204" pitchFamily="34" charset="-120"/>
                <a:cs typeface="Arial" panose="020B0604020202020204" pitchFamily="34" charset="0"/>
              </a:rPr>
              <a:t>group9~1205</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）”爲例進行説明。</a:t>
            </a:r>
            <a:endParaRPr lang="en-US" sz="2400">
              <a:latin typeface="Microsoft JhengHei" panose="020B0604030504040204" pitchFamily="34" charset="-120"/>
              <a:ea typeface="Microsoft JhengHei" panose="020B0604030504040204" pitchFamily="34" charset="-120"/>
              <a:cs typeface="Arial" panose="020B0604020202020204" pitchFamily="34" charset="0"/>
            </a:endParaRPr>
          </a:p>
        </p:txBody>
      </p:sp>
      <p:pic>
        <p:nvPicPr>
          <p:cNvPr id="5" name="Picture 4">
            <a:extLst>
              <a:ext uri="{FF2B5EF4-FFF2-40B4-BE49-F238E27FC236}">
                <a16:creationId xmlns:a16="http://schemas.microsoft.com/office/drawing/2014/main" id="{695ACD11-47B8-444B-93FF-754345F35A74}"/>
              </a:ext>
            </a:extLst>
          </p:cNvPr>
          <p:cNvPicPr>
            <a:picLocks noChangeAspect="1"/>
          </p:cNvPicPr>
          <p:nvPr/>
        </p:nvPicPr>
        <p:blipFill>
          <a:blip r:embed="rId2"/>
          <a:stretch>
            <a:fillRect/>
          </a:stretch>
        </p:blipFill>
        <p:spPr>
          <a:xfrm>
            <a:off x="462788" y="2006115"/>
            <a:ext cx="11241539" cy="4696096"/>
          </a:xfrm>
          <a:prstGeom prst="rect">
            <a:avLst/>
          </a:prstGeom>
        </p:spPr>
      </p:pic>
      <p:sp>
        <p:nvSpPr>
          <p:cNvPr id="9" name="語音泡泡: 圓角矩形 8">
            <a:extLst>
              <a:ext uri="{FF2B5EF4-FFF2-40B4-BE49-F238E27FC236}">
                <a16:creationId xmlns:a16="http://schemas.microsoft.com/office/drawing/2014/main" id="{2F73BD89-7B49-46BE-BE69-BF016086388D}"/>
              </a:ext>
            </a:extLst>
          </p:cNvPr>
          <p:cNvSpPr/>
          <p:nvPr/>
        </p:nvSpPr>
        <p:spPr>
          <a:xfrm>
            <a:off x="8782259" y="3315956"/>
            <a:ext cx="2130251" cy="874207"/>
          </a:xfrm>
          <a:prstGeom prst="wedgeRoundRectCallout">
            <a:avLst>
              <a:gd name="adj1" fmla="val -4173"/>
              <a:gd name="adj2" fmla="val 16273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a:solidFill>
                  <a:schemeClr val="bg1"/>
                </a:solidFill>
                <a:latin typeface="微軟正黑體" panose="020B0604030504040204" pitchFamily="34" charset="-120"/>
                <a:ea typeface="微軟正黑體" panose="020B0604030504040204" pitchFamily="34" charset="-120"/>
              </a:rPr>
              <a:t>預測值符合</a:t>
            </a:r>
            <a:endParaRPr lang="en-US" altLang="zh-TW">
              <a:solidFill>
                <a:schemeClr val="bg1"/>
              </a:solidFill>
              <a:latin typeface="微軟正黑體" panose="020B0604030504040204" pitchFamily="34" charset="-120"/>
              <a:ea typeface="微軟正黑體" panose="020B0604030504040204" pitchFamily="34" charset="-120"/>
            </a:endParaRPr>
          </a:p>
          <a:p>
            <a:pPr algn="ctr"/>
            <a:r>
              <a:rPr lang="zh-TW" altLang="en-US">
                <a:solidFill>
                  <a:schemeClr val="bg1"/>
                </a:solidFill>
                <a:latin typeface="微軟正黑體" panose="020B0604030504040204" pitchFamily="34" charset="-120"/>
                <a:ea typeface="微軟正黑體" panose="020B0604030504040204" pitchFamily="34" charset="-120"/>
              </a:rPr>
              <a:t>實際銷售值的趨勢</a:t>
            </a:r>
          </a:p>
        </p:txBody>
      </p:sp>
      <p:pic>
        <p:nvPicPr>
          <p:cNvPr id="13" name="Picture 2" descr="ãFamilymart logo no backgroundãçåçæå°çµæ">
            <a:extLst>
              <a:ext uri="{FF2B5EF4-FFF2-40B4-BE49-F238E27FC236}">
                <a16:creationId xmlns:a16="http://schemas.microsoft.com/office/drawing/2014/main" id="{8B3E984E-0BD5-4BA8-8DD8-928DBC22A0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09287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7">
            <a:extLst>
              <a:ext uri="{FF2B5EF4-FFF2-40B4-BE49-F238E27FC236}">
                <a16:creationId xmlns:a16="http://schemas.microsoft.com/office/drawing/2014/main" id="{7184F03C-38EF-4B00-9112-E9B04A9706F5}"/>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3" name="矩形 2">
            <a:extLst>
              <a:ext uri="{FF2B5EF4-FFF2-40B4-BE49-F238E27FC236}">
                <a16:creationId xmlns:a16="http://schemas.microsoft.com/office/drawing/2014/main" id="{0CC2F455-6B6D-4311-AB96-EEA8235C32C1}"/>
              </a:ext>
            </a:extLst>
          </p:cNvPr>
          <p:cNvSpPr/>
          <p:nvPr/>
        </p:nvSpPr>
        <p:spPr>
          <a:xfrm>
            <a:off x="2499491" y="1031360"/>
            <a:ext cx="5549917" cy="461665"/>
          </a:xfrm>
          <a:prstGeom prst="rect">
            <a:avLst/>
          </a:prstGeom>
        </p:spPr>
        <p:txBody>
          <a:bodyPr wrap="none">
            <a:spAutoFit/>
          </a:bodyPr>
          <a:lstStyle/>
          <a:p>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以“燻火腿溏心蛋三明治</a:t>
            </a:r>
            <a:r>
              <a:rPr lang="en-US" sz="24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和新店”爲例</a:t>
            </a:r>
            <a:endParaRPr lang="en-US" sz="2400">
              <a:latin typeface="Microsoft JhengHei" panose="020B0604030504040204" pitchFamily="34" charset="-120"/>
              <a:ea typeface="Microsoft JhengHei" panose="020B0604030504040204" pitchFamily="34" charset="-120"/>
            </a:endParaRPr>
          </a:p>
        </p:txBody>
      </p:sp>
      <p:sp>
        <p:nvSpPr>
          <p:cNvPr id="6" name="文字方塊 5">
            <a:extLst>
              <a:ext uri="{FF2B5EF4-FFF2-40B4-BE49-F238E27FC236}">
                <a16:creationId xmlns:a16="http://schemas.microsoft.com/office/drawing/2014/main" id="{8A373F6B-9ED9-41F2-9A9D-EC61897F2288}"/>
              </a:ext>
            </a:extLst>
          </p:cNvPr>
          <p:cNvSpPr txBox="1"/>
          <p:nvPr/>
        </p:nvSpPr>
        <p:spPr>
          <a:xfrm>
            <a:off x="1649439" y="1493025"/>
            <a:ext cx="7693773" cy="584775"/>
          </a:xfrm>
          <a:prstGeom prst="rect">
            <a:avLst/>
          </a:prstGeom>
          <a:solidFill>
            <a:schemeClr val="bg1">
              <a:lumMod val="95000"/>
            </a:schemeClr>
          </a:solidFill>
        </p:spPr>
        <p:txBody>
          <a:bodyPr wrap="square" rtlCol="0">
            <a:spAutoFit/>
          </a:bodyPr>
          <a:lstStyle/>
          <a:p>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將模型對和新店自</a:t>
            </a:r>
            <a:r>
              <a:rPr lang="en-US" sz="1600">
                <a:latin typeface="Microsoft JhengHei" panose="020B0604030504040204" pitchFamily="34" charset="-120"/>
                <a:ea typeface="Microsoft JhengHei" panose="020B0604030504040204" pitchFamily="34" charset="-120"/>
                <a:cs typeface="Arial" panose="020B0604020202020204" pitchFamily="34" charset="0"/>
              </a:rPr>
              <a:t>2018-08-12</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至</a:t>
            </a:r>
            <a:r>
              <a:rPr lang="en-US" sz="1600">
                <a:latin typeface="Microsoft JhengHei" panose="020B0604030504040204" pitchFamily="34" charset="-120"/>
                <a:ea typeface="Microsoft JhengHei" panose="020B0604030504040204" pitchFamily="34" charset="-120"/>
                <a:cs typeface="Arial" panose="020B0604020202020204" pitchFamily="34" charset="0"/>
              </a:rPr>
              <a:t>2018-12-31</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所作的</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燻火腿溏心蛋三明治</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銷售數量的預測值與真實銷售值繪製概率密度圖，來觀察兩者的分佈情況，如圖所示：</a:t>
            </a:r>
            <a:endParaRPr lang="en-US" sz="1600">
              <a:latin typeface="Microsoft JhengHei" panose="020B0604030504040204" pitchFamily="34" charset="-120"/>
              <a:ea typeface="Microsoft JhengHei" panose="020B0604030504040204" pitchFamily="34" charset="-120"/>
            </a:endParaRPr>
          </a:p>
        </p:txBody>
      </p:sp>
      <p:pic>
        <p:nvPicPr>
          <p:cNvPr id="9" name="圖片 8">
            <a:extLst>
              <a:ext uri="{FF2B5EF4-FFF2-40B4-BE49-F238E27FC236}">
                <a16:creationId xmlns:a16="http://schemas.microsoft.com/office/drawing/2014/main" id="{A28E7069-E764-403A-ACCF-3309B88F9E2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62276" y="2158425"/>
            <a:ext cx="9199983" cy="4413380"/>
          </a:xfrm>
          <a:prstGeom prst="rect">
            <a:avLst/>
          </a:prstGeom>
          <a:noFill/>
          <a:ln>
            <a:noFill/>
          </a:ln>
        </p:spPr>
      </p:pic>
      <p:graphicFrame>
        <p:nvGraphicFramePr>
          <p:cNvPr id="10" name="表格 9">
            <a:extLst>
              <a:ext uri="{FF2B5EF4-FFF2-40B4-BE49-F238E27FC236}">
                <a16:creationId xmlns:a16="http://schemas.microsoft.com/office/drawing/2014/main" id="{0318F23A-1095-4A61-ABC8-BD123AC62DCB}"/>
              </a:ext>
            </a:extLst>
          </p:cNvPr>
          <p:cNvGraphicFramePr>
            <a:graphicFrameLocks noGrp="1"/>
          </p:cNvGraphicFramePr>
          <p:nvPr/>
        </p:nvGraphicFramePr>
        <p:xfrm>
          <a:off x="9343212" y="2896117"/>
          <a:ext cx="2578200" cy="3332636"/>
        </p:xfrm>
        <a:graphic>
          <a:graphicData uri="http://schemas.openxmlformats.org/drawingml/2006/table">
            <a:tbl>
              <a:tblPr firstRow="1" firstCol="1" bandRow="1">
                <a:tableStyleId>{5FD0F851-EC5A-4D38-B0AD-8093EC10F338}</a:tableStyleId>
              </a:tblPr>
              <a:tblGrid>
                <a:gridCol w="1260729">
                  <a:extLst>
                    <a:ext uri="{9D8B030D-6E8A-4147-A177-3AD203B41FA5}">
                      <a16:colId xmlns:a16="http://schemas.microsoft.com/office/drawing/2014/main" val="2027404120"/>
                    </a:ext>
                  </a:extLst>
                </a:gridCol>
                <a:gridCol w="1317471">
                  <a:extLst>
                    <a:ext uri="{9D8B030D-6E8A-4147-A177-3AD203B41FA5}">
                      <a16:colId xmlns:a16="http://schemas.microsoft.com/office/drawing/2014/main" val="3689056591"/>
                    </a:ext>
                  </a:extLst>
                </a:gridCol>
              </a:tblGrid>
              <a:tr h="630628">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rPr>
                        <a:t>商品</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zh-TW" altLang="en-US" sz="1200">
                          <a:latin typeface="Microsoft JhengHei" panose="020B0604030504040204" pitchFamily="34" charset="-120"/>
                          <a:ea typeface="Microsoft JhengHei" panose="020B0604030504040204" pitchFamily="34" charset="-120"/>
                          <a:cs typeface="Arial" panose="020B0604020202020204" pitchFamily="34" charset="0"/>
                        </a:rPr>
                        <a:t>燻火腿溏心蛋三明治</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3832717234"/>
                  </a:ext>
                </a:extLst>
              </a:tr>
              <a:tr h="325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rPr>
                        <a:t>店鋪</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zh-TW" sz="1200">
                          <a:effectLst/>
                          <a:latin typeface="Microsoft JhengHei" panose="020B0604030504040204" pitchFamily="34" charset="-120"/>
                          <a:ea typeface="Microsoft JhengHei" panose="020B0604030504040204" pitchFamily="34" charset="-120"/>
                        </a:rPr>
                        <a:t>和新店</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3058745714"/>
                  </a:ext>
                </a:extLst>
              </a:tr>
              <a:tr h="325376">
                <a:tc>
                  <a:txBody>
                    <a:bodyPr/>
                    <a:lstStyle/>
                    <a:p>
                      <a:pPr>
                        <a:lnSpc>
                          <a:spcPct val="150000"/>
                        </a:lnSpc>
                        <a:spcAft>
                          <a:spcPts val="0"/>
                        </a:spcAft>
                      </a:pPr>
                      <a:r>
                        <a:rPr lang="zh-CN" altLang="en-US" sz="1200" b="1" kern="1200">
                          <a:solidFill>
                            <a:schemeClr val="tx1"/>
                          </a:solidFill>
                          <a:effectLst/>
                          <a:latin typeface="Microsoft JhengHei" panose="020B0604030504040204" pitchFamily="34" charset="-120"/>
                          <a:ea typeface="Microsoft JhengHei" panose="020B0604030504040204" pitchFamily="34" charset="-120"/>
                          <a:cs typeface="+mn-cs"/>
                        </a:rPr>
                        <a:t>預測天數</a:t>
                      </a:r>
                      <a:endParaRPr lang="en-US" sz="1200" b="1" kern="1200">
                        <a:solidFill>
                          <a:schemeClr val="tx1"/>
                        </a:solidFill>
                        <a:effectLst/>
                        <a:latin typeface="Microsoft JhengHei" panose="020B0604030504040204" pitchFamily="34" charset="-120"/>
                        <a:ea typeface="Microsoft JhengHei" panose="020B0604030504040204" pitchFamily="34" charset="-120"/>
                        <a:cs typeface="+mn-cs"/>
                      </a:endParaRPr>
                    </a:p>
                  </a:txBody>
                  <a:tcPr marL="68580" marR="68580" marT="0" marB="0"/>
                </a:tc>
                <a:tc>
                  <a:txBody>
                    <a:bodyPr/>
                    <a:lstStyle/>
                    <a:p>
                      <a:pPr algn="r">
                        <a:lnSpc>
                          <a:spcPct val="150000"/>
                        </a:lnSpc>
                        <a:spcAft>
                          <a:spcPts val="0"/>
                        </a:spcAft>
                      </a:pPr>
                      <a:r>
                        <a:rPr lang="en-US" altLang="zh-CN" sz="1200">
                          <a:effectLst/>
                          <a:latin typeface="Microsoft JhengHei" panose="020B0604030504040204" pitchFamily="34" charset="-120"/>
                          <a:ea typeface="Microsoft JhengHei" panose="020B0604030504040204" pitchFamily="34" charset="-120"/>
                          <a:cs typeface="Arial" panose="020B0604020202020204" pitchFamily="34" charset="0"/>
                        </a:rPr>
                        <a:t>135</a:t>
                      </a:r>
                    </a:p>
                  </a:txBody>
                  <a:tcPr marL="68580" marR="68580" marT="0" marB="0"/>
                </a:tc>
                <a:extLst>
                  <a:ext uri="{0D108BD9-81ED-4DB2-BD59-A6C34878D82A}">
                    <a16:rowId xmlns:a16="http://schemas.microsoft.com/office/drawing/2014/main" val="3081210593"/>
                  </a:ext>
                </a:extLst>
              </a:tr>
              <a:tr h="325376">
                <a:tc>
                  <a:txBody>
                    <a:bodyPr/>
                    <a:lstStyle/>
                    <a:p>
                      <a:pPr>
                        <a:lnSpc>
                          <a:spcPct val="150000"/>
                        </a:lnSpc>
                        <a:spcAft>
                          <a:spcPts val="0"/>
                        </a:spcAft>
                      </a:pPr>
                      <a:r>
                        <a:rPr lang="zh-CN" altLang="en-US" sz="1200" b="1" kern="1200">
                          <a:solidFill>
                            <a:schemeClr val="tx1"/>
                          </a:solidFill>
                          <a:effectLst/>
                          <a:latin typeface="Microsoft JhengHei" panose="020B0604030504040204" pitchFamily="34" charset="-120"/>
                          <a:ea typeface="Microsoft JhengHei" panose="020B0604030504040204" pitchFamily="34" charset="-120"/>
                          <a:cs typeface="+mn-cs"/>
                        </a:rPr>
                        <a:t>測試期總銷量</a:t>
                      </a:r>
                      <a:endParaRPr lang="en-US" sz="1200" b="1" kern="1200">
                        <a:solidFill>
                          <a:schemeClr val="tx1"/>
                        </a:solidFill>
                        <a:effectLst/>
                        <a:latin typeface="Microsoft JhengHei" panose="020B0604030504040204" pitchFamily="34" charset="-120"/>
                        <a:ea typeface="Microsoft JhengHei" panose="020B0604030504040204" pitchFamily="34" charset="-120"/>
                        <a:cs typeface="+mn-cs"/>
                      </a:endParaRPr>
                    </a:p>
                  </a:txBody>
                  <a:tcPr marL="68580" marR="68580" marT="0" marB="0"/>
                </a:tc>
                <a:tc>
                  <a:txBody>
                    <a:bodyPr/>
                    <a:lstStyle/>
                    <a:p>
                      <a:pPr algn="r">
                        <a:lnSpc>
                          <a:spcPct val="150000"/>
                        </a:lnSpc>
                        <a:spcAft>
                          <a:spcPts val="0"/>
                        </a:spcAft>
                      </a:pPr>
                      <a:r>
                        <a:rPr lang="en-US" altLang="zh-CN" sz="1200">
                          <a:effectLst/>
                          <a:latin typeface="Microsoft JhengHei" panose="020B0604030504040204" pitchFamily="34" charset="-120"/>
                          <a:ea typeface="Microsoft JhengHei" panose="020B0604030504040204" pitchFamily="34" charset="-120"/>
                          <a:cs typeface="Arial" panose="020B0604020202020204" pitchFamily="34" charset="0"/>
                        </a:rPr>
                        <a:t>356</a:t>
                      </a:r>
                    </a:p>
                  </a:txBody>
                  <a:tcPr marL="68580" marR="68580" marT="0" marB="0"/>
                </a:tc>
                <a:extLst>
                  <a:ext uri="{0D108BD9-81ED-4DB2-BD59-A6C34878D82A}">
                    <a16:rowId xmlns:a16="http://schemas.microsoft.com/office/drawing/2014/main" val="2252710092"/>
                  </a:ext>
                </a:extLst>
              </a:tr>
              <a:tr h="325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cs typeface="Arial" panose="020B0604020202020204" pitchFamily="34" charset="0"/>
                        </a:rPr>
                        <a:t>測試期</a:t>
                      </a:r>
                      <a:r>
                        <a:rPr lang="zh-CN" altLang="en-US" sz="1200" b="1" kern="1200">
                          <a:solidFill>
                            <a:schemeClr val="tx1"/>
                          </a:solidFill>
                          <a:effectLst/>
                          <a:latin typeface="Microsoft JhengHei" panose="020B0604030504040204" pitchFamily="34" charset="-120"/>
                          <a:ea typeface="Microsoft JhengHei" panose="020B0604030504040204" pitchFamily="34" charset="-120"/>
                          <a:cs typeface="+mn-cs"/>
                        </a:rPr>
                        <a:t>總</a:t>
                      </a:r>
                      <a:r>
                        <a:rPr lang="zh-CN" altLang="en-US" sz="1200">
                          <a:effectLst/>
                          <a:latin typeface="Microsoft JhengHei" panose="020B0604030504040204" pitchFamily="34" charset="-120"/>
                          <a:ea typeface="Microsoft JhengHei" panose="020B0604030504040204" pitchFamily="34" charset="-120"/>
                          <a:cs typeface="Arial" panose="020B0604020202020204" pitchFamily="34" charset="0"/>
                        </a:rPr>
                        <a:t>誤差</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200">
                          <a:effectLst/>
                          <a:latin typeface="Microsoft JhengHei" panose="020B0604030504040204" pitchFamily="34" charset="-120"/>
                          <a:ea typeface="Microsoft JhengHei" panose="020B0604030504040204" pitchFamily="34" charset="-120"/>
                          <a:cs typeface="Arial" panose="020B0604020202020204" pitchFamily="34" charset="0"/>
                        </a:rPr>
                        <a:t>125</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2906653022"/>
                  </a:ext>
                </a:extLst>
              </a:tr>
              <a:tr h="325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rPr>
                        <a:t>日均銷量</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200">
                          <a:latin typeface="Microsoft JhengHei" panose="020B0604030504040204" pitchFamily="34" charset="-120"/>
                          <a:ea typeface="Microsoft JhengHei" panose="020B0604030504040204" pitchFamily="34" charset="-120"/>
                        </a:rPr>
                        <a:t>2.64</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1075712937"/>
                  </a:ext>
                </a:extLst>
              </a:tr>
              <a:tr h="358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cs typeface="Arial" panose="020B0604020202020204" pitchFamily="34" charset="0"/>
                        </a:rPr>
                        <a:t>日均預測</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200">
                          <a:latin typeface="Microsoft JhengHei" panose="020B0604030504040204" pitchFamily="34" charset="-120"/>
                          <a:ea typeface="Microsoft JhengHei" panose="020B0604030504040204" pitchFamily="34" charset="-120"/>
                        </a:rPr>
                        <a:t>2.5</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2176670395"/>
                  </a:ext>
                </a:extLst>
              </a:tr>
              <a:tr h="358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cs typeface="Arial" panose="020B0604020202020204" pitchFamily="34" charset="0"/>
                        </a:rPr>
                        <a:t>日均誤差</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200">
                          <a:effectLst/>
                          <a:latin typeface="Microsoft JhengHei" panose="020B0604030504040204" pitchFamily="34" charset="-120"/>
                          <a:ea typeface="Microsoft JhengHei" panose="020B0604030504040204" pitchFamily="34" charset="-120"/>
                          <a:cs typeface="Arial" panose="020B0604020202020204" pitchFamily="34" charset="0"/>
                        </a:rPr>
                        <a:t>0.93</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3318975051"/>
                  </a:ext>
                </a:extLst>
              </a:tr>
              <a:tr h="358376">
                <a:tc>
                  <a:txBody>
                    <a:bodyPr/>
                    <a:lstStyle/>
                    <a:p>
                      <a:pPr>
                        <a:lnSpc>
                          <a:spcPct val="150000"/>
                        </a:lnSpc>
                        <a:spcAft>
                          <a:spcPts val="0"/>
                        </a:spcAft>
                      </a:pPr>
                      <a:r>
                        <a:rPr lang="zh-CN" altLang="en-US" sz="1200">
                          <a:effectLst/>
                          <a:latin typeface="Microsoft JhengHei" panose="020B0604030504040204" pitchFamily="34" charset="-120"/>
                          <a:ea typeface="Microsoft JhengHei" panose="020B0604030504040204" pitchFamily="34" charset="-120"/>
                          <a:cs typeface="Arial" panose="020B0604020202020204" pitchFamily="34" charset="0"/>
                        </a:rPr>
                        <a:t>日均誤差百分比</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tc>
                  <a:txBody>
                    <a:bodyPr/>
                    <a:lstStyle/>
                    <a:p>
                      <a:pPr algn="r">
                        <a:lnSpc>
                          <a:spcPct val="150000"/>
                        </a:lnSpc>
                        <a:spcAft>
                          <a:spcPts val="0"/>
                        </a:spcAft>
                      </a:pPr>
                      <a:r>
                        <a:rPr lang="en-US" altLang="zh-CN" sz="1200">
                          <a:effectLst/>
                          <a:latin typeface="Microsoft JhengHei" panose="020B0604030504040204" pitchFamily="34" charset="-120"/>
                          <a:ea typeface="Microsoft JhengHei" panose="020B0604030504040204" pitchFamily="34" charset="-120"/>
                          <a:cs typeface="Arial" panose="020B0604020202020204" pitchFamily="34" charset="0"/>
                        </a:rPr>
                        <a:t>35.1%</a:t>
                      </a:r>
                      <a:endParaRPr lang="en-US" sz="1200">
                        <a:effectLst/>
                        <a:latin typeface="Microsoft JhengHei" panose="020B0604030504040204" pitchFamily="34" charset="-120"/>
                        <a:ea typeface="Microsoft JhengHei" panose="020B0604030504040204" pitchFamily="34" charset="-120"/>
                        <a:cs typeface="Arial" panose="020B0604020202020204" pitchFamily="34" charset="0"/>
                      </a:endParaRPr>
                    </a:p>
                  </a:txBody>
                  <a:tcPr marL="68580" marR="68580" marT="0" marB="0"/>
                </a:tc>
                <a:extLst>
                  <a:ext uri="{0D108BD9-81ED-4DB2-BD59-A6C34878D82A}">
                    <a16:rowId xmlns:a16="http://schemas.microsoft.com/office/drawing/2014/main" val="544320293"/>
                  </a:ext>
                </a:extLst>
              </a:tr>
            </a:tbl>
          </a:graphicData>
        </a:graphic>
      </p:graphicFrame>
      <p:sp>
        <p:nvSpPr>
          <p:cNvPr id="8" name="標題 1">
            <a:extLst>
              <a:ext uri="{FF2B5EF4-FFF2-40B4-BE49-F238E27FC236}">
                <a16:creationId xmlns:a16="http://schemas.microsoft.com/office/drawing/2014/main" id="{E4D27988-0D56-4ED4-90F6-DB76F9284DDF}"/>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預測成果</a:t>
            </a:r>
            <a:r>
              <a:rPr lang="en-US" altLang="zh-CN" sz="3600" b="1">
                <a:solidFill>
                  <a:schemeClr val="accent1"/>
                </a:solidFill>
                <a:latin typeface="Microsoft JhengHei" panose="020B0604030504040204" pitchFamily="34" charset="-120"/>
                <a:ea typeface="Microsoft JhengHei" panose="020B0604030504040204" pitchFamily="34" charset="-120"/>
              </a:rPr>
              <a:t>(3) - </a:t>
            </a:r>
            <a:r>
              <a:rPr lang="zh-TW" altLang="en-US" sz="3600" b="1">
                <a:solidFill>
                  <a:schemeClr val="accent1"/>
                </a:solidFill>
                <a:latin typeface="Microsoft JhengHei" panose="020B0604030504040204" pitchFamily="34" charset="-120"/>
                <a:ea typeface="Microsoft JhengHei" panose="020B0604030504040204" pitchFamily="34" charset="-120"/>
              </a:rPr>
              <a:t>單品預測</a:t>
            </a:r>
            <a:endParaRPr lang="en-US" sz="3600" b="1">
              <a:solidFill>
                <a:schemeClr val="accent1"/>
              </a:solidFill>
              <a:latin typeface="Microsoft JhengHei" panose="020B0604030504040204" pitchFamily="34" charset="-120"/>
              <a:ea typeface="Microsoft JhengHei" panose="020B0604030504040204" pitchFamily="34" charset="-120"/>
            </a:endParaRPr>
          </a:p>
        </p:txBody>
      </p:sp>
      <p:sp>
        <p:nvSpPr>
          <p:cNvPr id="2" name="矩形 1">
            <a:extLst>
              <a:ext uri="{FF2B5EF4-FFF2-40B4-BE49-F238E27FC236}">
                <a16:creationId xmlns:a16="http://schemas.microsoft.com/office/drawing/2014/main" id="{372973EC-CEDB-4B40-A356-81EA39CC6E65}"/>
              </a:ext>
            </a:extLst>
          </p:cNvPr>
          <p:cNvSpPr/>
          <p:nvPr/>
        </p:nvSpPr>
        <p:spPr>
          <a:xfrm>
            <a:off x="9355015" y="5888333"/>
            <a:ext cx="2542233" cy="31149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語音泡泡: 圓角矩形 12">
            <a:extLst>
              <a:ext uri="{FF2B5EF4-FFF2-40B4-BE49-F238E27FC236}">
                <a16:creationId xmlns:a16="http://schemas.microsoft.com/office/drawing/2014/main" id="{422C6C62-063B-4F99-8719-05785FBEC3A9}"/>
              </a:ext>
            </a:extLst>
          </p:cNvPr>
          <p:cNvSpPr/>
          <p:nvPr/>
        </p:nvSpPr>
        <p:spPr>
          <a:xfrm>
            <a:off x="6454694" y="5884588"/>
            <a:ext cx="2130251" cy="874207"/>
          </a:xfrm>
          <a:prstGeom prst="wedgeRoundRectCallout">
            <a:avLst>
              <a:gd name="adj1" fmla="val 85968"/>
              <a:gd name="adj2" fmla="val -3314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a:solidFill>
                  <a:schemeClr val="bg1"/>
                </a:solidFill>
                <a:latin typeface="微軟正黑體" panose="020B0604030504040204" pitchFamily="34" charset="-120"/>
                <a:ea typeface="微軟正黑體" panose="020B0604030504040204" pitchFamily="34" charset="-120"/>
              </a:rPr>
              <a:t>日均數量低，造成誤差百分比變高</a:t>
            </a:r>
          </a:p>
        </p:txBody>
      </p:sp>
      <p:pic>
        <p:nvPicPr>
          <p:cNvPr id="14" name="Picture 2" descr="ãFamilymart logo no backgroundãçåçæå°çµæ">
            <a:extLst>
              <a:ext uri="{FF2B5EF4-FFF2-40B4-BE49-F238E27FC236}">
                <a16:creationId xmlns:a16="http://schemas.microsoft.com/office/drawing/2014/main" id="{43C6A120-9D29-4196-A25E-FE93B3D2E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8091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17">
            <a:extLst>
              <a:ext uri="{FF2B5EF4-FFF2-40B4-BE49-F238E27FC236}">
                <a16:creationId xmlns:a16="http://schemas.microsoft.com/office/drawing/2014/main" id="{0EC65F6E-63E3-45BB-8250-DCD11B58EE65}"/>
              </a:ext>
            </a:extLst>
          </p:cNvPr>
          <p:cNvSpPr/>
          <p:nvPr/>
        </p:nvSpPr>
        <p:spPr>
          <a:xfrm>
            <a:off x="158620" y="998376"/>
            <a:ext cx="11849877" cy="5710334"/>
          </a:xfrm>
          <a:prstGeom prst="rect">
            <a:avLst/>
          </a:prstGeom>
          <a:solidFill>
            <a:schemeClr val="bg1">
              <a:alpha val="80000"/>
            </a:schemeClr>
          </a:solidFill>
          <a:ln>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pic>
        <p:nvPicPr>
          <p:cNvPr id="3" name="Picture 2">
            <a:extLst>
              <a:ext uri="{FF2B5EF4-FFF2-40B4-BE49-F238E27FC236}">
                <a16:creationId xmlns:a16="http://schemas.microsoft.com/office/drawing/2014/main" id="{3D629746-D5DB-44B1-A5AE-E3725E98786B}"/>
              </a:ext>
            </a:extLst>
          </p:cNvPr>
          <p:cNvPicPr>
            <a:picLocks noChangeAspect="1"/>
          </p:cNvPicPr>
          <p:nvPr/>
        </p:nvPicPr>
        <p:blipFill>
          <a:blip r:embed="rId3"/>
          <a:stretch>
            <a:fillRect/>
          </a:stretch>
        </p:blipFill>
        <p:spPr>
          <a:xfrm>
            <a:off x="685480" y="1688452"/>
            <a:ext cx="10298916" cy="4999889"/>
          </a:xfrm>
          <a:prstGeom prst="rect">
            <a:avLst/>
          </a:prstGeom>
        </p:spPr>
      </p:pic>
      <p:sp>
        <p:nvSpPr>
          <p:cNvPr id="7" name="矩形 6">
            <a:extLst>
              <a:ext uri="{FF2B5EF4-FFF2-40B4-BE49-F238E27FC236}">
                <a16:creationId xmlns:a16="http://schemas.microsoft.com/office/drawing/2014/main" id="{F7EC6E8E-3EDA-48B5-8199-A0479D7EDD66}"/>
              </a:ext>
            </a:extLst>
          </p:cNvPr>
          <p:cNvSpPr/>
          <p:nvPr/>
        </p:nvSpPr>
        <p:spPr>
          <a:xfrm>
            <a:off x="1893084" y="1583755"/>
            <a:ext cx="7726777" cy="422360"/>
          </a:xfrm>
          <a:prstGeom prst="rect">
            <a:avLst/>
          </a:prstGeom>
          <a:solidFill>
            <a:schemeClr val="bg1">
              <a:lumMod val="95000"/>
            </a:schemeClr>
          </a:solidFill>
        </p:spPr>
        <p:txBody>
          <a:bodyPr wrap="square">
            <a:spAutoFit/>
          </a:bodyPr>
          <a:lstStyle/>
          <a:p>
            <a:pPr>
              <a:lnSpc>
                <a:spcPct val="150000"/>
              </a:lnSpc>
            </a:pP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以及對</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預測值與真實銷售值繪製</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時序曲線圖</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，來觀察兩者的</a:t>
            </a:r>
            <a:r>
              <a:rPr lang="zh-CN" altLang="en-US" sz="1600">
                <a:latin typeface="Microsoft JhengHei" panose="020B0604030504040204" pitchFamily="34" charset="-120"/>
                <a:ea typeface="Microsoft JhengHei" panose="020B0604030504040204" pitchFamily="34" charset="-120"/>
                <a:cs typeface="Arial" panose="020B0604020202020204" pitchFamily="34" charset="0"/>
              </a:rPr>
              <a:t>銷售走向趨勢</a:t>
            </a:r>
            <a:r>
              <a:rPr lang="zh-TW" altLang="en-US" sz="1600">
                <a:latin typeface="Microsoft JhengHei" panose="020B0604030504040204" pitchFamily="34" charset="-120"/>
                <a:ea typeface="Microsoft JhengHei" panose="020B0604030504040204" pitchFamily="34" charset="-120"/>
                <a:cs typeface="Arial" panose="020B0604020202020204" pitchFamily="34" charset="0"/>
              </a:rPr>
              <a:t>，如圖所示：</a:t>
            </a:r>
            <a:endParaRPr lang="en-US" sz="1600">
              <a:latin typeface="Microsoft JhengHei" panose="020B0604030504040204" pitchFamily="34" charset="-120"/>
              <a:ea typeface="Microsoft JhengHei" panose="020B0604030504040204" pitchFamily="34" charset="-120"/>
            </a:endParaRPr>
          </a:p>
        </p:txBody>
      </p:sp>
      <p:sp>
        <p:nvSpPr>
          <p:cNvPr id="8" name="標題 1">
            <a:extLst>
              <a:ext uri="{FF2B5EF4-FFF2-40B4-BE49-F238E27FC236}">
                <a16:creationId xmlns:a16="http://schemas.microsoft.com/office/drawing/2014/main" id="{AE61ABFC-C5C5-4970-A7A6-C76088419457}"/>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zh-CN" altLang="en-US" sz="3600">
                <a:solidFill>
                  <a:schemeClr val="accent1"/>
                </a:solidFill>
                <a:latin typeface="Microsoft JhengHei" panose="020B0604030504040204" pitchFamily="34" charset="-120"/>
                <a:ea typeface="Microsoft JhengHei" panose="020B0604030504040204" pitchFamily="34" charset="-120"/>
              </a:rPr>
              <a:t>預測成果（</a:t>
            </a:r>
            <a:r>
              <a:rPr lang="en-US" altLang="zh-CN" sz="3600">
                <a:solidFill>
                  <a:schemeClr val="accent1"/>
                </a:solidFill>
                <a:latin typeface="Microsoft JhengHei" panose="020B0604030504040204" pitchFamily="34" charset="-120"/>
                <a:ea typeface="Microsoft JhengHei" panose="020B0604030504040204" pitchFamily="34" charset="-120"/>
              </a:rPr>
              <a:t>2</a:t>
            </a:r>
            <a:r>
              <a:rPr lang="zh-CN" altLang="en-US" sz="3600">
                <a:solidFill>
                  <a:schemeClr val="accent1"/>
                </a:solidFill>
                <a:latin typeface="Microsoft JhengHei" panose="020B0604030504040204" pitchFamily="34" charset="-120"/>
                <a:ea typeface="Microsoft JhengHei" panose="020B0604030504040204" pitchFamily="34" charset="-120"/>
              </a:rPr>
              <a:t>）</a:t>
            </a:r>
            <a:r>
              <a:rPr lang="zh-TW" altLang="en-US" sz="3600">
                <a:solidFill>
                  <a:schemeClr val="accent1"/>
                </a:solidFill>
                <a:latin typeface="Microsoft JhengHei" panose="020B0604030504040204" pitchFamily="34" charset="-120"/>
                <a:ea typeface="Microsoft JhengHei" panose="020B0604030504040204" pitchFamily="34" charset="-120"/>
              </a:rPr>
              <a:t>品類預測</a:t>
            </a:r>
            <a:endParaRPr lang="en-US" sz="3600">
              <a:solidFill>
                <a:schemeClr val="accent1"/>
              </a:solidFill>
              <a:latin typeface="Microsoft JhengHei" panose="020B0604030504040204" pitchFamily="34" charset="-120"/>
              <a:ea typeface="Microsoft JhengHei" panose="020B0604030504040204" pitchFamily="34" charset="-120"/>
            </a:endParaRPr>
          </a:p>
        </p:txBody>
      </p:sp>
      <p:sp>
        <p:nvSpPr>
          <p:cNvPr id="11" name="矩形 2">
            <a:extLst>
              <a:ext uri="{FF2B5EF4-FFF2-40B4-BE49-F238E27FC236}">
                <a16:creationId xmlns:a16="http://schemas.microsoft.com/office/drawing/2014/main" id="{186A5CC3-077B-437A-88FD-797694ED914E}"/>
              </a:ext>
            </a:extLst>
          </p:cNvPr>
          <p:cNvSpPr/>
          <p:nvPr/>
        </p:nvSpPr>
        <p:spPr>
          <a:xfrm>
            <a:off x="1308477" y="1054168"/>
            <a:ext cx="10222745" cy="578492"/>
          </a:xfrm>
          <a:prstGeom prst="rect">
            <a:avLst/>
          </a:prstGeom>
        </p:spPr>
        <p:txBody>
          <a:bodyPr wrap="square">
            <a:spAutoFit/>
          </a:bodyPr>
          <a:lstStyle/>
          <a:p>
            <a:pPr>
              <a:lnSpc>
                <a:spcPct val="150000"/>
              </a:lnSpc>
              <a:spcAft>
                <a:spcPts val="800"/>
              </a:spcAft>
            </a:pP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以“麵包，吐司</a:t>
            </a:r>
            <a:r>
              <a:rPr lang="en-US" sz="2400">
                <a:latin typeface="Microsoft JhengHei" panose="020B0604030504040204" pitchFamily="34" charset="-120"/>
                <a:ea typeface="Microsoft JhengHei" panose="020B0604030504040204" pitchFamily="34" charset="-120"/>
                <a:cs typeface="Arial" panose="020B0604020202020204" pitchFamily="34" charset="0"/>
              </a:rPr>
              <a:t>~</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新昆陽店（</a:t>
            </a:r>
            <a:r>
              <a:rPr lang="en-US" sz="2400">
                <a:latin typeface="Microsoft JhengHei" panose="020B0604030504040204" pitchFamily="34" charset="-120"/>
                <a:ea typeface="Microsoft JhengHei" panose="020B0604030504040204" pitchFamily="34" charset="-120"/>
                <a:cs typeface="Arial" panose="020B0604020202020204" pitchFamily="34" charset="0"/>
              </a:rPr>
              <a:t>group9~12236</a:t>
            </a:r>
            <a:r>
              <a:rPr lang="zh-TW" altLang="en-US" sz="2400">
                <a:latin typeface="Microsoft JhengHei" panose="020B0604030504040204" pitchFamily="34" charset="-120"/>
                <a:ea typeface="Microsoft JhengHei" panose="020B0604030504040204" pitchFamily="34" charset="-120"/>
                <a:cs typeface="Arial" panose="020B0604020202020204" pitchFamily="34" charset="0"/>
              </a:rPr>
              <a:t>）”爲例進行説明。</a:t>
            </a:r>
            <a:endParaRPr lang="en-US" sz="2400">
              <a:latin typeface="Microsoft JhengHei" panose="020B0604030504040204" pitchFamily="34" charset="-120"/>
              <a:ea typeface="Microsoft JhengHei" panose="020B0604030504040204" pitchFamily="34" charset="-120"/>
              <a:cs typeface="Arial" panose="020B0604020202020204" pitchFamily="34" charset="0"/>
            </a:endParaRPr>
          </a:p>
        </p:txBody>
      </p:sp>
    </p:spTree>
    <p:extLst>
      <p:ext uri="{BB962C8B-B14F-4D97-AF65-F5344CB8AC3E}">
        <p14:creationId xmlns:p14="http://schemas.microsoft.com/office/powerpoint/2010/main" val="17168658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7">
            <a:extLst>
              <a:ext uri="{FF2B5EF4-FFF2-40B4-BE49-F238E27FC236}">
                <a16:creationId xmlns:a16="http://schemas.microsoft.com/office/drawing/2014/main" id="{2C0ED88D-743E-41CA-9436-B1D8F6D975A1}"/>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sp>
        <p:nvSpPr>
          <p:cNvPr id="5" name="AutoShape 2" descr="https://us-api.asm.skype.com/v1/objects/0-cus-d8-979e932a9bb1fd1cccd0dc2757a15b0f/views/imgpsh_mobile_save">
            <a:extLst>
              <a:ext uri="{FF2B5EF4-FFF2-40B4-BE49-F238E27FC236}">
                <a16:creationId xmlns:a16="http://schemas.microsoft.com/office/drawing/2014/main" id="{D9F88654-4170-4827-A7F2-1E4F80BADB96}"/>
              </a:ext>
            </a:extLst>
          </p:cNvPr>
          <p:cNvSpPr>
            <a:spLocks noChangeAspect="1" noChangeArrowheads="1"/>
          </p:cNvSpPr>
          <p:nvPr/>
        </p:nvSpPr>
        <p:spPr bwMode="auto">
          <a:xfrm>
            <a:off x="2671763" y="1795463"/>
            <a:ext cx="6848475" cy="32670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文字方塊 10">
            <a:extLst>
              <a:ext uri="{FF2B5EF4-FFF2-40B4-BE49-F238E27FC236}">
                <a16:creationId xmlns:a16="http://schemas.microsoft.com/office/drawing/2014/main" id="{774FFD2D-26AB-470B-B613-D6537ED4FC7B}"/>
              </a:ext>
            </a:extLst>
          </p:cNvPr>
          <p:cNvSpPr txBox="1"/>
          <p:nvPr/>
        </p:nvSpPr>
        <p:spPr>
          <a:xfrm>
            <a:off x="304098" y="1051153"/>
            <a:ext cx="11530931" cy="2011192"/>
          </a:xfrm>
          <a:prstGeom prst="rect">
            <a:avLst/>
          </a:prstGeom>
          <a:noFill/>
        </p:spPr>
        <p:txBody>
          <a:bodyPr wrap="square" rtlCol="0">
            <a:spAutoFit/>
          </a:bodyPr>
          <a:lstStyle/>
          <a:p>
            <a:r>
              <a:rPr lang="zh-TW" altLang="en-US" sz="2000" b="1">
                <a:latin typeface="Microsoft JhengHei" panose="020B0604030504040204" pitchFamily="34" charset="-120"/>
                <a:ea typeface="Microsoft JhengHei" panose="020B0604030504040204" pitchFamily="34" charset="-120"/>
              </a:rPr>
              <a:t>店鋪實測</a:t>
            </a:r>
            <a:r>
              <a:rPr lang="zh-CN" altLang="en-US" sz="2000" b="1">
                <a:latin typeface="Microsoft JhengHei" panose="020B0604030504040204" pitchFamily="34" charset="-120"/>
                <a:ea typeface="Microsoft JhengHei" panose="020B0604030504040204" pitchFamily="34" charset="-120"/>
              </a:rPr>
              <a:t>方法</a:t>
            </a:r>
            <a:r>
              <a:rPr lang="zh-TW" altLang="en-US" sz="2000" b="1">
                <a:latin typeface="Microsoft JhengHei" panose="020B0604030504040204" pitchFamily="34" charset="-120"/>
                <a:ea typeface="Microsoft JhengHei" panose="020B0604030504040204" pitchFamily="34" charset="-120"/>
              </a:rPr>
              <a:t>：</a:t>
            </a:r>
            <a:endParaRPr lang="en-US" altLang="zh-CN" sz="2000" b="1">
              <a:latin typeface="Microsoft JhengHei" panose="020B0604030504040204" pitchFamily="34" charset="-120"/>
              <a:ea typeface="Microsoft JhengHei" panose="020B0604030504040204" pitchFamily="34" charset="-120"/>
            </a:endParaRPr>
          </a:p>
          <a:p>
            <a:pPr marL="342900" indent="-342900">
              <a:lnSpc>
                <a:spcPct val="150000"/>
              </a:lnSpc>
              <a:buFont typeface="+mj-lt"/>
              <a:buAutoNum type="arabicParenR"/>
            </a:pPr>
            <a:r>
              <a:rPr lang="zh-CN" altLang="en-US">
                <a:latin typeface="Microsoft JhengHei" panose="020B0604030504040204" pitchFamily="34" charset="-120"/>
                <a:ea typeface="Microsoft JhengHei" panose="020B0604030504040204" pitchFamily="34" charset="-120"/>
              </a:rPr>
              <a:t>在</a:t>
            </a:r>
            <a:r>
              <a:rPr lang="en-US" altLang="zh-CN">
                <a:latin typeface="Microsoft JhengHei" panose="020B0604030504040204" pitchFamily="34" charset="-120"/>
                <a:ea typeface="Microsoft JhengHei" panose="020B0604030504040204" pitchFamily="34" charset="-120"/>
              </a:rPr>
              <a:t>Azure</a:t>
            </a:r>
            <a:r>
              <a:rPr lang="zh-CN" altLang="en-US">
                <a:latin typeface="Microsoft JhengHei" panose="020B0604030504040204" pitchFamily="34" charset="-120"/>
                <a:ea typeface="Microsoft JhengHei" panose="020B0604030504040204" pitchFamily="34" charset="-120"/>
              </a:rPr>
              <a:t>虛擬機上發佈選定的模型為</a:t>
            </a:r>
            <a:r>
              <a:rPr lang="en-US" altLang="zh-CN">
                <a:latin typeface="Microsoft JhengHei" panose="020B0604030504040204" pitchFamily="34" charset="-120"/>
                <a:ea typeface="Microsoft JhengHei" panose="020B0604030504040204" pitchFamily="34" charset="-120"/>
              </a:rPr>
              <a:t>web service</a:t>
            </a:r>
            <a:r>
              <a:rPr lang="zh-TW" altLang="en-US">
                <a:latin typeface="Microsoft JhengHei" panose="020B0604030504040204" pitchFamily="34" charset="-120"/>
                <a:ea typeface="Microsoft JhengHei" panose="020B0604030504040204" pitchFamily="34" charset="-120"/>
              </a:rPr>
              <a:t>，</a:t>
            </a:r>
            <a:endParaRPr lang="en-US" altLang="zh-CN">
              <a:latin typeface="Microsoft JhengHei" panose="020B0604030504040204" pitchFamily="34" charset="-120"/>
              <a:ea typeface="Microsoft JhengHei" panose="020B0604030504040204" pitchFamily="34" charset="-120"/>
            </a:endParaRPr>
          </a:p>
          <a:p>
            <a:pPr marL="342900" indent="-342900">
              <a:lnSpc>
                <a:spcPct val="150000"/>
              </a:lnSpc>
              <a:buFont typeface="+mj-lt"/>
              <a:buAutoNum type="arabicParenR"/>
            </a:pPr>
            <a:r>
              <a:rPr lang="zh-CN" altLang="en-US">
                <a:latin typeface="Microsoft JhengHei" panose="020B0604030504040204" pitchFamily="34" charset="-120"/>
                <a:ea typeface="Microsoft JhengHei" panose="020B0604030504040204" pitchFamily="34" charset="-120"/>
              </a:rPr>
              <a:t>開發</a:t>
            </a:r>
            <a:r>
              <a:rPr lang="zh-TW" altLang="en-US">
                <a:latin typeface="Microsoft JhengHei" panose="020B0604030504040204" pitchFamily="34" charset="-120"/>
                <a:ea typeface="Microsoft JhengHei" panose="020B0604030504040204" pitchFamily="34" charset="-120"/>
              </a:rPr>
              <a:t>資料交換程式，</a:t>
            </a:r>
            <a:r>
              <a:rPr lang="zh-CN" altLang="en-US">
                <a:latin typeface="Microsoft JhengHei" panose="020B0604030504040204" pitchFamily="34" charset="-120"/>
                <a:ea typeface="Microsoft JhengHei" panose="020B0604030504040204" pitchFamily="34" charset="-120"/>
              </a:rPr>
              <a:t>鏈接全家</a:t>
            </a:r>
            <a:r>
              <a:rPr lang="en-US" altLang="zh-CN">
                <a:latin typeface="Microsoft JhengHei" panose="020B0604030504040204" pitchFamily="34" charset="-120"/>
                <a:ea typeface="Microsoft JhengHei" panose="020B0604030504040204" pitchFamily="34" charset="-120"/>
              </a:rPr>
              <a:t>Database</a:t>
            </a:r>
            <a:r>
              <a:rPr lang="zh-TW" altLang="en-US">
                <a:latin typeface="Microsoft JhengHei" panose="020B0604030504040204" pitchFamily="34" charset="-120"/>
                <a:ea typeface="Microsoft JhengHei" panose="020B0604030504040204" pitchFamily="34" charset="-120"/>
              </a:rPr>
              <a:t>，</a:t>
            </a:r>
            <a:endParaRPr lang="en-US" altLang="zh-CN">
              <a:latin typeface="Microsoft JhengHei" panose="020B0604030504040204" pitchFamily="34" charset="-120"/>
              <a:ea typeface="Microsoft JhengHei" panose="020B0604030504040204" pitchFamily="34" charset="-120"/>
            </a:endParaRPr>
          </a:p>
          <a:p>
            <a:pPr marL="342900" indent="-342900">
              <a:lnSpc>
                <a:spcPct val="150000"/>
              </a:lnSpc>
              <a:buFont typeface="+mj-lt"/>
              <a:buAutoNum type="arabicParenR"/>
            </a:pPr>
            <a:r>
              <a:rPr lang="zh-TW" altLang="en-US">
                <a:latin typeface="Microsoft JhengHei" panose="020B0604030504040204" pitchFamily="34" charset="-120"/>
                <a:ea typeface="Microsoft JhengHei" panose="020B0604030504040204" pitchFamily="34" charset="-120"/>
              </a:rPr>
              <a:t>餵入全家</a:t>
            </a:r>
            <a:r>
              <a:rPr lang="en-US" altLang="zh-TW">
                <a:latin typeface="Microsoft JhengHei" panose="020B0604030504040204" pitchFamily="34" charset="-120"/>
                <a:ea typeface="Microsoft JhengHei" panose="020B0604030504040204" pitchFamily="34" charset="-120"/>
              </a:rPr>
              <a:t>Database</a:t>
            </a:r>
            <a:r>
              <a:rPr lang="zh-TW" altLang="en-US">
                <a:latin typeface="Microsoft JhengHei" panose="020B0604030504040204" pitchFamily="34" charset="-120"/>
                <a:ea typeface="Microsoft JhengHei" panose="020B0604030504040204" pitchFamily="34" charset="-120"/>
              </a:rPr>
              <a:t>最新的資料至</a:t>
            </a:r>
            <a:r>
              <a:rPr lang="zh-CN" altLang="en-US">
                <a:latin typeface="Microsoft JhengHei" panose="020B0604030504040204" pitchFamily="34" charset="-120"/>
                <a:ea typeface="Microsoft JhengHei" panose="020B0604030504040204" pitchFamily="34" charset="-120"/>
              </a:rPr>
              <a:t>系統進行計算，</a:t>
            </a:r>
            <a:r>
              <a:rPr lang="zh-TW" altLang="en-US">
                <a:latin typeface="Microsoft JhengHei" panose="020B0604030504040204" pitchFamily="34" charset="-120"/>
                <a:ea typeface="Microsoft JhengHei" panose="020B0604030504040204" pitchFamily="34" charset="-120"/>
              </a:rPr>
              <a:t>產出</a:t>
            </a:r>
            <a:r>
              <a:rPr lang="zh-CN" altLang="en-US">
                <a:latin typeface="Microsoft JhengHei" panose="020B0604030504040204" pitchFamily="34" charset="-120"/>
                <a:ea typeface="Microsoft JhengHei" panose="020B0604030504040204" pitchFamily="34" charset="-120"/>
              </a:rPr>
              <a:t>預測</a:t>
            </a:r>
            <a:r>
              <a:rPr lang="zh-TW" altLang="en-US">
                <a:latin typeface="Microsoft JhengHei" panose="020B0604030504040204" pitchFamily="34" charset="-120"/>
                <a:ea typeface="Microsoft JhengHei" panose="020B0604030504040204" pitchFamily="34" charset="-120"/>
              </a:rPr>
              <a:t>的</a:t>
            </a:r>
            <a:r>
              <a:rPr lang="zh-CN" altLang="en-US">
                <a:latin typeface="Microsoft JhengHei" panose="020B0604030504040204" pitchFamily="34" charset="-120"/>
                <a:ea typeface="Microsoft JhengHei" panose="020B0604030504040204" pitchFamily="34" charset="-120"/>
              </a:rPr>
              <a:t>訂購建議</a:t>
            </a:r>
            <a:r>
              <a:rPr lang="zh-TW" altLang="en-US">
                <a:latin typeface="Microsoft JhengHei" panose="020B0604030504040204" pitchFamily="34" charset="-120"/>
                <a:ea typeface="Microsoft JhengHei" panose="020B0604030504040204" pitchFamily="34" charset="-120"/>
              </a:rPr>
              <a:t>，</a:t>
            </a:r>
            <a:endParaRPr lang="en-US" altLang="zh-CN">
              <a:latin typeface="Microsoft JhengHei" panose="020B0604030504040204" pitchFamily="34" charset="-120"/>
              <a:ea typeface="Microsoft JhengHei" panose="020B0604030504040204" pitchFamily="34" charset="-120"/>
            </a:endParaRPr>
          </a:p>
          <a:p>
            <a:pPr marL="342900" indent="-342900">
              <a:lnSpc>
                <a:spcPct val="150000"/>
              </a:lnSpc>
              <a:buFont typeface="+mj-lt"/>
              <a:buAutoNum type="arabicParenR"/>
            </a:pPr>
            <a:r>
              <a:rPr lang="zh-TW" altLang="en-US">
                <a:latin typeface="Microsoft JhengHei" panose="020B0604030504040204" pitchFamily="34" charset="-120"/>
                <a:ea typeface="Microsoft JhengHei" panose="020B0604030504040204" pitchFamily="34" charset="-120"/>
              </a:rPr>
              <a:t>預測</a:t>
            </a:r>
            <a:r>
              <a:rPr lang="zh-CN" altLang="en-US">
                <a:latin typeface="Microsoft JhengHei" panose="020B0604030504040204" pitchFamily="34" charset="-120"/>
                <a:ea typeface="Microsoft JhengHei" panose="020B0604030504040204" pitchFamily="34" charset="-120"/>
              </a:rPr>
              <a:t>訂購數量自動</a:t>
            </a:r>
            <a:r>
              <a:rPr lang="zh-TW" altLang="en-US">
                <a:latin typeface="Microsoft JhengHei" panose="020B0604030504040204" pitchFamily="34" charset="-120"/>
                <a:ea typeface="Microsoft JhengHei" panose="020B0604030504040204" pitchFamily="34" charset="-120"/>
              </a:rPr>
              <a:t>返回</a:t>
            </a:r>
            <a:r>
              <a:rPr lang="zh-CN" altLang="en-US">
                <a:latin typeface="Microsoft JhengHei" panose="020B0604030504040204" pitchFamily="34" charset="-120"/>
                <a:ea typeface="Microsoft JhengHei" panose="020B0604030504040204" pitchFamily="34" charset="-120"/>
              </a:rPr>
              <a:t>寫入全家訂購系統。</a:t>
            </a:r>
            <a:endParaRPr lang="en-US">
              <a:latin typeface="Microsoft JhengHei" panose="020B0604030504040204" pitchFamily="34" charset="-120"/>
              <a:ea typeface="Microsoft JhengHei" panose="020B0604030504040204" pitchFamily="34" charset="-120"/>
            </a:endParaRPr>
          </a:p>
        </p:txBody>
      </p:sp>
      <p:pic>
        <p:nvPicPr>
          <p:cNvPr id="3" name="圖片 2">
            <a:extLst>
              <a:ext uri="{FF2B5EF4-FFF2-40B4-BE49-F238E27FC236}">
                <a16:creationId xmlns:a16="http://schemas.microsoft.com/office/drawing/2014/main" id="{4C3E3A75-B2A7-4061-9D32-D850B2A60958}"/>
              </a:ext>
            </a:extLst>
          </p:cNvPr>
          <p:cNvPicPr>
            <a:picLocks noChangeAspect="1"/>
          </p:cNvPicPr>
          <p:nvPr/>
        </p:nvPicPr>
        <p:blipFill>
          <a:blip r:embed="rId2"/>
          <a:stretch>
            <a:fillRect/>
          </a:stretch>
        </p:blipFill>
        <p:spPr>
          <a:xfrm>
            <a:off x="3116634" y="3094518"/>
            <a:ext cx="6774334" cy="3520686"/>
          </a:xfrm>
          <a:prstGeom prst="rect">
            <a:avLst/>
          </a:prstGeom>
        </p:spPr>
      </p:pic>
      <p:sp>
        <p:nvSpPr>
          <p:cNvPr id="8" name="標題 1">
            <a:extLst>
              <a:ext uri="{FF2B5EF4-FFF2-40B4-BE49-F238E27FC236}">
                <a16:creationId xmlns:a16="http://schemas.microsoft.com/office/drawing/2014/main" id="{53948714-6473-4C55-A806-F941F128754E}"/>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店鋪實測方法</a:t>
            </a:r>
          </a:p>
        </p:txBody>
      </p:sp>
      <p:pic>
        <p:nvPicPr>
          <p:cNvPr id="9" name="Picture 2" descr="ãFamilymart logo no backgroundãçåçæå°çµæ">
            <a:extLst>
              <a:ext uri="{FF2B5EF4-FFF2-40B4-BE49-F238E27FC236}">
                <a16:creationId xmlns:a16="http://schemas.microsoft.com/office/drawing/2014/main" id="{A6F417CE-D786-4B4B-A11A-200D9881B2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95499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17">
            <a:extLst>
              <a:ext uri="{FF2B5EF4-FFF2-40B4-BE49-F238E27FC236}">
                <a16:creationId xmlns:a16="http://schemas.microsoft.com/office/drawing/2014/main" id="{5F718B2D-062E-488C-9C07-1E5EB2B765D3}"/>
              </a:ext>
            </a:extLst>
          </p:cNvPr>
          <p:cNvSpPr/>
          <p:nvPr/>
        </p:nvSpPr>
        <p:spPr>
          <a:xfrm>
            <a:off x="149291" y="998376"/>
            <a:ext cx="11840546" cy="5710334"/>
          </a:xfrm>
          <a:prstGeom prst="rect">
            <a:avLst/>
          </a:prstGeom>
          <a:solidFill>
            <a:schemeClr val="bg1">
              <a:alpha val="80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50">
              <a:latin typeface="Calibri" panose="020F0502020204030204"/>
              <a:cs typeface="Calibri"/>
            </a:endParaRPr>
          </a:p>
        </p:txBody>
      </p:sp>
      <p:graphicFrame>
        <p:nvGraphicFramePr>
          <p:cNvPr id="4" name="圖表 3">
            <a:extLst>
              <a:ext uri="{FF2B5EF4-FFF2-40B4-BE49-F238E27FC236}">
                <a16:creationId xmlns:a16="http://schemas.microsoft.com/office/drawing/2014/main" id="{00000000-0008-0000-0000-000002000000}"/>
              </a:ext>
            </a:extLst>
          </p:cNvPr>
          <p:cNvGraphicFramePr>
            <a:graphicFrameLocks/>
          </p:cNvGraphicFramePr>
          <p:nvPr/>
        </p:nvGraphicFramePr>
        <p:xfrm>
          <a:off x="741164" y="1095270"/>
          <a:ext cx="10755337" cy="41001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表格 4">
            <a:extLst>
              <a:ext uri="{FF2B5EF4-FFF2-40B4-BE49-F238E27FC236}">
                <a16:creationId xmlns:a16="http://schemas.microsoft.com/office/drawing/2014/main" id="{86706149-985D-450F-910C-291932924740}"/>
              </a:ext>
            </a:extLst>
          </p:cNvPr>
          <p:cNvGraphicFramePr>
            <a:graphicFrameLocks noGrp="1"/>
          </p:cNvGraphicFramePr>
          <p:nvPr/>
        </p:nvGraphicFramePr>
        <p:xfrm>
          <a:off x="791447" y="5275383"/>
          <a:ext cx="10681856" cy="989214"/>
        </p:xfrm>
        <a:graphic>
          <a:graphicData uri="http://schemas.openxmlformats.org/drawingml/2006/table">
            <a:tbl>
              <a:tblPr>
                <a:tableStyleId>{5C22544A-7EE6-4342-B048-85BDC9FD1C3A}</a:tableStyleId>
              </a:tblPr>
              <a:tblGrid>
                <a:gridCol w="1388845">
                  <a:extLst>
                    <a:ext uri="{9D8B030D-6E8A-4147-A177-3AD203B41FA5}">
                      <a16:colId xmlns:a16="http://schemas.microsoft.com/office/drawing/2014/main" val="1181916304"/>
                    </a:ext>
                  </a:extLst>
                </a:gridCol>
                <a:gridCol w="878242">
                  <a:extLst>
                    <a:ext uri="{9D8B030D-6E8A-4147-A177-3AD203B41FA5}">
                      <a16:colId xmlns:a16="http://schemas.microsoft.com/office/drawing/2014/main" val="3413356105"/>
                    </a:ext>
                  </a:extLst>
                </a:gridCol>
                <a:gridCol w="776119">
                  <a:extLst>
                    <a:ext uri="{9D8B030D-6E8A-4147-A177-3AD203B41FA5}">
                      <a16:colId xmlns:a16="http://schemas.microsoft.com/office/drawing/2014/main" val="1493306362"/>
                    </a:ext>
                  </a:extLst>
                </a:gridCol>
                <a:gridCol w="776119">
                  <a:extLst>
                    <a:ext uri="{9D8B030D-6E8A-4147-A177-3AD203B41FA5}">
                      <a16:colId xmlns:a16="http://schemas.microsoft.com/office/drawing/2014/main" val="1397022884"/>
                    </a:ext>
                  </a:extLst>
                </a:gridCol>
                <a:gridCol w="776119">
                  <a:extLst>
                    <a:ext uri="{9D8B030D-6E8A-4147-A177-3AD203B41FA5}">
                      <a16:colId xmlns:a16="http://schemas.microsoft.com/office/drawing/2014/main" val="2835706747"/>
                    </a:ext>
                  </a:extLst>
                </a:gridCol>
                <a:gridCol w="776119">
                  <a:extLst>
                    <a:ext uri="{9D8B030D-6E8A-4147-A177-3AD203B41FA5}">
                      <a16:colId xmlns:a16="http://schemas.microsoft.com/office/drawing/2014/main" val="2450154712"/>
                    </a:ext>
                  </a:extLst>
                </a:gridCol>
                <a:gridCol w="776119">
                  <a:extLst>
                    <a:ext uri="{9D8B030D-6E8A-4147-A177-3AD203B41FA5}">
                      <a16:colId xmlns:a16="http://schemas.microsoft.com/office/drawing/2014/main" val="1450121539"/>
                    </a:ext>
                  </a:extLst>
                </a:gridCol>
                <a:gridCol w="776119">
                  <a:extLst>
                    <a:ext uri="{9D8B030D-6E8A-4147-A177-3AD203B41FA5}">
                      <a16:colId xmlns:a16="http://schemas.microsoft.com/office/drawing/2014/main" val="2579541628"/>
                    </a:ext>
                  </a:extLst>
                </a:gridCol>
                <a:gridCol w="776119">
                  <a:extLst>
                    <a:ext uri="{9D8B030D-6E8A-4147-A177-3AD203B41FA5}">
                      <a16:colId xmlns:a16="http://schemas.microsoft.com/office/drawing/2014/main" val="755231573"/>
                    </a:ext>
                  </a:extLst>
                </a:gridCol>
                <a:gridCol w="776119">
                  <a:extLst>
                    <a:ext uri="{9D8B030D-6E8A-4147-A177-3AD203B41FA5}">
                      <a16:colId xmlns:a16="http://schemas.microsoft.com/office/drawing/2014/main" val="3136802440"/>
                    </a:ext>
                  </a:extLst>
                </a:gridCol>
                <a:gridCol w="776119">
                  <a:extLst>
                    <a:ext uri="{9D8B030D-6E8A-4147-A177-3AD203B41FA5}">
                      <a16:colId xmlns:a16="http://schemas.microsoft.com/office/drawing/2014/main" val="2870962367"/>
                    </a:ext>
                  </a:extLst>
                </a:gridCol>
                <a:gridCol w="714849">
                  <a:extLst>
                    <a:ext uri="{9D8B030D-6E8A-4147-A177-3AD203B41FA5}">
                      <a16:colId xmlns:a16="http://schemas.microsoft.com/office/drawing/2014/main" val="1246100418"/>
                    </a:ext>
                  </a:extLst>
                </a:gridCol>
                <a:gridCol w="714849">
                  <a:extLst>
                    <a:ext uri="{9D8B030D-6E8A-4147-A177-3AD203B41FA5}">
                      <a16:colId xmlns:a16="http://schemas.microsoft.com/office/drawing/2014/main" val="718737761"/>
                    </a:ext>
                  </a:extLst>
                </a:gridCol>
              </a:tblGrid>
              <a:tr h="329738">
                <a:tc>
                  <a:txBody>
                    <a:bodyPr/>
                    <a:lstStyle/>
                    <a:p>
                      <a:pPr algn="r" fontAlgn="ctr"/>
                      <a:r>
                        <a:rPr lang="zh-TW" altLang="en-US" sz="1600" b="0" i="0" u="none" strike="noStrike">
                          <a:solidFill>
                            <a:schemeClr val="bg1"/>
                          </a:solidFill>
                          <a:effectLst/>
                          <a:latin typeface="微軟正黑體" panose="020B0604030504040204" pitchFamily="34" charset="-120"/>
                          <a:ea typeface="微軟正黑體" panose="020B0604030504040204" pitchFamily="34" charset="-120"/>
                        </a:rPr>
                        <a:t>日期</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6/12</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6/13</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6/14</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6/15</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6/16</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6/17</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6/18</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6/19</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6/20</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6/21</a:t>
                      </a:r>
                    </a:p>
                  </a:txBody>
                  <a:tcPr marL="5443" marR="5443" marT="5443" marB="0" anchor="ctr">
                    <a:solidFill>
                      <a:schemeClr val="accent1"/>
                    </a:solidFill>
                  </a:tcPr>
                </a:tc>
                <a:tc>
                  <a:txBody>
                    <a:bodyPr/>
                    <a:lstStyle/>
                    <a:p>
                      <a:pPr algn="ctr" fontAlgn="ctr"/>
                      <a:r>
                        <a:rPr lang="en-US" altLang="zh-TW" sz="1600" b="0" i="0" u="none" strike="noStrike">
                          <a:solidFill>
                            <a:schemeClr val="bg1"/>
                          </a:solidFill>
                          <a:effectLst/>
                          <a:latin typeface="微軟正黑體" panose="020B0604030504040204" pitchFamily="34" charset="-120"/>
                          <a:ea typeface="微軟正黑體" panose="020B0604030504040204" pitchFamily="34" charset="-120"/>
                        </a:rPr>
                        <a:t>6/22</a:t>
                      </a:r>
                    </a:p>
                  </a:txBody>
                  <a:tcPr marL="5443" marR="5443" marT="5443" marB="0" anchor="ctr">
                    <a:solidFill>
                      <a:schemeClr val="accent1"/>
                    </a:solidFill>
                  </a:tcPr>
                </a:tc>
                <a:tc>
                  <a:txBody>
                    <a:bodyPr/>
                    <a:lstStyle/>
                    <a:p>
                      <a:pPr algn="ctr" fontAlgn="ctr"/>
                      <a:r>
                        <a:rPr lang="zh-TW" altLang="en-US" sz="1600" b="0" i="0" u="none" strike="noStrike">
                          <a:solidFill>
                            <a:schemeClr val="bg1"/>
                          </a:solidFill>
                          <a:effectLst/>
                          <a:latin typeface="微軟正黑體" panose="020B0604030504040204" pitchFamily="34" charset="-120"/>
                          <a:ea typeface="微軟正黑體" panose="020B0604030504040204" pitchFamily="34" charset="-120"/>
                        </a:rPr>
                        <a:t>平均</a:t>
                      </a:r>
                      <a:endParaRPr lang="en-US" altLang="zh-TW" sz="1600" b="0" i="0" u="none" strike="noStrike">
                        <a:solidFill>
                          <a:schemeClr val="bg1"/>
                        </a:solidFill>
                        <a:effectLst/>
                        <a:latin typeface="微軟正黑體" panose="020B0604030504040204" pitchFamily="34" charset="-120"/>
                        <a:ea typeface="微軟正黑體" panose="020B0604030504040204" pitchFamily="34" charset="-120"/>
                      </a:endParaRPr>
                    </a:p>
                  </a:txBody>
                  <a:tcPr marL="5443" marR="5443" marT="5443" marB="0" anchor="ctr">
                    <a:solidFill>
                      <a:schemeClr val="accent1"/>
                    </a:solidFill>
                  </a:tcPr>
                </a:tc>
                <a:extLst>
                  <a:ext uri="{0D108BD9-81ED-4DB2-BD59-A6C34878D82A}">
                    <a16:rowId xmlns:a16="http://schemas.microsoft.com/office/drawing/2014/main" val="2460232752"/>
                  </a:ext>
                </a:extLst>
              </a:tr>
              <a:tr h="329738">
                <a:tc>
                  <a:txBody>
                    <a:bodyPr/>
                    <a:lstStyle/>
                    <a:p>
                      <a:pPr algn="ctr" fontAlgn="ctr"/>
                      <a:r>
                        <a:rPr lang="zh-TW" altLang="en-US" sz="1600" u="none" strike="noStrike">
                          <a:effectLst/>
                          <a:latin typeface="微軟正黑體" panose="020B0604030504040204" pitchFamily="34" charset="-120"/>
                          <a:ea typeface="微軟正黑體" panose="020B0604030504040204" pitchFamily="34" charset="-120"/>
                        </a:rPr>
                        <a:t>微軟誤差率</a:t>
                      </a:r>
                      <a:endParaRPr lang="zh-TW" alt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14%</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13%</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1%</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2%</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13%</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19%</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23%</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10%</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9%</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17%</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u="none" strike="noStrike">
                          <a:solidFill>
                            <a:srgbClr val="0070C0"/>
                          </a:solidFill>
                          <a:effectLst/>
                          <a:latin typeface="微軟正黑體" panose="020B0604030504040204" pitchFamily="34" charset="-120"/>
                          <a:ea typeface="微軟正黑體" panose="020B0604030504040204" pitchFamily="34" charset="-120"/>
                        </a:rPr>
                        <a:t>3%</a:t>
                      </a:r>
                      <a:endParaRPr lang="en-US" altLang="zh-TW" sz="1600" b="1" i="0" u="none" strike="noStrike">
                        <a:solidFill>
                          <a:srgbClr val="0070C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i="0" u="none" strike="noStrike">
                          <a:solidFill>
                            <a:srgbClr val="0070C0"/>
                          </a:solidFill>
                          <a:effectLst/>
                          <a:latin typeface="微軟正黑體" panose="020B0604030504040204" pitchFamily="34" charset="-120"/>
                          <a:ea typeface="微軟正黑體" panose="020B0604030504040204" pitchFamily="34" charset="-120"/>
                        </a:rPr>
                        <a:t>11%</a:t>
                      </a:r>
                    </a:p>
                  </a:txBody>
                  <a:tcPr marL="5443" marR="5443" marT="5443" marB="0" anchor="ctr"/>
                </a:tc>
                <a:extLst>
                  <a:ext uri="{0D108BD9-81ED-4DB2-BD59-A6C34878D82A}">
                    <a16:rowId xmlns:a16="http://schemas.microsoft.com/office/drawing/2014/main" val="353726300"/>
                  </a:ext>
                </a:extLst>
              </a:tr>
              <a:tr h="329738">
                <a:tc>
                  <a:txBody>
                    <a:bodyPr/>
                    <a:lstStyle/>
                    <a:p>
                      <a:pPr algn="ctr" fontAlgn="ctr"/>
                      <a:r>
                        <a:rPr lang="zh-TW" altLang="en-US" sz="1600" u="none" strike="noStrike">
                          <a:effectLst/>
                          <a:latin typeface="微軟正黑體" panose="020B0604030504040204" pitchFamily="34" charset="-120"/>
                          <a:ea typeface="微軟正黑體" panose="020B0604030504040204" pitchFamily="34" charset="-120"/>
                        </a:rPr>
                        <a:t>店舖誤差率</a:t>
                      </a:r>
                      <a:endParaRPr lang="zh-TW" altLang="en-US"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9%</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27%</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49%</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53%</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24%</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22%</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4%</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3%</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21%</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11%</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u="none" strike="noStrike">
                          <a:effectLst/>
                          <a:latin typeface="微軟正黑體" panose="020B0604030504040204" pitchFamily="34" charset="-120"/>
                          <a:ea typeface="微軟正黑體" panose="020B0604030504040204" pitchFamily="34" charset="-120"/>
                        </a:rPr>
                        <a:t>5%</a:t>
                      </a:r>
                      <a:endParaRPr lang="en-US" altLang="zh-TW" sz="1600" b="0" i="0" u="none" strike="noStrike">
                        <a:solidFill>
                          <a:srgbClr val="000000"/>
                        </a:solidFill>
                        <a:effectLst/>
                        <a:latin typeface="微軟正黑體" panose="020B0604030504040204" pitchFamily="34" charset="-120"/>
                        <a:ea typeface="微軟正黑體" panose="020B0604030504040204" pitchFamily="34" charset="-120"/>
                      </a:endParaRPr>
                    </a:p>
                  </a:txBody>
                  <a:tcPr marL="5443" marR="5443" marT="5443" marB="0" anchor="ctr"/>
                </a:tc>
                <a:tc>
                  <a:txBody>
                    <a:bodyPr/>
                    <a:lstStyle/>
                    <a:p>
                      <a:pPr algn="ctr" fontAlgn="ctr"/>
                      <a:r>
                        <a:rPr lang="en-US" altLang="zh-TW" sz="1600" b="1" i="0" u="none" strike="noStrike">
                          <a:solidFill>
                            <a:srgbClr val="000000"/>
                          </a:solidFill>
                          <a:effectLst/>
                          <a:latin typeface="微軟正黑體" panose="020B0604030504040204" pitchFamily="34" charset="-120"/>
                          <a:ea typeface="微軟正黑體" panose="020B0604030504040204" pitchFamily="34" charset="-120"/>
                        </a:rPr>
                        <a:t>21%</a:t>
                      </a:r>
                    </a:p>
                  </a:txBody>
                  <a:tcPr marL="5443" marR="5443" marT="5443" marB="0" anchor="ctr"/>
                </a:tc>
                <a:extLst>
                  <a:ext uri="{0D108BD9-81ED-4DB2-BD59-A6C34878D82A}">
                    <a16:rowId xmlns:a16="http://schemas.microsoft.com/office/drawing/2014/main" val="2466144906"/>
                  </a:ext>
                </a:extLst>
              </a:tr>
            </a:tbl>
          </a:graphicData>
        </a:graphic>
      </p:graphicFrame>
      <p:sp>
        <p:nvSpPr>
          <p:cNvPr id="7" name="標題 1">
            <a:extLst>
              <a:ext uri="{FF2B5EF4-FFF2-40B4-BE49-F238E27FC236}">
                <a16:creationId xmlns:a16="http://schemas.microsoft.com/office/drawing/2014/main" id="{C6DD37E3-9A59-4590-ACA7-4E3DE0D6D6F5}"/>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店鋪實測誤差率</a:t>
            </a:r>
          </a:p>
        </p:txBody>
      </p:sp>
      <p:sp>
        <p:nvSpPr>
          <p:cNvPr id="9" name="語音泡泡: 圓角矩形 8">
            <a:extLst>
              <a:ext uri="{FF2B5EF4-FFF2-40B4-BE49-F238E27FC236}">
                <a16:creationId xmlns:a16="http://schemas.microsoft.com/office/drawing/2014/main" id="{785A21D9-B9F9-4B29-A671-A06F2D255CE0}"/>
              </a:ext>
            </a:extLst>
          </p:cNvPr>
          <p:cNvSpPr/>
          <p:nvPr/>
        </p:nvSpPr>
        <p:spPr>
          <a:xfrm>
            <a:off x="8120802" y="3411233"/>
            <a:ext cx="3359074" cy="1165608"/>
          </a:xfrm>
          <a:prstGeom prst="wedgeRoundRectCallout">
            <a:avLst>
              <a:gd name="adj1" fmla="val -5646"/>
              <a:gd name="adj2" fmla="val -97606"/>
              <a:gd name="adj3" fmla="val 1666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zh-TW" altLang="en-US" sz="1600">
                <a:solidFill>
                  <a:schemeClr val="bg1"/>
                </a:solidFill>
                <a:latin typeface="微軟正黑體" panose="020B0604030504040204" pitchFamily="34" charset="-120"/>
                <a:ea typeface="微軟正黑體" panose="020B0604030504040204" pitchFamily="34" charset="-120"/>
              </a:rPr>
              <a:t>預測值偏低，但符合銷售動態</a:t>
            </a:r>
            <a:endParaRPr lang="en-US" altLang="zh-TW" sz="1600">
              <a:solidFill>
                <a:schemeClr val="bg1"/>
              </a:solidFill>
              <a:latin typeface="微軟正黑體" panose="020B0604030504040204" pitchFamily="34" charset="-120"/>
              <a:ea typeface="微軟正黑體" panose="020B0604030504040204" pitchFamily="34" charset="-120"/>
            </a:endParaRPr>
          </a:p>
          <a:p>
            <a:pPr marL="342900" indent="-342900">
              <a:buFont typeface="+mj-lt"/>
              <a:buAutoNum type="arabicPeriod"/>
            </a:pPr>
            <a:r>
              <a:rPr lang="en-US" altLang="zh-TW" sz="1600">
                <a:solidFill>
                  <a:schemeClr val="bg1"/>
                </a:solidFill>
                <a:latin typeface="微軟正黑體" panose="020B0604030504040204" pitchFamily="34" charset="-120"/>
                <a:ea typeface="微軟正黑體" panose="020B0604030504040204" pitchFamily="34" charset="-120"/>
              </a:rPr>
              <a:t>7 out of 11</a:t>
            </a:r>
            <a:r>
              <a:rPr lang="zh-TW" altLang="en-US" sz="1600">
                <a:solidFill>
                  <a:schemeClr val="bg1"/>
                </a:solidFill>
                <a:latin typeface="微軟正黑體" panose="020B0604030504040204" pitchFamily="34" charset="-120"/>
                <a:ea typeface="微軟正黑體" panose="020B0604030504040204" pitchFamily="34" charset="-120"/>
              </a:rPr>
              <a:t>天誤差率較店長低</a:t>
            </a:r>
            <a:endParaRPr lang="en-US" altLang="zh-TW" sz="1600">
              <a:solidFill>
                <a:schemeClr val="bg1"/>
              </a:solidFill>
              <a:latin typeface="微軟正黑體" panose="020B0604030504040204" pitchFamily="34" charset="-120"/>
              <a:ea typeface="微軟正黑體" panose="020B0604030504040204" pitchFamily="34" charset="-120"/>
            </a:endParaRPr>
          </a:p>
          <a:p>
            <a:pPr marL="342900" indent="-342900">
              <a:buFont typeface="+mj-lt"/>
              <a:buAutoNum type="arabicPeriod"/>
            </a:pPr>
            <a:r>
              <a:rPr lang="zh-TW" altLang="en-US" sz="1600">
                <a:solidFill>
                  <a:schemeClr val="bg1"/>
                </a:solidFill>
                <a:latin typeface="微軟正黑體" panose="020B0604030504040204" pitchFamily="34" charset="-120"/>
                <a:ea typeface="微軟正黑體" panose="020B0604030504040204" pitchFamily="34" charset="-120"/>
              </a:rPr>
              <a:t>整體平均誤差率較店長自訂低</a:t>
            </a:r>
          </a:p>
        </p:txBody>
      </p:sp>
      <p:pic>
        <p:nvPicPr>
          <p:cNvPr id="10" name="Picture 2" descr="ãFamilymart logo no backgroundãçåçæå°çµæ">
            <a:extLst>
              <a:ext uri="{FF2B5EF4-FFF2-40B4-BE49-F238E27FC236}">
                <a16:creationId xmlns:a16="http://schemas.microsoft.com/office/drawing/2014/main" id="{0F80BAF1-785B-40D9-B795-348B213664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4259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241B5D3-6C74-4B5E-9261-17DB99A340B1}"/>
              </a:ext>
            </a:extLst>
          </p:cNvPr>
          <p:cNvPicPr>
            <a:picLocks noChangeAspect="1"/>
          </p:cNvPicPr>
          <p:nvPr/>
        </p:nvPicPr>
        <p:blipFill>
          <a:blip r:embed="rId2"/>
          <a:stretch>
            <a:fillRect/>
          </a:stretch>
        </p:blipFill>
        <p:spPr>
          <a:xfrm>
            <a:off x="4694737" y="1614544"/>
            <a:ext cx="7097134" cy="1948682"/>
          </a:xfrm>
          <a:prstGeom prst="rect">
            <a:avLst/>
          </a:prstGeom>
          <a:effectLst>
            <a:outerShdw blurRad="50800" dist="38100" dir="2700000" algn="tl" rotWithShape="0">
              <a:prstClr val="black">
                <a:alpha val="40000"/>
              </a:prstClr>
            </a:outerShdw>
          </a:effectLst>
        </p:spPr>
      </p:pic>
      <p:pic>
        <p:nvPicPr>
          <p:cNvPr id="5" name="Picture 4">
            <a:extLst>
              <a:ext uri="{FF2B5EF4-FFF2-40B4-BE49-F238E27FC236}">
                <a16:creationId xmlns:a16="http://schemas.microsoft.com/office/drawing/2014/main" id="{A77A4F80-5436-4DED-A5F2-41E4ED6A1322}"/>
              </a:ext>
            </a:extLst>
          </p:cNvPr>
          <p:cNvPicPr>
            <a:picLocks noChangeAspect="1"/>
          </p:cNvPicPr>
          <p:nvPr/>
        </p:nvPicPr>
        <p:blipFill>
          <a:blip r:embed="rId3"/>
          <a:stretch>
            <a:fillRect/>
          </a:stretch>
        </p:blipFill>
        <p:spPr>
          <a:xfrm>
            <a:off x="4694737" y="4151828"/>
            <a:ext cx="7100409" cy="1912656"/>
          </a:xfrm>
          <a:prstGeom prst="rect">
            <a:avLst/>
          </a:prstGeom>
          <a:effectLst>
            <a:outerShdw blurRad="50800" dist="38100" dir="2700000" algn="tl" rotWithShape="0">
              <a:prstClr val="black">
                <a:alpha val="40000"/>
              </a:prstClr>
            </a:outerShdw>
          </a:effectLst>
        </p:spPr>
      </p:pic>
      <p:sp>
        <p:nvSpPr>
          <p:cNvPr id="6" name="TextBox 5">
            <a:extLst>
              <a:ext uri="{FF2B5EF4-FFF2-40B4-BE49-F238E27FC236}">
                <a16:creationId xmlns:a16="http://schemas.microsoft.com/office/drawing/2014/main" id="{3F834D84-98F0-4697-A85E-58728D99AB06}"/>
              </a:ext>
            </a:extLst>
          </p:cNvPr>
          <p:cNvSpPr txBox="1"/>
          <p:nvPr/>
        </p:nvSpPr>
        <p:spPr>
          <a:xfrm>
            <a:off x="386906" y="1637659"/>
            <a:ext cx="4077029" cy="4401205"/>
          </a:xfrm>
          <a:prstGeom prst="rect">
            <a:avLst/>
          </a:prstGeom>
          <a:solidFill>
            <a:schemeClr val="bg1"/>
          </a:solidFill>
          <a:ln>
            <a:noFill/>
          </a:ln>
        </p:spPr>
        <p:txBody>
          <a:bodyPr wrap="square" rtlCol="0">
            <a:spAutoFit/>
          </a:bodyPr>
          <a:lstStyle/>
          <a:p>
            <a:endParaRPr lang="en-US" altLang="zh-TW" sz="2000" b="1">
              <a:solidFill>
                <a:srgbClr val="0070C0"/>
              </a:solidFill>
              <a:latin typeface="微軟正黑體" panose="020B0604030504040204" pitchFamily="34" charset="-120"/>
              <a:ea typeface="微軟正黑體" panose="020B0604030504040204" pitchFamily="34" charset="-120"/>
            </a:endParaRPr>
          </a:p>
          <a:p>
            <a:r>
              <a:rPr lang="zh-TW" altLang="en-US" sz="2000" b="1">
                <a:solidFill>
                  <a:srgbClr val="0070C0"/>
                </a:solidFill>
                <a:latin typeface="微軟正黑體" panose="020B0604030504040204" pitchFamily="34" charset="-120"/>
                <a:ea typeface="微軟正黑體" panose="020B0604030504040204" pitchFamily="34" charset="-120"/>
              </a:rPr>
              <a:t>第二次測試發現：</a:t>
            </a:r>
            <a:endParaRPr lang="en-US" altLang="zh-TW" sz="2000" b="1">
              <a:solidFill>
                <a:srgbClr val="0070C0"/>
              </a:solidFill>
              <a:latin typeface="微軟正黑體" panose="020B0604030504040204" pitchFamily="34" charset="-120"/>
              <a:ea typeface="微軟正黑體" panose="020B0604030504040204" pitchFamily="34" charset="-120"/>
            </a:endParaRPr>
          </a:p>
          <a:p>
            <a:r>
              <a:rPr lang="zh-CN" altLang="en-US" sz="2000" b="1">
                <a:solidFill>
                  <a:srgbClr val="0070C0"/>
                </a:solidFill>
                <a:latin typeface="微軟正黑體" panose="020B0604030504040204" pitchFamily="34" charset="-120"/>
                <a:ea typeface="微軟正黑體" panose="020B0604030504040204" pitchFamily="34" charset="-120"/>
              </a:rPr>
              <a:t>不同店鋪適用不同的行銷策略</a:t>
            </a:r>
            <a:endParaRPr lang="en-US" altLang="zh-CN" sz="2000" b="1">
              <a:solidFill>
                <a:srgbClr val="0070C0"/>
              </a:solidFill>
              <a:latin typeface="微軟正黑體" panose="020B0604030504040204" pitchFamily="34" charset="-120"/>
              <a:ea typeface="微軟正黑體" panose="020B0604030504040204" pitchFamily="34" charset="-120"/>
            </a:endParaRPr>
          </a:p>
          <a:p>
            <a:endParaRPr lang="en-US" altLang="zh-CN" sz="2000">
              <a:latin typeface="微軟正黑體" panose="020B0604030504040204" pitchFamily="34" charset="-120"/>
              <a:ea typeface="微軟正黑體" panose="020B0604030504040204" pitchFamily="34" charset="-120"/>
            </a:endParaRPr>
          </a:p>
          <a:p>
            <a:r>
              <a:rPr lang="zh-TW" altLang="en-US" sz="2000">
                <a:latin typeface="微軟正黑體" panose="020B0604030504040204" pitchFamily="34" charset="-120"/>
                <a:ea typeface="微軟正黑體" panose="020B0604030504040204" pitchFamily="34" charset="-120"/>
              </a:rPr>
              <a:t>部分</a:t>
            </a:r>
            <a:r>
              <a:rPr lang="zh-CN" altLang="en-US" sz="2000">
                <a:latin typeface="微軟正黑體" panose="020B0604030504040204" pitchFamily="34" charset="-120"/>
                <a:ea typeface="微軟正黑體" panose="020B0604030504040204" pitchFamily="34" charset="-120"/>
              </a:rPr>
              <a:t>店鋪進貨量的提升並沒有帶動銷量的提升；但在有的店鋪，進貨量的提升帶動了銷量的提升。</a:t>
            </a:r>
            <a:endParaRPr lang="en-US" altLang="zh-CN" sz="2000">
              <a:latin typeface="微軟正黑體" panose="020B0604030504040204" pitchFamily="34" charset="-120"/>
              <a:ea typeface="微軟正黑體" panose="020B0604030504040204" pitchFamily="34" charset="-120"/>
            </a:endParaRPr>
          </a:p>
          <a:p>
            <a:endParaRPr lang="en-US" sz="2000">
              <a:latin typeface="微軟正黑體" panose="020B0604030504040204" pitchFamily="34" charset="-120"/>
              <a:ea typeface="微軟正黑體" panose="020B0604030504040204" pitchFamily="34" charset="-120"/>
            </a:endParaRPr>
          </a:p>
          <a:p>
            <a:r>
              <a:rPr lang="zh-CN" altLang="en-US" sz="2000">
                <a:solidFill>
                  <a:srgbClr val="0070C0"/>
                </a:solidFill>
                <a:latin typeface="微軟正黑體" panose="020B0604030504040204" pitchFamily="34" charset="-120"/>
                <a:ea typeface="微軟正黑體" panose="020B0604030504040204" pitchFamily="34" charset="-120"/>
              </a:rPr>
              <a:t>在現有的行銷思維下，</a:t>
            </a:r>
            <a:r>
              <a:rPr lang="zh-TW" altLang="en-US" sz="2000">
                <a:solidFill>
                  <a:srgbClr val="0070C0"/>
                </a:solidFill>
                <a:latin typeface="微軟正黑體" panose="020B0604030504040204" pitchFamily="34" charset="-120"/>
                <a:ea typeface="微軟正黑體" panose="020B0604030504040204" pitchFamily="34" charset="-120"/>
              </a:rPr>
              <a:t>部分</a:t>
            </a:r>
            <a:r>
              <a:rPr lang="zh-CN" altLang="en-US" sz="2000">
                <a:solidFill>
                  <a:srgbClr val="0070C0"/>
                </a:solidFill>
                <a:latin typeface="微軟正黑體" panose="020B0604030504040204" pitchFamily="34" charset="-120"/>
                <a:ea typeface="微軟正黑體" panose="020B0604030504040204" pitchFamily="34" charset="-120"/>
              </a:rPr>
              <a:t>店鋪的銷售潛力還沒有被安全挖掘出來。</a:t>
            </a:r>
            <a:endParaRPr lang="en-US" altLang="zh-CN" sz="2000">
              <a:solidFill>
                <a:srgbClr val="0070C0"/>
              </a:solidFill>
              <a:latin typeface="微軟正黑體" panose="020B0604030504040204" pitchFamily="34" charset="-120"/>
              <a:ea typeface="微軟正黑體" panose="020B0604030504040204" pitchFamily="34" charset="-120"/>
            </a:endParaRPr>
          </a:p>
          <a:p>
            <a:r>
              <a:rPr lang="zh-CN" altLang="en-US" sz="2000">
                <a:solidFill>
                  <a:srgbClr val="0070C0"/>
                </a:solidFill>
                <a:latin typeface="微軟正黑體" panose="020B0604030504040204" pitchFamily="34" charset="-120"/>
                <a:ea typeface="微軟正黑體" panose="020B0604030504040204" pitchFamily="34" charset="-120"/>
              </a:rPr>
              <a:t>在銷量預測模型之外，需要額外的行銷策略模型對不同店鋪進行靈活地調整。</a:t>
            </a:r>
            <a:endParaRPr lang="en-US" altLang="zh-CN" sz="2000">
              <a:solidFill>
                <a:srgbClr val="0070C0"/>
              </a:solidFill>
              <a:latin typeface="微軟正黑體" panose="020B0604030504040204" pitchFamily="34" charset="-120"/>
              <a:ea typeface="微軟正黑體" panose="020B0604030504040204" pitchFamily="34" charset="-120"/>
            </a:endParaRPr>
          </a:p>
          <a:p>
            <a:endParaRPr lang="en-US" sz="2000">
              <a:solidFill>
                <a:srgbClr val="0070C0"/>
              </a:solidFill>
              <a:latin typeface="微軟正黑體" panose="020B0604030504040204" pitchFamily="34" charset="-120"/>
              <a:ea typeface="微軟正黑體" panose="020B0604030504040204" pitchFamily="34" charset="-120"/>
            </a:endParaRPr>
          </a:p>
        </p:txBody>
      </p:sp>
      <p:sp>
        <p:nvSpPr>
          <p:cNvPr id="12" name="Rectangle 11">
            <a:extLst>
              <a:ext uri="{FF2B5EF4-FFF2-40B4-BE49-F238E27FC236}">
                <a16:creationId xmlns:a16="http://schemas.microsoft.com/office/drawing/2014/main" id="{CCA86DE2-699C-4656-A653-ABA9D812C41A}"/>
              </a:ext>
            </a:extLst>
          </p:cNvPr>
          <p:cNvSpPr/>
          <p:nvPr/>
        </p:nvSpPr>
        <p:spPr>
          <a:xfrm>
            <a:off x="8532743" y="2483126"/>
            <a:ext cx="2400299" cy="75040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7584329-A31A-4201-9F5F-253F878E8B15}"/>
              </a:ext>
            </a:extLst>
          </p:cNvPr>
          <p:cNvSpPr/>
          <p:nvPr/>
        </p:nvSpPr>
        <p:spPr>
          <a:xfrm>
            <a:off x="8600660" y="5006008"/>
            <a:ext cx="2400299" cy="75040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標題 1">
            <a:extLst>
              <a:ext uri="{FF2B5EF4-FFF2-40B4-BE49-F238E27FC236}">
                <a16:creationId xmlns:a16="http://schemas.microsoft.com/office/drawing/2014/main" id="{33C64122-7FF2-4466-A311-0F6686BED78F}"/>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a:t>
            </a:r>
            <a:r>
              <a:rPr lang="en-US" altLang="zh-TW" sz="3600" b="1">
                <a:solidFill>
                  <a:schemeClr val="accent1"/>
                </a:solidFill>
                <a:latin typeface="Microsoft JhengHei" panose="020B0604030504040204" pitchFamily="34" charset="-120"/>
                <a:ea typeface="Microsoft JhengHei" panose="020B0604030504040204" pitchFamily="34" charset="-120"/>
              </a:rPr>
              <a:t>2</a:t>
            </a:r>
            <a:endParaRPr lang="zh-TW" altLang="en-US" sz="3600" b="1">
              <a:solidFill>
                <a:schemeClr val="accent1"/>
              </a:solidFill>
              <a:latin typeface="Microsoft JhengHei" panose="020B0604030504040204" pitchFamily="34" charset="-120"/>
              <a:ea typeface="Microsoft JhengHei" panose="020B0604030504040204" pitchFamily="34" charset="-120"/>
            </a:endParaRPr>
          </a:p>
        </p:txBody>
      </p:sp>
      <p:sp>
        <p:nvSpPr>
          <p:cNvPr id="11" name="文字方塊 10">
            <a:extLst>
              <a:ext uri="{FF2B5EF4-FFF2-40B4-BE49-F238E27FC236}">
                <a16:creationId xmlns:a16="http://schemas.microsoft.com/office/drawing/2014/main" id="{D4796C20-7B66-4A90-8C07-FBA86B466ABE}"/>
              </a:ext>
            </a:extLst>
          </p:cNvPr>
          <p:cNvSpPr txBox="1"/>
          <p:nvPr/>
        </p:nvSpPr>
        <p:spPr>
          <a:xfrm>
            <a:off x="427420" y="963545"/>
            <a:ext cx="11538066" cy="461665"/>
          </a:xfrm>
          <a:prstGeom prst="rect">
            <a:avLst/>
          </a:prstGeom>
          <a:noFill/>
        </p:spPr>
        <p:txBody>
          <a:bodyPr wrap="square" rtlCol="0">
            <a:spAutoFit/>
          </a:bodyPr>
          <a:lstStyle/>
          <a:p>
            <a:pPr algn="ctr"/>
            <a:r>
              <a:rPr lang="zh-TW" altLang="en-US" sz="2400">
                <a:solidFill>
                  <a:srgbClr val="4472C4"/>
                </a:solidFill>
                <a:latin typeface="微軟正黑體" panose="020B0604030504040204" pitchFamily="34" charset="-120"/>
                <a:ea typeface="微軟正黑體" panose="020B0604030504040204" pitchFamily="34" charset="-120"/>
              </a:rPr>
              <a:t>為解決模型預測值偏低議題，專案進行模型向上取整的調整</a:t>
            </a:r>
          </a:p>
        </p:txBody>
      </p:sp>
      <p:pic>
        <p:nvPicPr>
          <p:cNvPr id="9" name="Picture 2" descr="ãFamilymart logo no backgroundãçåçæå°çµæ">
            <a:extLst>
              <a:ext uri="{FF2B5EF4-FFF2-40B4-BE49-F238E27FC236}">
                <a16:creationId xmlns:a16="http://schemas.microsoft.com/office/drawing/2014/main" id="{692D19E9-974A-4791-A653-182CD4EF13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8615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itle 1"/>
          <p:cNvSpPr txBox="1">
            <a:spLocks/>
          </p:cNvSpPr>
          <p:nvPr/>
        </p:nvSpPr>
        <p:spPr>
          <a:xfrm>
            <a:off x="0" y="249695"/>
            <a:ext cx="12192000" cy="883395"/>
          </a:xfrm>
          <a:prstGeom prst="rect">
            <a:avLst/>
          </a:prstGeom>
        </p:spPr>
        <p:txBody>
          <a:bodyPr vert="horz" lIns="91440" tIns="45720" rIns="91440" bIns="45720" rtlCol="0" anchor="ctr">
            <a:normAutofit fontScale="97500"/>
          </a:bodyPr>
          <a:lstStyle>
            <a:lvl1pPr algn="ctr" defTabSz="914201">
              <a:lnSpc>
                <a:spcPct val="90000"/>
              </a:lnSpc>
              <a:spcBef>
                <a:spcPct val="0"/>
              </a:spcBef>
              <a:buNone/>
              <a:defRPr sz="4400" b="1">
                <a:solidFill>
                  <a:schemeClr val="accent1"/>
                </a:solidFill>
                <a:latin typeface="Microsoft JhengHei" panose="020B0604030504040204" pitchFamily="34" charset="-120"/>
                <a:ea typeface="Microsoft JhengHei" panose="020B0604030504040204" pitchFamily="34" charset="-120"/>
                <a:cs typeface="+mj-cs"/>
              </a:defRPr>
            </a:lvl1pPr>
          </a:lstStyle>
          <a:p>
            <a:r>
              <a:rPr lang="zh-TW" altLang="en-US" sz="4000">
                <a:solidFill>
                  <a:srgbClr val="4472C4"/>
                </a:solidFill>
              </a:rPr>
              <a:t>背景說明</a:t>
            </a:r>
            <a:endParaRPr lang="en-US" sz="4000">
              <a:solidFill>
                <a:srgbClr val="4472C4"/>
              </a:solidFill>
            </a:endParaRPr>
          </a:p>
        </p:txBody>
      </p:sp>
      <p:sp>
        <p:nvSpPr>
          <p:cNvPr id="2" name="Rectangle 1">
            <a:extLst>
              <a:ext uri="{FF2B5EF4-FFF2-40B4-BE49-F238E27FC236}">
                <a16:creationId xmlns:a16="http://schemas.microsoft.com/office/drawing/2014/main" id="{EFF71996-A2E5-4BBB-99B6-ACEF07E20900}"/>
              </a:ext>
            </a:extLst>
          </p:cNvPr>
          <p:cNvSpPr/>
          <p:nvPr/>
        </p:nvSpPr>
        <p:spPr>
          <a:xfrm>
            <a:off x="502115" y="1190964"/>
            <a:ext cx="11318583" cy="2344103"/>
          </a:xfrm>
          <a:prstGeom prst="rect">
            <a:avLst/>
          </a:prstGeom>
        </p:spPr>
        <p:txBody>
          <a:bodyPr wrap="square">
            <a:spAutoFit/>
          </a:bodyPr>
          <a:lstStyle/>
          <a:p>
            <a:pPr marL="285750" indent="-285750">
              <a:lnSpc>
                <a:spcPct val="150000"/>
              </a:lnSpc>
              <a:buFont typeface="Wingdings" panose="05000000000000000000" pitchFamily="2" charset="2"/>
              <a:buChar char="l"/>
            </a:pPr>
            <a:r>
              <a:rPr lang="zh-TW" altLang="zh-TW" sz="2000">
                <a:latin typeface="微軟正黑體" panose="020B0604030504040204" pitchFamily="34" charset="-120"/>
                <a:ea typeface="微軟正黑體" panose="020B0604030504040204" pitchFamily="34" charset="-120"/>
              </a:rPr>
              <a:t>全家在台灣擁有</a:t>
            </a:r>
            <a:r>
              <a:rPr lang="en-US" altLang="zh-TW" sz="2000">
                <a:latin typeface="微軟正黑體" panose="020B0604030504040204" pitchFamily="34" charset="-120"/>
                <a:ea typeface="微軟正黑體" panose="020B0604030504040204" pitchFamily="34" charset="-120"/>
              </a:rPr>
              <a:t>4950</a:t>
            </a:r>
            <a:r>
              <a:rPr lang="zh-TW" altLang="zh-TW" sz="2000">
                <a:latin typeface="微軟正黑體" panose="020B0604030504040204" pitchFamily="34" charset="-120"/>
                <a:ea typeface="微軟正黑體" panose="020B0604030504040204" pitchFamily="34" charset="-120"/>
              </a:rPr>
              <a:t>名員工和</a:t>
            </a:r>
            <a:r>
              <a:rPr lang="en-US" altLang="zh-TW" sz="2000">
                <a:solidFill>
                  <a:srgbClr val="FF0000"/>
                </a:solidFill>
                <a:latin typeface="微軟正黑體" panose="020B0604030504040204" pitchFamily="34" charset="-120"/>
                <a:ea typeface="微軟正黑體" panose="020B0604030504040204" pitchFamily="34" charset="-120"/>
              </a:rPr>
              <a:t>3400</a:t>
            </a:r>
            <a:r>
              <a:rPr lang="zh-TW" altLang="zh-TW" sz="2000">
                <a:latin typeface="微軟正黑體" panose="020B0604030504040204" pitchFamily="34" charset="-120"/>
                <a:ea typeface="微軟正黑體" panose="020B0604030504040204" pitchFamily="34" charset="-120"/>
              </a:rPr>
              <a:t>家商店，提供客戶日常服務包括新鮮食品，飲料，物流和餐飲。</a:t>
            </a:r>
            <a:endParaRPr lang="en-US" altLang="zh-TW" sz="2000">
              <a:latin typeface="微軟正黑體" panose="020B0604030504040204" pitchFamily="34" charset="-120"/>
              <a:ea typeface="微軟正黑體" panose="020B0604030504040204" pitchFamily="34" charset="-120"/>
            </a:endParaRPr>
          </a:p>
          <a:p>
            <a:pPr marL="285750" indent="-285750">
              <a:lnSpc>
                <a:spcPct val="150000"/>
              </a:lnSpc>
              <a:buFont typeface="Wingdings" panose="05000000000000000000" pitchFamily="2" charset="2"/>
              <a:buChar char="l"/>
            </a:pPr>
            <a:r>
              <a:rPr lang="zh-TW" altLang="en-US" sz="2000">
                <a:latin typeface="微軟正黑體" panose="020B0604030504040204" pitchFamily="34" charset="-120"/>
                <a:ea typeface="微軟正黑體" panose="020B0604030504040204" pitchFamily="34" charset="-120"/>
              </a:rPr>
              <a:t>加盟店約佔</a:t>
            </a:r>
            <a:r>
              <a:rPr lang="en-US" altLang="zh-TW" sz="2000">
                <a:latin typeface="微軟正黑體" panose="020B0604030504040204" pitchFamily="34" charset="-120"/>
                <a:ea typeface="微軟正黑體" panose="020B0604030504040204" pitchFamily="34" charset="-120"/>
              </a:rPr>
              <a:t>90%</a:t>
            </a:r>
            <a:r>
              <a:rPr lang="zh-TW" altLang="en-US" sz="2000">
                <a:latin typeface="微軟正黑體" panose="020B0604030504040204" pitchFamily="34" charset="-120"/>
                <a:ea typeface="微軟正黑體" panose="020B0604030504040204" pitchFamily="34" charset="-120"/>
              </a:rPr>
              <a:t>，七成分布在住宅區</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其它：辦公區、商業區、工業區</a:t>
            </a:r>
            <a:r>
              <a:rPr lang="en-US" altLang="zh-TW" sz="2000">
                <a:latin typeface="微軟正黑體" panose="020B0604030504040204" pitchFamily="34" charset="-120"/>
                <a:ea typeface="微軟正黑體" panose="020B0604030504040204" pitchFamily="34" charset="-120"/>
              </a:rPr>
              <a:t>)</a:t>
            </a:r>
          </a:p>
          <a:p>
            <a:pPr marL="285750" indent="-285750">
              <a:lnSpc>
                <a:spcPct val="150000"/>
              </a:lnSpc>
              <a:buFont typeface="Wingdings" panose="05000000000000000000" pitchFamily="2" charset="2"/>
              <a:buChar char="l"/>
            </a:pPr>
            <a:r>
              <a:rPr lang="zh-TW" altLang="en-US" sz="2000">
                <a:latin typeface="微軟正黑體" panose="020B0604030504040204" pitchFamily="34" charset="-120"/>
                <a:ea typeface="微軟正黑體" panose="020B0604030504040204" pitchFamily="34" charset="-120"/>
              </a:rPr>
              <a:t>生鮮食品約有</a:t>
            </a:r>
            <a:r>
              <a:rPr lang="en-US" altLang="zh-TW" sz="2000">
                <a:latin typeface="微軟正黑體" panose="020B0604030504040204" pitchFamily="34" charset="-120"/>
                <a:ea typeface="微軟正黑體" panose="020B0604030504040204" pitchFamily="34" charset="-120"/>
              </a:rPr>
              <a:t>300~500</a:t>
            </a:r>
            <a:r>
              <a:rPr lang="zh-TW" altLang="en-US" sz="2000">
                <a:latin typeface="微軟正黑體" panose="020B0604030504040204" pitchFamily="34" charset="-120"/>
                <a:ea typeface="微軟正黑體" panose="020B0604030504040204" pitchFamily="34" charset="-120"/>
              </a:rPr>
              <a:t>個品項，每日補貨一次，食品有效期短， 約</a:t>
            </a:r>
            <a:r>
              <a:rPr lang="en-US" altLang="zh-TW" sz="2000">
                <a:latin typeface="微軟正黑體" panose="020B0604030504040204" pitchFamily="34" charset="-120"/>
                <a:ea typeface="微軟正黑體" panose="020B0604030504040204" pitchFamily="34" charset="-120"/>
              </a:rPr>
              <a:t>2~3</a:t>
            </a:r>
            <a:r>
              <a:rPr lang="zh-TW" altLang="en-US" sz="2000">
                <a:latin typeface="微軟正黑體" panose="020B0604030504040204" pitchFamily="34" charset="-120"/>
                <a:ea typeface="微軟正黑體" panose="020B0604030504040204" pitchFamily="34" charset="-120"/>
              </a:rPr>
              <a:t>天</a:t>
            </a:r>
            <a:endParaRPr lang="en-US" altLang="zh-TW" sz="2000">
              <a:latin typeface="微軟正黑體" panose="020B0604030504040204" pitchFamily="34" charset="-120"/>
              <a:ea typeface="微軟正黑體" panose="020B0604030504040204" pitchFamily="34" charset="-120"/>
            </a:endParaRPr>
          </a:p>
          <a:p>
            <a:pPr marL="285750" indent="-285750">
              <a:lnSpc>
                <a:spcPct val="150000"/>
              </a:lnSpc>
              <a:buFont typeface="Wingdings" panose="05000000000000000000" pitchFamily="2" charset="2"/>
              <a:buChar char="l"/>
            </a:pPr>
            <a:r>
              <a:rPr lang="en-US" altLang="zh-TW" sz="2000">
                <a:latin typeface="微軟正黑體" panose="020B0604030504040204" pitchFamily="34" charset="-120"/>
                <a:ea typeface="微軟正黑體" panose="020B0604030504040204" pitchFamily="34" charset="-120"/>
              </a:rPr>
              <a:t>2018</a:t>
            </a:r>
            <a:r>
              <a:rPr lang="zh-TW" altLang="en-US" sz="2000">
                <a:latin typeface="微軟正黑體" panose="020B0604030504040204" pitchFamily="34" charset="-120"/>
                <a:ea typeface="微軟正黑體" panose="020B0604030504040204" pitchFamily="34" charset="-120"/>
              </a:rPr>
              <a:t>年全家鮮食事業年營業額約</a:t>
            </a:r>
            <a:r>
              <a:rPr lang="en-US" altLang="zh-TW" sz="2000">
                <a:solidFill>
                  <a:srgbClr val="FF0000"/>
                </a:solidFill>
                <a:latin typeface="微軟正黑體" panose="020B0604030504040204" pitchFamily="34" charset="-120"/>
                <a:ea typeface="微軟正黑體" panose="020B0604030504040204" pitchFamily="34" charset="-120"/>
              </a:rPr>
              <a:t>120</a:t>
            </a:r>
            <a:r>
              <a:rPr lang="zh-TW" altLang="en-US" sz="2000">
                <a:solidFill>
                  <a:srgbClr val="FF0000"/>
                </a:solidFill>
                <a:latin typeface="微軟正黑體" panose="020B0604030504040204" pitchFamily="34" charset="-120"/>
                <a:ea typeface="微軟正黑體" panose="020B0604030504040204" pitchFamily="34" charset="-120"/>
              </a:rPr>
              <a:t>億元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便當、飯糰、甜點</a:t>
            </a:r>
            <a:r>
              <a:rPr lang="en-US" altLang="zh-TW" sz="2000">
                <a:latin typeface="微軟正黑體" panose="020B0604030504040204" pitchFamily="34" charset="-120"/>
                <a:ea typeface="微軟正黑體" panose="020B0604030504040204" pitchFamily="34" charset="-120"/>
              </a:rPr>
              <a:t>) </a:t>
            </a:r>
            <a:r>
              <a:rPr lang="zh-TW" altLang="en-US" sz="2000">
                <a:latin typeface="微軟正黑體" panose="020B0604030504040204" pitchFamily="34" charset="-120"/>
                <a:ea typeface="微軟正黑體" panose="020B0604030504040204" pitchFamily="34" charset="-120"/>
              </a:rPr>
              <a:t>占全家整體營收比重約</a:t>
            </a:r>
            <a:r>
              <a:rPr lang="en-US" altLang="zh-TW" sz="2000">
                <a:latin typeface="微軟正黑體" panose="020B0604030504040204" pitchFamily="34" charset="-120"/>
                <a:ea typeface="微軟正黑體" panose="020B0604030504040204" pitchFamily="34" charset="-120"/>
              </a:rPr>
              <a:t>22%</a:t>
            </a:r>
            <a:r>
              <a:rPr lang="zh-TW" altLang="en-US" sz="2000">
                <a:latin typeface="微軟正黑體" panose="020B0604030504040204" pitchFamily="34" charset="-120"/>
                <a:ea typeface="微軟正黑體" panose="020B0604030504040204" pitchFamily="34" charset="-120"/>
              </a:rPr>
              <a:t>。目標是要在</a:t>
            </a:r>
            <a:r>
              <a:rPr lang="en-US" altLang="zh-TW" sz="2000">
                <a:latin typeface="微軟正黑體" panose="020B0604030504040204" pitchFamily="34" charset="-120"/>
                <a:ea typeface="微軟正黑體" panose="020B0604030504040204" pitchFamily="34" charset="-120"/>
              </a:rPr>
              <a:t>2020</a:t>
            </a:r>
            <a:r>
              <a:rPr lang="zh-TW" altLang="en-US" sz="2000">
                <a:latin typeface="微軟正黑體" panose="020B0604030504040204" pitchFamily="34" charset="-120"/>
                <a:ea typeface="微軟正黑體" panose="020B0604030504040204" pitchFamily="34" charset="-120"/>
              </a:rPr>
              <a:t>年將比例拉升到</a:t>
            </a:r>
            <a:r>
              <a:rPr lang="en-US" altLang="zh-TW" sz="2000">
                <a:latin typeface="微軟正黑體" panose="020B0604030504040204" pitchFamily="34" charset="-120"/>
                <a:ea typeface="微軟正黑體" panose="020B0604030504040204" pitchFamily="34" charset="-120"/>
              </a:rPr>
              <a:t>30%</a:t>
            </a:r>
            <a:r>
              <a:rPr lang="zh-TW" altLang="en-US" sz="2000">
                <a:latin typeface="微軟正黑體" panose="020B0604030504040204" pitchFamily="34" charset="-120"/>
                <a:ea typeface="微軟正黑體" panose="020B0604030504040204" pitchFamily="34" charset="-120"/>
              </a:rPr>
              <a:t>。</a:t>
            </a:r>
            <a:endParaRPr lang="en-US" altLang="zh-TW" sz="2000">
              <a:latin typeface="微軟正黑體" panose="020B0604030504040204" pitchFamily="34" charset="-120"/>
              <a:ea typeface="微軟正黑體" panose="020B0604030504040204" pitchFamily="34" charset="-120"/>
            </a:endParaRPr>
          </a:p>
        </p:txBody>
      </p:sp>
      <p:pic>
        <p:nvPicPr>
          <p:cNvPr id="7" name="Picture 2" descr="ãFamilymart logo no backgroundãçåçæå°çµæ">
            <a:extLst>
              <a:ext uri="{FF2B5EF4-FFF2-40B4-BE49-F238E27FC236}">
                <a16:creationId xmlns:a16="http://schemas.microsoft.com/office/drawing/2014/main" id="{75DA2348-3CC1-4C28-95C5-AF0A343BAC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9012" y="521597"/>
            <a:ext cx="2186349" cy="31798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表格 5">
            <a:extLst>
              <a:ext uri="{FF2B5EF4-FFF2-40B4-BE49-F238E27FC236}">
                <a16:creationId xmlns:a16="http://schemas.microsoft.com/office/drawing/2014/main" id="{13F9F9C4-EAAC-4D48-8C55-83A4F6C1E559}"/>
              </a:ext>
            </a:extLst>
          </p:cNvPr>
          <p:cNvGraphicFramePr>
            <a:graphicFrameLocks noGrp="1"/>
          </p:cNvGraphicFramePr>
          <p:nvPr>
            <p:extLst>
              <p:ext uri="{D42A27DB-BD31-4B8C-83A1-F6EECF244321}">
                <p14:modId xmlns:p14="http://schemas.microsoft.com/office/powerpoint/2010/main" val="1656907970"/>
              </p:ext>
            </p:extLst>
          </p:nvPr>
        </p:nvGraphicFramePr>
        <p:xfrm>
          <a:off x="1732741" y="3545989"/>
          <a:ext cx="8791172" cy="2846496"/>
        </p:xfrm>
        <a:graphic>
          <a:graphicData uri="http://schemas.openxmlformats.org/drawingml/2006/table">
            <a:tbl>
              <a:tblPr firstRow="1" bandRow="1">
                <a:tableStyleId>{7DF18680-E054-41AD-8BC1-D1AEF772440D}</a:tableStyleId>
              </a:tblPr>
              <a:tblGrid>
                <a:gridCol w="2197793">
                  <a:extLst>
                    <a:ext uri="{9D8B030D-6E8A-4147-A177-3AD203B41FA5}">
                      <a16:colId xmlns:a16="http://schemas.microsoft.com/office/drawing/2014/main" val="3254375913"/>
                    </a:ext>
                  </a:extLst>
                </a:gridCol>
                <a:gridCol w="2197793">
                  <a:extLst>
                    <a:ext uri="{9D8B030D-6E8A-4147-A177-3AD203B41FA5}">
                      <a16:colId xmlns:a16="http://schemas.microsoft.com/office/drawing/2014/main" val="390820014"/>
                    </a:ext>
                  </a:extLst>
                </a:gridCol>
                <a:gridCol w="2197793">
                  <a:extLst>
                    <a:ext uri="{9D8B030D-6E8A-4147-A177-3AD203B41FA5}">
                      <a16:colId xmlns:a16="http://schemas.microsoft.com/office/drawing/2014/main" val="4150398116"/>
                    </a:ext>
                  </a:extLst>
                </a:gridCol>
                <a:gridCol w="2197793">
                  <a:extLst>
                    <a:ext uri="{9D8B030D-6E8A-4147-A177-3AD203B41FA5}">
                      <a16:colId xmlns:a16="http://schemas.microsoft.com/office/drawing/2014/main" val="4059346037"/>
                    </a:ext>
                  </a:extLst>
                </a:gridCol>
              </a:tblGrid>
              <a:tr h="474416">
                <a:tc>
                  <a:txBody>
                    <a:bodyPr/>
                    <a:lstStyle/>
                    <a:p>
                      <a:r>
                        <a:rPr lang="zh-TW" altLang="en-US" sz="2000">
                          <a:latin typeface="微軟正黑體" panose="020B0604030504040204" pitchFamily="34" charset="-120"/>
                          <a:ea typeface="微軟正黑體" panose="020B0604030504040204" pitchFamily="34" charset="-120"/>
                        </a:rPr>
                        <a:t>項目</a:t>
                      </a:r>
                    </a:p>
                  </a:txBody>
                  <a:tcPr anchor="ctr"/>
                </a:tc>
                <a:tc>
                  <a:txBody>
                    <a:bodyPr/>
                    <a:lstStyle/>
                    <a:p>
                      <a:pPr algn="ctr"/>
                      <a:r>
                        <a:rPr lang="en-US" altLang="zh-TW" sz="2000">
                          <a:latin typeface="微軟正黑體" panose="020B0604030504040204" pitchFamily="34" charset="-120"/>
                          <a:ea typeface="微軟正黑體" panose="020B0604030504040204" pitchFamily="34" charset="-120"/>
                        </a:rPr>
                        <a:t>2017</a:t>
                      </a:r>
                      <a:r>
                        <a:rPr lang="zh-TW" altLang="en-US" sz="2000">
                          <a:latin typeface="微軟正黑體" panose="020B0604030504040204" pitchFamily="34" charset="-120"/>
                          <a:ea typeface="微軟正黑體" panose="020B0604030504040204" pitchFamily="34" charset="-120"/>
                        </a:rPr>
                        <a:t> </a:t>
                      </a:r>
                    </a:p>
                  </a:txBody>
                  <a:tcPr anchor="ctr"/>
                </a:tc>
                <a:tc>
                  <a:txBody>
                    <a:bodyPr/>
                    <a:lstStyle/>
                    <a:p>
                      <a:pPr algn="ctr"/>
                      <a:r>
                        <a:rPr lang="en-US" altLang="zh-TW" sz="2000">
                          <a:latin typeface="微軟正黑體" panose="020B0604030504040204" pitchFamily="34" charset="-120"/>
                          <a:ea typeface="微軟正黑體" panose="020B0604030504040204" pitchFamily="34" charset="-120"/>
                        </a:rPr>
                        <a:t>2018 </a:t>
                      </a:r>
                      <a:endParaRPr lang="zh-TW" altLang="en-US" sz="2000">
                        <a:latin typeface="微軟正黑體" panose="020B0604030504040204" pitchFamily="34" charset="-120"/>
                        <a:ea typeface="微軟正黑體" panose="020B0604030504040204" pitchFamily="34" charset="-120"/>
                      </a:endParaRPr>
                    </a:p>
                  </a:txBody>
                  <a:tcPr anchor="ctr"/>
                </a:tc>
                <a:tc>
                  <a:txBody>
                    <a:bodyPr/>
                    <a:lstStyle/>
                    <a:p>
                      <a:pPr algn="ctr"/>
                      <a:r>
                        <a:rPr lang="zh-TW" altLang="en-US" sz="2000">
                          <a:latin typeface="微軟正黑體" panose="020B0604030504040204" pitchFamily="34" charset="-120"/>
                          <a:ea typeface="微軟正黑體" panose="020B0604030504040204" pitchFamily="34" charset="-120"/>
                        </a:rPr>
                        <a:t>增減</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nchor="ctr"/>
                </a:tc>
                <a:extLst>
                  <a:ext uri="{0D108BD9-81ED-4DB2-BD59-A6C34878D82A}">
                    <a16:rowId xmlns:a16="http://schemas.microsoft.com/office/drawing/2014/main" val="2944760319"/>
                  </a:ext>
                </a:extLst>
              </a:tr>
              <a:tr h="474416">
                <a:tc>
                  <a:txBody>
                    <a:bodyPr/>
                    <a:lstStyle/>
                    <a:p>
                      <a:r>
                        <a:rPr lang="zh-TW" altLang="en-US" sz="2000">
                          <a:latin typeface="微軟正黑體" panose="020B0604030504040204" pitchFamily="34" charset="-120"/>
                          <a:ea typeface="微軟正黑體" panose="020B0604030504040204" pitchFamily="34" charset="-120"/>
                        </a:rPr>
                        <a:t>營業收入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千元</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64,427,868</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71,720,973</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+11.3%</a:t>
                      </a:r>
                      <a:endParaRPr lang="zh-TW" altLang="en-US" sz="20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830185439"/>
                  </a:ext>
                </a:extLst>
              </a:tr>
              <a:tr h="474416">
                <a:tc>
                  <a:txBody>
                    <a:bodyPr/>
                    <a:lstStyle/>
                    <a:p>
                      <a:r>
                        <a:rPr lang="zh-TW" altLang="en-US" sz="2000">
                          <a:latin typeface="微軟正黑體" panose="020B0604030504040204" pitchFamily="34" charset="-120"/>
                          <a:ea typeface="微軟正黑體" panose="020B0604030504040204" pitchFamily="34" charset="-120"/>
                        </a:rPr>
                        <a:t>稅後淨利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千元</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1,407,332</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1,614,381</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+14.7%</a:t>
                      </a:r>
                      <a:endParaRPr lang="zh-TW" altLang="en-US" sz="20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1337577316"/>
                  </a:ext>
                </a:extLst>
              </a:tr>
              <a:tr h="474416">
                <a:tc>
                  <a:txBody>
                    <a:bodyPr/>
                    <a:lstStyle/>
                    <a:p>
                      <a:r>
                        <a:rPr lang="zh-TW" altLang="en-US" sz="2000">
                          <a:latin typeface="微軟正黑體" panose="020B0604030504040204" pitchFamily="34" charset="-120"/>
                          <a:ea typeface="微軟正黑體" panose="020B0604030504040204" pitchFamily="34" charset="-120"/>
                        </a:rPr>
                        <a:t>店鋪營收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千元</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62,187,770</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68,412,939</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+10.0%</a:t>
                      </a:r>
                      <a:endParaRPr lang="zh-TW" altLang="en-US" sz="20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2446969045"/>
                  </a:ext>
                </a:extLst>
              </a:tr>
              <a:tr h="474416">
                <a:tc>
                  <a:txBody>
                    <a:bodyPr/>
                    <a:lstStyle/>
                    <a:p>
                      <a:r>
                        <a:rPr lang="zh-TW" altLang="en-US" sz="2000">
                          <a:latin typeface="微軟正黑體" panose="020B0604030504040204" pitchFamily="34" charset="-120"/>
                          <a:ea typeface="微軟正黑體" panose="020B0604030504040204" pitchFamily="34" charset="-120"/>
                        </a:rPr>
                        <a:t>店鋪數量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家</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3,154</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3,326</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+5.5%</a:t>
                      </a:r>
                      <a:endParaRPr lang="zh-TW" altLang="en-US" sz="20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1134226783"/>
                  </a:ext>
                </a:extLst>
              </a:tr>
              <a:tr h="474416">
                <a:tc>
                  <a:txBody>
                    <a:bodyPr/>
                    <a:lstStyle/>
                    <a:p>
                      <a:r>
                        <a:rPr lang="zh-TW" altLang="en-US" sz="2000">
                          <a:latin typeface="微軟正黑體" panose="020B0604030504040204" pitchFamily="34" charset="-120"/>
                          <a:ea typeface="微軟正黑體" panose="020B0604030504040204" pitchFamily="34" charset="-120"/>
                        </a:rPr>
                        <a:t>店鋪日均營收 </a:t>
                      </a:r>
                      <a:r>
                        <a:rPr lang="en-US" altLang="zh-TW" sz="2000">
                          <a:latin typeface="微軟正黑體" panose="020B0604030504040204" pitchFamily="34" charset="-120"/>
                          <a:ea typeface="微軟正黑體" panose="020B0604030504040204" pitchFamily="34" charset="-120"/>
                        </a:rPr>
                        <a:t>(</a:t>
                      </a:r>
                      <a:r>
                        <a:rPr lang="zh-TW" altLang="en-US" sz="2000">
                          <a:latin typeface="微軟正黑體" panose="020B0604030504040204" pitchFamily="34" charset="-120"/>
                          <a:ea typeface="微軟正黑體" panose="020B0604030504040204" pitchFamily="34" charset="-120"/>
                        </a:rPr>
                        <a:t>元</a:t>
                      </a:r>
                      <a:r>
                        <a:rPr lang="en-US" altLang="zh-TW" sz="2000">
                          <a:latin typeface="微軟正黑體" panose="020B0604030504040204" pitchFamily="34" charset="-120"/>
                          <a:ea typeface="微軟正黑體" panose="020B0604030504040204" pitchFamily="34" charset="-120"/>
                        </a:rPr>
                        <a:t>)</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55,965</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59,079</a:t>
                      </a:r>
                      <a:endParaRPr lang="zh-TW" altLang="en-US" sz="2000">
                        <a:latin typeface="微軟正黑體" panose="020B0604030504040204" pitchFamily="34" charset="-120"/>
                        <a:ea typeface="微軟正黑體" panose="020B0604030504040204" pitchFamily="34" charset="-120"/>
                      </a:endParaRPr>
                    </a:p>
                  </a:txBody>
                  <a:tcPr/>
                </a:tc>
                <a:tc>
                  <a:txBody>
                    <a:bodyPr/>
                    <a:lstStyle/>
                    <a:p>
                      <a:pPr algn="r"/>
                      <a:r>
                        <a:rPr lang="en-US" altLang="zh-TW" sz="2000">
                          <a:latin typeface="微軟正黑體" panose="020B0604030504040204" pitchFamily="34" charset="-120"/>
                          <a:ea typeface="微軟正黑體" panose="020B0604030504040204" pitchFamily="34" charset="-120"/>
                        </a:rPr>
                        <a:t>+5.6%</a:t>
                      </a:r>
                      <a:endParaRPr lang="zh-TW" altLang="en-US" sz="2000">
                        <a:latin typeface="微軟正黑體" panose="020B0604030504040204" pitchFamily="34" charset="-120"/>
                        <a:ea typeface="微軟正黑體" panose="020B0604030504040204" pitchFamily="34" charset="-120"/>
                      </a:endParaRPr>
                    </a:p>
                  </a:txBody>
                  <a:tcPr/>
                </a:tc>
                <a:extLst>
                  <a:ext uri="{0D108BD9-81ED-4DB2-BD59-A6C34878D82A}">
                    <a16:rowId xmlns:a16="http://schemas.microsoft.com/office/drawing/2014/main" val="1338099077"/>
                  </a:ext>
                </a:extLst>
              </a:tr>
            </a:tbl>
          </a:graphicData>
        </a:graphic>
      </p:graphicFrame>
      <p:sp>
        <p:nvSpPr>
          <p:cNvPr id="3" name="文字方塊 2">
            <a:extLst>
              <a:ext uri="{FF2B5EF4-FFF2-40B4-BE49-F238E27FC236}">
                <a16:creationId xmlns:a16="http://schemas.microsoft.com/office/drawing/2014/main" id="{5BBE3A3F-E14A-4C03-9A25-60213B48932B}"/>
              </a:ext>
            </a:extLst>
          </p:cNvPr>
          <p:cNvSpPr txBox="1"/>
          <p:nvPr/>
        </p:nvSpPr>
        <p:spPr>
          <a:xfrm>
            <a:off x="8312727" y="6380599"/>
            <a:ext cx="3325091" cy="369332"/>
          </a:xfrm>
          <a:prstGeom prst="rect">
            <a:avLst/>
          </a:prstGeom>
          <a:noFill/>
        </p:spPr>
        <p:txBody>
          <a:bodyPr wrap="square" rtlCol="0">
            <a:spAutoFit/>
          </a:bodyPr>
          <a:lstStyle/>
          <a:p>
            <a:r>
              <a:rPr lang="zh-TW" altLang="en-US">
                <a:latin typeface="微軟正黑體" panose="020B0604030504040204" pitchFamily="34" charset="-120"/>
                <a:ea typeface="微軟正黑體" panose="020B0604030504040204" pitchFamily="34" charset="-120"/>
              </a:rPr>
              <a:t>資料來源：</a:t>
            </a:r>
            <a:r>
              <a:rPr lang="zh-TW" altLang="en-US">
                <a:latin typeface="微軟正黑體" panose="020B0604030504040204" pitchFamily="34" charset="-120"/>
                <a:ea typeface="微軟正黑體" panose="020B0604030504040204" pitchFamily="34" charset="-120"/>
                <a:hlinkClick r:id="rId4"/>
              </a:rPr>
              <a:t>全家財報</a:t>
            </a:r>
            <a:endParaRPr lang="zh-TW" altLang="en-US">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25367769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910CEAEB-29B2-46F6-A816-0A9C53E5D799}"/>
              </a:ext>
            </a:extLst>
          </p:cNvPr>
          <p:cNvSpPr txBox="1"/>
          <p:nvPr/>
        </p:nvSpPr>
        <p:spPr>
          <a:xfrm>
            <a:off x="427420" y="963545"/>
            <a:ext cx="11538066" cy="461665"/>
          </a:xfrm>
          <a:prstGeom prst="rect">
            <a:avLst/>
          </a:prstGeom>
          <a:noFill/>
        </p:spPr>
        <p:txBody>
          <a:bodyPr wrap="square" rtlCol="0">
            <a:spAutoFit/>
          </a:bodyPr>
          <a:lstStyle/>
          <a:p>
            <a:pPr algn="ctr"/>
            <a:r>
              <a:rPr lang="zh-TW" altLang="en-US" sz="2400">
                <a:solidFill>
                  <a:srgbClr val="4472C4"/>
                </a:solidFill>
                <a:latin typeface="微軟正黑體" panose="020B0604030504040204" pitchFamily="34" charset="-120"/>
                <a:ea typeface="微軟正黑體" panose="020B0604030504040204" pitchFamily="34" charset="-120"/>
              </a:rPr>
              <a:t>本次實測期間發現</a:t>
            </a:r>
            <a:r>
              <a:rPr lang="en-US" altLang="zh-TW" sz="2400">
                <a:solidFill>
                  <a:srgbClr val="4472C4"/>
                </a:solidFill>
                <a:latin typeface="微軟正黑體" panose="020B0604030504040204" pitchFamily="34" charset="-120"/>
                <a:ea typeface="微軟正黑體" panose="020B0604030504040204" pitchFamily="34" charset="-120"/>
              </a:rPr>
              <a:t>3</a:t>
            </a:r>
            <a:r>
              <a:rPr lang="zh-TW" altLang="en-US" sz="2400">
                <a:solidFill>
                  <a:srgbClr val="4472C4"/>
                </a:solidFill>
                <a:latin typeface="微軟正黑體" panose="020B0604030504040204" pitchFamily="34" charset="-120"/>
                <a:ea typeface="微軟正黑體" panose="020B0604030504040204" pitchFamily="34" charset="-120"/>
              </a:rPr>
              <a:t>種對於營收有影響的情境</a:t>
            </a:r>
          </a:p>
        </p:txBody>
      </p:sp>
      <p:pic>
        <p:nvPicPr>
          <p:cNvPr id="12" name="Picture 2" descr="ãFamilymart logo no backgroundãçåçæå°çµæ">
            <a:extLst>
              <a:ext uri="{FF2B5EF4-FFF2-40B4-BE49-F238E27FC236}">
                <a16:creationId xmlns:a16="http://schemas.microsoft.com/office/drawing/2014/main" id="{275E317F-C2AC-4B11-BC9E-A39EEF76D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群組 12">
            <a:extLst>
              <a:ext uri="{FF2B5EF4-FFF2-40B4-BE49-F238E27FC236}">
                <a16:creationId xmlns:a16="http://schemas.microsoft.com/office/drawing/2014/main" id="{0ADA52AF-252A-48FF-87DC-FF90DB4BA026}"/>
              </a:ext>
            </a:extLst>
          </p:cNvPr>
          <p:cNvGrpSpPr/>
          <p:nvPr/>
        </p:nvGrpSpPr>
        <p:grpSpPr>
          <a:xfrm>
            <a:off x="124691" y="2028306"/>
            <a:ext cx="5594466" cy="3699164"/>
            <a:chOff x="-66502" y="2369127"/>
            <a:chExt cx="4862946" cy="3200739"/>
          </a:xfrm>
        </p:grpSpPr>
        <p:grpSp>
          <p:nvGrpSpPr>
            <p:cNvPr id="11" name="群組 10">
              <a:extLst>
                <a:ext uri="{FF2B5EF4-FFF2-40B4-BE49-F238E27FC236}">
                  <a16:creationId xmlns:a16="http://schemas.microsoft.com/office/drawing/2014/main" id="{2801C457-6FD0-41E0-BE60-7BC514523FD0}"/>
                </a:ext>
              </a:extLst>
            </p:cNvPr>
            <p:cNvGrpSpPr/>
            <p:nvPr/>
          </p:nvGrpSpPr>
          <p:grpSpPr>
            <a:xfrm>
              <a:off x="0" y="2402040"/>
              <a:ext cx="4796444" cy="3167826"/>
              <a:chOff x="0" y="2252411"/>
              <a:chExt cx="4796444" cy="3167826"/>
            </a:xfrm>
          </p:grpSpPr>
          <p:pic>
            <p:nvPicPr>
              <p:cNvPr id="7" name="圖片 6">
                <a:extLst>
                  <a:ext uri="{FF2B5EF4-FFF2-40B4-BE49-F238E27FC236}">
                    <a16:creationId xmlns:a16="http://schemas.microsoft.com/office/drawing/2014/main" id="{795BD6FF-574F-4153-8D60-DC634431E54D}"/>
                  </a:ext>
                </a:extLst>
              </p:cNvPr>
              <p:cNvPicPr>
                <a:picLocks noChangeAspect="1"/>
              </p:cNvPicPr>
              <p:nvPr/>
            </p:nvPicPr>
            <p:blipFill>
              <a:blip r:embed="rId3"/>
              <a:stretch>
                <a:fillRect/>
              </a:stretch>
            </p:blipFill>
            <p:spPr>
              <a:xfrm>
                <a:off x="0" y="2252411"/>
                <a:ext cx="4789840" cy="3167826"/>
              </a:xfrm>
              <a:prstGeom prst="rect">
                <a:avLst/>
              </a:prstGeom>
            </p:spPr>
          </p:pic>
          <p:sp>
            <p:nvSpPr>
              <p:cNvPr id="8" name="矩形 7">
                <a:extLst>
                  <a:ext uri="{FF2B5EF4-FFF2-40B4-BE49-F238E27FC236}">
                    <a16:creationId xmlns:a16="http://schemas.microsoft.com/office/drawing/2014/main" id="{82E02786-8B5D-4E93-BCB7-4C5943514C9C}"/>
                  </a:ext>
                </a:extLst>
              </p:cNvPr>
              <p:cNvSpPr/>
              <p:nvPr/>
            </p:nvSpPr>
            <p:spPr>
              <a:xfrm>
                <a:off x="199505" y="2718262"/>
                <a:ext cx="4596939" cy="18288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a:extLst>
                  <a:ext uri="{FF2B5EF4-FFF2-40B4-BE49-F238E27FC236}">
                    <a16:creationId xmlns:a16="http://schemas.microsoft.com/office/drawing/2014/main" id="{CF03FFB1-AA16-4131-AFBF-6E463DC2DDA4}"/>
                  </a:ext>
                </a:extLst>
              </p:cNvPr>
              <p:cNvSpPr/>
              <p:nvPr/>
            </p:nvSpPr>
            <p:spPr>
              <a:xfrm>
                <a:off x="169025" y="3361113"/>
                <a:ext cx="4596939" cy="18288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a:extLst>
                  <a:ext uri="{FF2B5EF4-FFF2-40B4-BE49-F238E27FC236}">
                    <a16:creationId xmlns:a16="http://schemas.microsoft.com/office/drawing/2014/main" id="{91DF8B04-94B4-4B76-8136-6F538375F804}"/>
                  </a:ext>
                </a:extLst>
              </p:cNvPr>
              <p:cNvSpPr/>
              <p:nvPr/>
            </p:nvSpPr>
            <p:spPr>
              <a:xfrm>
                <a:off x="185651" y="5106786"/>
                <a:ext cx="4596939" cy="18288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6" name="文字方塊 5">
              <a:extLst>
                <a:ext uri="{FF2B5EF4-FFF2-40B4-BE49-F238E27FC236}">
                  <a16:creationId xmlns:a16="http://schemas.microsoft.com/office/drawing/2014/main" id="{429F6747-A8E4-4763-8D68-98AF234472A2}"/>
                </a:ext>
              </a:extLst>
            </p:cNvPr>
            <p:cNvSpPr txBox="1"/>
            <p:nvPr/>
          </p:nvSpPr>
          <p:spPr>
            <a:xfrm>
              <a:off x="-66502" y="2369127"/>
              <a:ext cx="1122218" cy="261610"/>
            </a:xfrm>
            <a:prstGeom prst="rect">
              <a:avLst/>
            </a:prstGeom>
            <a:noFill/>
          </p:spPr>
          <p:txBody>
            <a:bodyPr wrap="square" rtlCol="0">
              <a:spAutoFit/>
            </a:bodyPr>
            <a:lstStyle/>
            <a:p>
              <a:pPr algn="ctr"/>
              <a:r>
                <a:rPr lang="zh-TW" altLang="en-US" sz="1050">
                  <a:latin typeface="微軟正黑體" panose="020B0604030504040204" pitchFamily="34" charset="-120"/>
                  <a:ea typeface="微軟正黑體" panose="020B0604030504040204" pitchFamily="34" charset="-120"/>
                </a:rPr>
                <a:t>商品代號</a:t>
              </a:r>
            </a:p>
          </p:txBody>
        </p:sp>
      </p:grpSp>
      <p:sp>
        <p:nvSpPr>
          <p:cNvPr id="5" name="矩形 4">
            <a:extLst>
              <a:ext uri="{FF2B5EF4-FFF2-40B4-BE49-F238E27FC236}">
                <a16:creationId xmlns:a16="http://schemas.microsoft.com/office/drawing/2014/main" id="{EB0E24B1-648D-4343-ACF7-C9E76C1EDF67}"/>
              </a:ext>
            </a:extLst>
          </p:cNvPr>
          <p:cNvSpPr/>
          <p:nvPr/>
        </p:nvSpPr>
        <p:spPr>
          <a:xfrm>
            <a:off x="5785658" y="1812174"/>
            <a:ext cx="6093229" cy="43143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mj-lt"/>
              <a:buAutoNum type="arabicPeriod"/>
            </a:pPr>
            <a:r>
              <a:rPr lang="zh-TW" altLang="en-US" sz="2400" b="1">
                <a:solidFill>
                  <a:schemeClr val="bg2">
                    <a:lumMod val="25000"/>
                  </a:schemeClr>
                </a:solidFill>
                <a:ea typeface="微軟正黑體" panose="020B0604030504040204" pitchFamily="34" charset="-120"/>
              </a:rPr>
              <a:t>增加額外營收</a:t>
            </a:r>
            <a:r>
              <a:rPr lang="zh-TW" altLang="en-US" sz="2400">
                <a:solidFill>
                  <a:schemeClr val="bg2">
                    <a:lumMod val="25000"/>
                  </a:schemeClr>
                </a:solidFill>
                <a:ea typeface="微軟正黑體" panose="020B0604030504040204" pitchFamily="34" charset="-120"/>
              </a:rPr>
              <a:t>：如商品</a:t>
            </a:r>
            <a:r>
              <a:rPr lang="en-US" altLang="zh-TW" sz="2400">
                <a:solidFill>
                  <a:schemeClr val="bg2">
                    <a:lumMod val="25000"/>
                  </a:schemeClr>
                </a:solidFill>
                <a:ea typeface="微軟正黑體" panose="020B0604030504040204" pitchFamily="34" charset="-120"/>
              </a:rPr>
              <a:t>611016</a:t>
            </a:r>
            <a:r>
              <a:rPr lang="zh-TW" altLang="en-US" sz="2400">
                <a:solidFill>
                  <a:schemeClr val="bg2">
                    <a:lumMod val="25000"/>
                  </a:schemeClr>
                </a:solidFill>
                <a:ea typeface="微軟正黑體" panose="020B0604030504040204" pitchFamily="34" charset="-120"/>
              </a:rPr>
              <a:t>，店長未下訂單，但微軟有提供預測數量， 且完成銷售。</a:t>
            </a:r>
            <a:endParaRPr lang="en-US" altLang="zh-TW" sz="2400">
              <a:solidFill>
                <a:schemeClr val="bg2">
                  <a:lumMod val="25000"/>
                </a:schemeClr>
              </a:solidFill>
              <a:ea typeface="微軟正黑體" panose="020B0604030504040204" pitchFamily="34" charset="-120"/>
            </a:endParaRPr>
          </a:p>
          <a:p>
            <a:pPr marL="342900" indent="-342900">
              <a:buFont typeface="+mj-lt"/>
              <a:buAutoNum type="arabicPeriod"/>
            </a:pPr>
            <a:endParaRPr lang="en-US" altLang="zh-TW" sz="2400">
              <a:solidFill>
                <a:schemeClr val="bg2">
                  <a:lumMod val="25000"/>
                </a:schemeClr>
              </a:solidFill>
              <a:ea typeface="微軟正黑體" panose="020B0604030504040204" pitchFamily="34" charset="-120"/>
            </a:endParaRPr>
          </a:p>
          <a:p>
            <a:pPr marL="342900" indent="-342900">
              <a:buFont typeface="+mj-lt"/>
              <a:buAutoNum type="arabicPeriod"/>
            </a:pPr>
            <a:r>
              <a:rPr lang="zh-TW" altLang="en-US" sz="2400" b="1">
                <a:solidFill>
                  <a:schemeClr val="bg2">
                    <a:lumMod val="25000"/>
                  </a:schemeClr>
                </a:solidFill>
                <a:ea typeface="微軟正黑體" panose="020B0604030504040204" pitchFamily="34" charset="-120"/>
              </a:rPr>
              <a:t>清除既有庫存量</a:t>
            </a:r>
            <a:r>
              <a:rPr lang="zh-TW" altLang="en-US" sz="2400">
                <a:solidFill>
                  <a:schemeClr val="bg2">
                    <a:lumMod val="25000"/>
                  </a:schemeClr>
                </a:solidFill>
                <a:ea typeface="微軟正黑體" panose="020B0604030504040204" pitchFamily="34" charset="-120"/>
              </a:rPr>
              <a:t>：如商品</a:t>
            </a:r>
            <a:r>
              <a:rPr lang="en-US" altLang="zh-TW" sz="2400">
                <a:solidFill>
                  <a:schemeClr val="bg2">
                    <a:lumMod val="25000"/>
                  </a:schemeClr>
                </a:solidFill>
                <a:ea typeface="微軟正黑體" panose="020B0604030504040204" pitchFamily="34" charset="-120"/>
              </a:rPr>
              <a:t>613018</a:t>
            </a:r>
            <a:r>
              <a:rPr lang="zh-TW" altLang="en-US" sz="2400">
                <a:solidFill>
                  <a:schemeClr val="bg2">
                    <a:lumMod val="25000"/>
                  </a:schemeClr>
                </a:solidFill>
                <a:ea typeface="微軟正黑體" panose="020B0604030504040204" pitchFamily="34" charset="-120"/>
              </a:rPr>
              <a:t>，店長下訂數量大於微軟預測數量，且銷售數量也大於微軟預測時。雖然店長預測</a:t>
            </a:r>
            <a:r>
              <a:rPr lang="en-US" altLang="zh-TW" sz="2400">
                <a:solidFill>
                  <a:schemeClr val="bg2">
                    <a:lumMod val="25000"/>
                  </a:schemeClr>
                </a:solidFill>
                <a:ea typeface="微軟正黑體" panose="020B0604030504040204" pitchFamily="34" charset="-120"/>
              </a:rPr>
              <a:t>3</a:t>
            </a:r>
            <a:r>
              <a:rPr lang="zh-TW" altLang="en-US" sz="2400">
                <a:solidFill>
                  <a:schemeClr val="bg2">
                    <a:lumMod val="25000"/>
                  </a:schemeClr>
                </a:solidFill>
                <a:ea typeface="微軟正黑體" panose="020B0604030504040204" pitchFamily="34" charset="-120"/>
              </a:rPr>
              <a:t>個，模型下訂</a:t>
            </a:r>
            <a:r>
              <a:rPr lang="en-US" altLang="zh-TW" sz="2400">
                <a:solidFill>
                  <a:schemeClr val="bg2">
                    <a:lumMod val="25000"/>
                  </a:schemeClr>
                </a:solidFill>
                <a:ea typeface="微軟正黑體" panose="020B0604030504040204" pitchFamily="34" charset="-120"/>
              </a:rPr>
              <a:t>2</a:t>
            </a:r>
            <a:r>
              <a:rPr lang="zh-TW" altLang="en-US" sz="2400">
                <a:solidFill>
                  <a:schemeClr val="bg2">
                    <a:lumMod val="25000"/>
                  </a:schemeClr>
                </a:solidFill>
                <a:ea typeface="微軟正黑體" panose="020B0604030504040204" pitchFamily="34" charset="-120"/>
              </a:rPr>
              <a:t>個，最後售出</a:t>
            </a:r>
            <a:r>
              <a:rPr lang="en-US" altLang="zh-TW" sz="2400">
                <a:solidFill>
                  <a:schemeClr val="bg2">
                    <a:lumMod val="25000"/>
                  </a:schemeClr>
                </a:solidFill>
                <a:ea typeface="微軟正黑體" panose="020B0604030504040204" pitchFamily="34" charset="-120"/>
              </a:rPr>
              <a:t>3</a:t>
            </a:r>
            <a:r>
              <a:rPr lang="zh-TW" altLang="en-US" sz="2400">
                <a:solidFill>
                  <a:schemeClr val="bg2">
                    <a:lumMod val="25000"/>
                  </a:schemeClr>
                </a:solidFill>
                <a:ea typeface="微軟正黑體" panose="020B0604030504040204" pitchFamily="34" charset="-120"/>
              </a:rPr>
              <a:t>個，多售出的</a:t>
            </a:r>
            <a:r>
              <a:rPr lang="en-US" altLang="zh-TW" sz="2400">
                <a:solidFill>
                  <a:schemeClr val="bg2">
                    <a:lumMod val="25000"/>
                  </a:schemeClr>
                </a:solidFill>
                <a:ea typeface="微軟正黑體" panose="020B0604030504040204" pitchFamily="34" charset="-120"/>
              </a:rPr>
              <a:t>1</a:t>
            </a:r>
            <a:r>
              <a:rPr lang="zh-TW" altLang="en-US" sz="2400">
                <a:solidFill>
                  <a:schemeClr val="bg2">
                    <a:lumMod val="25000"/>
                  </a:schemeClr>
                </a:solidFill>
                <a:ea typeface="微軟正黑體" panose="020B0604030504040204" pitchFamily="34" charset="-120"/>
              </a:rPr>
              <a:t>個為庫存品。</a:t>
            </a:r>
            <a:endParaRPr lang="en-US" altLang="zh-TW" sz="2400">
              <a:solidFill>
                <a:schemeClr val="bg2">
                  <a:lumMod val="25000"/>
                </a:schemeClr>
              </a:solidFill>
              <a:ea typeface="微軟正黑體" panose="020B0604030504040204" pitchFamily="34" charset="-120"/>
            </a:endParaRPr>
          </a:p>
          <a:p>
            <a:pPr marL="342900" indent="-342900">
              <a:buFont typeface="+mj-lt"/>
              <a:buAutoNum type="arabicPeriod"/>
            </a:pPr>
            <a:endParaRPr lang="en-US" altLang="zh-TW" sz="2400">
              <a:solidFill>
                <a:schemeClr val="bg2">
                  <a:lumMod val="25000"/>
                </a:schemeClr>
              </a:solidFill>
              <a:ea typeface="微軟正黑體" panose="020B0604030504040204" pitchFamily="34" charset="-120"/>
            </a:endParaRPr>
          </a:p>
          <a:p>
            <a:pPr marL="342900" indent="-342900">
              <a:buFont typeface="+mj-lt"/>
              <a:buAutoNum type="arabicPeriod"/>
            </a:pPr>
            <a:r>
              <a:rPr lang="zh-TW" altLang="en-US" sz="2400" b="1">
                <a:solidFill>
                  <a:schemeClr val="bg2">
                    <a:lumMod val="25000"/>
                  </a:schemeClr>
                </a:solidFill>
                <a:ea typeface="微軟正黑體" panose="020B0604030504040204" pitchFamily="34" charset="-120"/>
              </a:rPr>
              <a:t>減少庫存積累</a:t>
            </a:r>
            <a:r>
              <a:rPr lang="zh-TW" altLang="en-US" sz="2400">
                <a:solidFill>
                  <a:schemeClr val="bg2">
                    <a:lumMod val="25000"/>
                  </a:schemeClr>
                </a:solidFill>
                <a:ea typeface="微軟正黑體" panose="020B0604030504040204" pitchFamily="34" charset="-120"/>
              </a:rPr>
              <a:t>：如商品</a:t>
            </a:r>
            <a:r>
              <a:rPr lang="en-US" altLang="zh-TW" sz="2400">
                <a:solidFill>
                  <a:schemeClr val="bg2">
                    <a:lumMod val="25000"/>
                  </a:schemeClr>
                </a:solidFill>
                <a:ea typeface="微軟正黑體" panose="020B0604030504040204" pitchFamily="34" charset="-120"/>
              </a:rPr>
              <a:t>720356</a:t>
            </a:r>
            <a:r>
              <a:rPr lang="zh-TW" altLang="en-US" sz="2400">
                <a:solidFill>
                  <a:schemeClr val="bg2">
                    <a:lumMod val="25000"/>
                  </a:schemeClr>
                </a:solidFill>
                <a:ea typeface="微軟正黑體" panose="020B0604030504040204" pitchFamily="34" charset="-120"/>
              </a:rPr>
              <a:t>，店長預測</a:t>
            </a:r>
            <a:r>
              <a:rPr lang="en-US" altLang="zh-TW" sz="2400">
                <a:solidFill>
                  <a:schemeClr val="bg2">
                    <a:lumMod val="25000"/>
                  </a:schemeClr>
                </a:solidFill>
                <a:ea typeface="微軟正黑體" panose="020B0604030504040204" pitchFamily="34" charset="-120"/>
              </a:rPr>
              <a:t>4</a:t>
            </a:r>
            <a:r>
              <a:rPr lang="zh-TW" altLang="en-US" sz="2400">
                <a:solidFill>
                  <a:schemeClr val="bg2">
                    <a:lumMod val="25000"/>
                  </a:schemeClr>
                </a:solidFill>
                <a:ea typeface="微軟正黑體" panose="020B0604030504040204" pitchFamily="34" charset="-120"/>
              </a:rPr>
              <a:t>個，模型預測</a:t>
            </a:r>
            <a:r>
              <a:rPr lang="en-US" altLang="zh-TW" sz="2400">
                <a:solidFill>
                  <a:schemeClr val="bg2">
                    <a:lumMod val="25000"/>
                  </a:schemeClr>
                </a:solidFill>
                <a:ea typeface="微軟正黑體" panose="020B0604030504040204" pitchFamily="34" charset="-120"/>
              </a:rPr>
              <a:t>2</a:t>
            </a:r>
            <a:r>
              <a:rPr lang="zh-TW" altLang="en-US" sz="2400">
                <a:solidFill>
                  <a:schemeClr val="bg2">
                    <a:lumMod val="25000"/>
                  </a:schemeClr>
                </a:solidFill>
                <a:ea typeface="微軟正黑體" panose="020B0604030504040204" pitchFamily="34" charset="-120"/>
              </a:rPr>
              <a:t>個，但僅售出</a:t>
            </a:r>
            <a:r>
              <a:rPr lang="en-US" altLang="zh-TW" sz="2400">
                <a:solidFill>
                  <a:schemeClr val="bg2">
                    <a:lumMod val="25000"/>
                  </a:schemeClr>
                </a:solidFill>
                <a:ea typeface="微軟正黑體" panose="020B0604030504040204" pitchFamily="34" charset="-120"/>
              </a:rPr>
              <a:t>1</a:t>
            </a:r>
            <a:r>
              <a:rPr lang="zh-TW" altLang="en-US" sz="2400">
                <a:solidFill>
                  <a:schemeClr val="bg2">
                    <a:lumMod val="25000"/>
                  </a:schemeClr>
                </a:solidFill>
                <a:ea typeface="微軟正黑體" panose="020B0604030504040204" pitchFamily="34" charset="-120"/>
              </a:rPr>
              <a:t>個。此情境將減少</a:t>
            </a:r>
            <a:r>
              <a:rPr lang="en-US" altLang="zh-TW" sz="2400">
                <a:solidFill>
                  <a:schemeClr val="bg2">
                    <a:lumMod val="25000"/>
                  </a:schemeClr>
                </a:solidFill>
                <a:ea typeface="微軟正黑體" panose="020B0604030504040204" pitchFamily="34" charset="-120"/>
              </a:rPr>
              <a:t>(4-2)</a:t>
            </a:r>
            <a:r>
              <a:rPr lang="zh-TW" altLang="en-US" sz="2400">
                <a:solidFill>
                  <a:schemeClr val="bg2">
                    <a:lumMod val="25000"/>
                  </a:schemeClr>
                </a:solidFill>
                <a:ea typeface="微軟正黑體" panose="020B0604030504040204" pitchFamily="34" charset="-120"/>
              </a:rPr>
              <a:t>個庫存量。</a:t>
            </a:r>
          </a:p>
        </p:txBody>
      </p:sp>
      <p:sp>
        <p:nvSpPr>
          <p:cNvPr id="14" name="標題 1">
            <a:extLst>
              <a:ext uri="{FF2B5EF4-FFF2-40B4-BE49-F238E27FC236}">
                <a16:creationId xmlns:a16="http://schemas.microsoft.com/office/drawing/2014/main" id="{91D0602F-0E83-48A8-A46D-BF6A0DF2E495}"/>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店鋪實測效益</a:t>
            </a:r>
          </a:p>
        </p:txBody>
      </p:sp>
    </p:spTree>
    <p:extLst>
      <p:ext uri="{BB962C8B-B14F-4D97-AF65-F5344CB8AC3E}">
        <p14:creationId xmlns:p14="http://schemas.microsoft.com/office/powerpoint/2010/main" val="39260725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A95A819F-0AED-4593-8B7C-51615DD436AB}"/>
              </a:ext>
            </a:extLst>
          </p:cNvPr>
          <p:cNvGraphicFramePr>
            <a:graphicFrameLocks noGrp="1"/>
          </p:cNvGraphicFramePr>
          <p:nvPr>
            <p:extLst>
              <p:ext uri="{D42A27DB-BD31-4B8C-83A1-F6EECF244321}">
                <p14:modId xmlns:p14="http://schemas.microsoft.com/office/powerpoint/2010/main" val="1213503219"/>
              </p:ext>
            </p:extLst>
          </p:nvPr>
        </p:nvGraphicFramePr>
        <p:xfrm>
          <a:off x="1330036" y="1803862"/>
          <a:ext cx="9310255" cy="4730289"/>
        </p:xfrm>
        <a:graphic>
          <a:graphicData uri="http://schemas.openxmlformats.org/drawingml/2006/table">
            <a:tbl>
              <a:tblPr firstRow="1" bandRow="1">
                <a:tableStyleId>{5C22544A-7EE6-4342-B048-85BDC9FD1C3A}</a:tableStyleId>
              </a:tblPr>
              <a:tblGrid>
                <a:gridCol w="630722">
                  <a:extLst>
                    <a:ext uri="{9D8B030D-6E8A-4147-A177-3AD203B41FA5}">
                      <a16:colId xmlns:a16="http://schemas.microsoft.com/office/drawing/2014/main" val="855164701"/>
                    </a:ext>
                  </a:extLst>
                </a:gridCol>
                <a:gridCol w="1966705">
                  <a:extLst>
                    <a:ext uri="{9D8B030D-6E8A-4147-A177-3AD203B41FA5}">
                      <a16:colId xmlns:a16="http://schemas.microsoft.com/office/drawing/2014/main" val="3440731533"/>
                    </a:ext>
                  </a:extLst>
                </a:gridCol>
                <a:gridCol w="2229601">
                  <a:extLst>
                    <a:ext uri="{9D8B030D-6E8A-4147-A177-3AD203B41FA5}">
                      <a16:colId xmlns:a16="http://schemas.microsoft.com/office/drawing/2014/main" val="4003885188"/>
                    </a:ext>
                  </a:extLst>
                </a:gridCol>
                <a:gridCol w="2218249">
                  <a:extLst>
                    <a:ext uri="{9D8B030D-6E8A-4147-A177-3AD203B41FA5}">
                      <a16:colId xmlns:a16="http://schemas.microsoft.com/office/drawing/2014/main" val="3373790290"/>
                    </a:ext>
                  </a:extLst>
                </a:gridCol>
                <a:gridCol w="2264978">
                  <a:extLst>
                    <a:ext uri="{9D8B030D-6E8A-4147-A177-3AD203B41FA5}">
                      <a16:colId xmlns:a16="http://schemas.microsoft.com/office/drawing/2014/main" val="12761939"/>
                    </a:ext>
                  </a:extLst>
                </a:gridCol>
              </a:tblGrid>
              <a:tr h="1084357">
                <a:tc>
                  <a:txBody>
                    <a:bodyPr/>
                    <a:lstStyle/>
                    <a:p>
                      <a:pPr algn="ctr" fontAlgn="b"/>
                      <a:r>
                        <a:rPr lang="en-US" altLang="zh-TW" sz="2000" u="none" strike="noStrike">
                          <a:effectLst/>
                          <a:latin typeface="微軟正黑體" panose="020B0604030504040204" pitchFamily="34" charset="-120"/>
                          <a:ea typeface="微軟正黑體" panose="020B0604030504040204" pitchFamily="34" charset="-120"/>
                        </a:rPr>
                        <a:t>#</a:t>
                      </a:r>
                      <a:endParaRPr lang="en-US" altLang="zh-TW" sz="20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ctr" fontAlgn="b"/>
                      <a:r>
                        <a:rPr lang="zh-TW" altLang="en-US" sz="2000" u="none" strike="noStrike">
                          <a:effectLst/>
                          <a:latin typeface="微軟正黑體" panose="020B0604030504040204" pitchFamily="34" charset="-120"/>
                          <a:ea typeface="微軟正黑體" panose="020B0604030504040204" pitchFamily="34" charset="-120"/>
                        </a:rPr>
                        <a:t>店鋪</a:t>
                      </a:r>
                      <a:endParaRPr lang="zh-TW" altLang="en-US" sz="20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marL="457200" indent="-457200" algn="ctr" fontAlgn="b">
                        <a:buAutoNum type="arabicParenBoth"/>
                      </a:pPr>
                      <a:r>
                        <a:rPr lang="zh-TW" altLang="en-US" sz="2000" u="none" strike="noStrike">
                          <a:effectLst/>
                          <a:latin typeface="微軟正黑體" panose="020B0604030504040204" pitchFamily="34" charset="-120"/>
                          <a:ea typeface="微軟正黑體" panose="020B0604030504040204" pitchFamily="34" charset="-120"/>
                        </a:rPr>
                        <a:t>增加額外營收</a:t>
                      </a:r>
                      <a:endParaRPr lang="en-US" altLang="zh-TW" sz="2000" u="none" strike="noStrike">
                        <a:effectLst/>
                        <a:latin typeface="微軟正黑體" panose="020B0604030504040204" pitchFamily="34" charset="-120"/>
                        <a:ea typeface="微軟正黑體" panose="020B0604030504040204" pitchFamily="34" charset="-120"/>
                      </a:endParaRPr>
                    </a:p>
                    <a:p>
                      <a:pPr marL="0" indent="0" algn="ctr" fontAlgn="b">
                        <a:buNone/>
                      </a:pPr>
                      <a:r>
                        <a:rPr lang="en-US" altLang="zh-TW" sz="2000" u="none" strike="noStrike">
                          <a:effectLst/>
                          <a:latin typeface="微軟正黑體" panose="020B0604030504040204" pitchFamily="34" charset="-120"/>
                          <a:ea typeface="微軟正黑體" panose="020B0604030504040204" pitchFamily="34" charset="-120"/>
                        </a:rPr>
                        <a:t>(NT</a:t>
                      </a:r>
                      <a:r>
                        <a:rPr lang="zh-TW" altLang="en-US" sz="2000" u="none" strike="noStrike">
                          <a:effectLst/>
                          <a:latin typeface="微軟正黑體" panose="020B0604030504040204" pitchFamily="34" charset="-120"/>
                          <a:ea typeface="微軟正黑體" panose="020B0604030504040204" pitchFamily="34" charset="-120"/>
                        </a:rPr>
                        <a:t>元</a:t>
                      </a:r>
                      <a:r>
                        <a:rPr lang="en-US" altLang="zh-TW" sz="2000" u="none" strike="noStrike">
                          <a:effectLst/>
                          <a:latin typeface="微軟正黑體" panose="020B0604030504040204" pitchFamily="34" charset="-120"/>
                          <a:ea typeface="微軟正黑體" panose="020B0604030504040204" pitchFamily="34" charset="-120"/>
                        </a:rPr>
                        <a:t>/</a:t>
                      </a:r>
                      <a:r>
                        <a:rPr lang="zh-TW" altLang="en-US" sz="2000" u="none" strike="noStrike">
                          <a:effectLst/>
                          <a:latin typeface="微軟正黑體" panose="020B0604030504040204" pitchFamily="34" charset="-120"/>
                          <a:ea typeface="微軟正黑體" panose="020B0604030504040204" pitchFamily="34" charset="-120"/>
                        </a:rPr>
                        <a:t>日</a:t>
                      </a:r>
                      <a:r>
                        <a:rPr lang="en-US" altLang="zh-TW" sz="2000" u="none" strike="noStrike">
                          <a:effectLst/>
                          <a:latin typeface="微軟正黑體" panose="020B0604030504040204" pitchFamily="34" charset="-120"/>
                          <a:ea typeface="微軟正黑體" panose="020B0604030504040204" pitchFamily="34" charset="-120"/>
                        </a:rPr>
                        <a:t>)</a:t>
                      </a:r>
                    </a:p>
                  </a:txBody>
                  <a:tcPr marL="11244" marR="11244" marT="11244" marB="0" anchor="ctr"/>
                </a:tc>
                <a:tc>
                  <a:txBody>
                    <a:bodyPr/>
                    <a:lstStyle/>
                    <a:p>
                      <a:pPr algn="ctr" fontAlgn="b"/>
                      <a:r>
                        <a:rPr lang="en-US" altLang="zh-TW" sz="2000" u="none" strike="noStrike">
                          <a:effectLst/>
                          <a:latin typeface="微軟正黑體" panose="020B0604030504040204" pitchFamily="34" charset="-120"/>
                          <a:ea typeface="微軟正黑體" panose="020B0604030504040204" pitchFamily="34" charset="-120"/>
                        </a:rPr>
                        <a:t>(2) </a:t>
                      </a:r>
                      <a:r>
                        <a:rPr lang="zh-TW" altLang="en-US" sz="2000" u="none" strike="noStrike">
                          <a:effectLst/>
                          <a:latin typeface="微軟正黑體" panose="020B0604030504040204" pitchFamily="34" charset="-120"/>
                          <a:ea typeface="微軟正黑體" panose="020B0604030504040204" pitchFamily="34" charset="-120"/>
                        </a:rPr>
                        <a:t>清除既有庫存量</a:t>
                      </a:r>
                      <a:endParaRPr lang="en-US" altLang="zh-TW" sz="2000" u="none" strike="noStrike">
                        <a:effectLst/>
                        <a:latin typeface="微軟正黑體" panose="020B0604030504040204" pitchFamily="34" charset="-120"/>
                        <a:ea typeface="微軟正黑體" panose="020B0604030504040204" pitchFamily="34" charset="-120"/>
                      </a:endParaRPr>
                    </a:p>
                    <a:p>
                      <a:pPr marL="0" marR="0" lvl="0" indent="0" algn="ctr" defTabSz="914201" rtl="0" eaLnBrk="1" fontAlgn="b" latinLnBrk="0" hangingPunct="1">
                        <a:lnSpc>
                          <a:spcPct val="100000"/>
                        </a:lnSpc>
                        <a:spcBef>
                          <a:spcPts val="0"/>
                        </a:spcBef>
                        <a:spcAft>
                          <a:spcPts val="0"/>
                        </a:spcAft>
                        <a:buClrTx/>
                        <a:buSzTx/>
                        <a:buFontTx/>
                        <a:buNone/>
                        <a:tabLst/>
                        <a:defRPr/>
                      </a:pPr>
                      <a:r>
                        <a:rPr lang="en-US" altLang="zh-TW" sz="2000" u="none" strike="noStrike">
                          <a:effectLst/>
                          <a:latin typeface="微軟正黑體" panose="020B0604030504040204" pitchFamily="34" charset="-120"/>
                          <a:ea typeface="微軟正黑體" panose="020B0604030504040204" pitchFamily="34" charset="-120"/>
                        </a:rPr>
                        <a:t>(NT</a:t>
                      </a:r>
                      <a:r>
                        <a:rPr lang="zh-TW" altLang="en-US" sz="2000" u="none" strike="noStrike">
                          <a:effectLst/>
                          <a:latin typeface="微軟正黑體" panose="020B0604030504040204" pitchFamily="34" charset="-120"/>
                          <a:ea typeface="微軟正黑體" panose="020B0604030504040204" pitchFamily="34" charset="-120"/>
                        </a:rPr>
                        <a:t>元</a:t>
                      </a:r>
                      <a:r>
                        <a:rPr lang="en-US" altLang="zh-TW" sz="2000" u="none" strike="noStrike">
                          <a:effectLst/>
                          <a:latin typeface="微軟正黑體" panose="020B0604030504040204" pitchFamily="34" charset="-120"/>
                          <a:ea typeface="微軟正黑體" panose="020B0604030504040204" pitchFamily="34" charset="-120"/>
                        </a:rPr>
                        <a:t>/</a:t>
                      </a:r>
                      <a:r>
                        <a:rPr lang="zh-TW" altLang="en-US" sz="2000" u="none" strike="noStrike">
                          <a:effectLst/>
                          <a:latin typeface="微軟正黑體" panose="020B0604030504040204" pitchFamily="34" charset="-120"/>
                          <a:ea typeface="微軟正黑體" panose="020B0604030504040204" pitchFamily="34" charset="-120"/>
                        </a:rPr>
                        <a:t>日</a:t>
                      </a:r>
                      <a:r>
                        <a:rPr lang="en-US" altLang="zh-TW" sz="2000" u="none" strike="noStrike">
                          <a:effectLst/>
                          <a:latin typeface="微軟正黑體" panose="020B0604030504040204" pitchFamily="34" charset="-120"/>
                          <a:ea typeface="微軟正黑體" panose="020B0604030504040204" pitchFamily="34" charset="-120"/>
                        </a:rPr>
                        <a:t>)</a:t>
                      </a:r>
                    </a:p>
                  </a:txBody>
                  <a:tcPr marL="11244" marR="11244" marT="11244" marB="0" anchor="ctr"/>
                </a:tc>
                <a:tc>
                  <a:txBody>
                    <a:bodyPr/>
                    <a:lstStyle/>
                    <a:p>
                      <a:pPr marL="0" marR="0" lvl="0" indent="0" algn="ctr" defTabSz="914201" rtl="0" eaLnBrk="1" fontAlgn="b" latinLnBrk="0" hangingPunct="1">
                        <a:lnSpc>
                          <a:spcPct val="100000"/>
                        </a:lnSpc>
                        <a:spcBef>
                          <a:spcPts val="0"/>
                        </a:spcBef>
                        <a:spcAft>
                          <a:spcPts val="0"/>
                        </a:spcAft>
                        <a:buClrTx/>
                        <a:buSzTx/>
                        <a:buFontTx/>
                        <a:buNone/>
                        <a:tabLst/>
                        <a:defRPr/>
                      </a:pPr>
                      <a:r>
                        <a:rPr lang="en-US" altLang="zh-TW" sz="2000" u="none" strike="noStrike">
                          <a:effectLst/>
                          <a:latin typeface="微軟正黑體" panose="020B0604030504040204" pitchFamily="34" charset="-120"/>
                          <a:ea typeface="微軟正黑體" panose="020B0604030504040204" pitchFamily="34" charset="-120"/>
                        </a:rPr>
                        <a:t>(3) </a:t>
                      </a:r>
                      <a:r>
                        <a:rPr lang="zh-TW" altLang="en-US" sz="2000" u="none" strike="noStrike">
                          <a:effectLst/>
                          <a:latin typeface="微軟正黑體" panose="020B0604030504040204" pitchFamily="34" charset="-120"/>
                          <a:ea typeface="微軟正黑體" panose="020B0604030504040204" pitchFamily="34" charset="-120"/>
                        </a:rPr>
                        <a:t>減少庫存累積</a:t>
                      </a:r>
                      <a:r>
                        <a:rPr lang="en-US" altLang="zh-TW" sz="2000" u="none" strike="noStrike">
                          <a:effectLst/>
                          <a:latin typeface="微軟正黑體" panose="020B0604030504040204" pitchFamily="34" charset="-120"/>
                          <a:ea typeface="微軟正黑體" panose="020B0604030504040204" pitchFamily="34" charset="-120"/>
                        </a:rPr>
                        <a:t>(</a:t>
                      </a:r>
                      <a:r>
                        <a:rPr lang="zh-TW" altLang="en-US" sz="2000" u="none" strike="noStrike">
                          <a:effectLst/>
                          <a:latin typeface="微軟正黑體" panose="020B0604030504040204" pitchFamily="34" charset="-120"/>
                          <a:ea typeface="微軟正黑體" panose="020B0604030504040204" pitchFamily="34" charset="-120"/>
                        </a:rPr>
                        <a:t>節省</a:t>
                      </a:r>
                      <a:r>
                        <a:rPr lang="en-US" altLang="zh-TW" sz="2000" u="none" strike="noStrike">
                          <a:effectLst/>
                          <a:latin typeface="微軟正黑體" panose="020B0604030504040204" pitchFamily="34" charset="-120"/>
                          <a:ea typeface="微軟正黑體" panose="020B0604030504040204" pitchFamily="34" charset="-120"/>
                        </a:rPr>
                        <a:t>) (NT</a:t>
                      </a:r>
                      <a:r>
                        <a:rPr lang="zh-TW" altLang="en-US" sz="2000" u="none" strike="noStrike">
                          <a:effectLst/>
                          <a:latin typeface="微軟正黑體" panose="020B0604030504040204" pitchFamily="34" charset="-120"/>
                          <a:ea typeface="微軟正黑體" panose="020B0604030504040204" pitchFamily="34" charset="-120"/>
                        </a:rPr>
                        <a:t>元</a:t>
                      </a:r>
                      <a:r>
                        <a:rPr lang="en-US" altLang="zh-TW" sz="2000" u="none" strike="noStrike">
                          <a:effectLst/>
                          <a:latin typeface="微軟正黑體" panose="020B0604030504040204" pitchFamily="34" charset="-120"/>
                          <a:ea typeface="微軟正黑體" panose="020B0604030504040204" pitchFamily="34" charset="-120"/>
                        </a:rPr>
                        <a:t>/</a:t>
                      </a:r>
                      <a:r>
                        <a:rPr lang="zh-TW" altLang="en-US" sz="2000" u="none" strike="noStrike">
                          <a:effectLst/>
                          <a:latin typeface="微軟正黑體" panose="020B0604030504040204" pitchFamily="34" charset="-120"/>
                          <a:ea typeface="微軟正黑體" panose="020B0604030504040204" pitchFamily="34" charset="-120"/>
                        </a:rPr>
                        <a:t>日</a:t>
                      </a:r>
                      <a:r>
                        <a:rPr lang="en-US" altLang="zh-TW" sz="2000" u="none" strike="noStrike">
                          <a:effectLst/>
                          <a:latin typeface="微軟正黑體" panose="020B0604030504040204" pitchFamily="34" charset="-120"/>
                          <a:ea typeface="微軟正黑體" panose="020B0604030504040204" pitchFamily="34" charset="-120"/>
                        </a:rPr>
                        <a:t>)</a:t>
                      </a:r>
                    </a:p>
                  </a:txBody>
                  <a:tcPr marL="11244" marR="11244" marT="11244" marB="0" anchor="ctr"/>
                </a:tc>
                <a:extLst>
                  <a:ext uri="{0D108BD9-81ED-4DB2-BD59-A6C34878D82A}">
                    <a16:rowId xmlns:a16="http://schemas.microsoft.com/office/drawing/2014/main" val="2688156779"/>
                  </a:ext>
                </a:extLst>
              </a:tr>
              <a:tr h="725792">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1</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3244</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$2,687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$2,509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$668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extLst>
                  <a:ext uri="{0D108BD9-81ED-4DB2-BD59-A6C34878D82A}">
                    <a16:rowId xmlns:a16="http://schemas.microsoft.com/office/drawing/2014/main" val="698702707"/>
                  </a:ext>
                </a:extLst>
              </a:tr>
              <a:tr h="725792">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2</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12442</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$800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$764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$212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extLst>
                  <a:ext uri="{0D108BD9-81ED-4DB2-BD59-A6C34878D82A}">
                    <a16:rowId xmlns:a16="http://schemas.microsoft.com/office/drawing/2014/main" val="2352302949"/>
                  </a:ext>
                </a:extLst>
              </a:tr>
              <a:tr h="725792">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3</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18391</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$300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$444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$176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extLst>
                  <a:ext uri="{0D108BD9-81ED-4DB2-BD59-A6C34878D82A}">
                    <a16:rowId xmlns:a16="http://schemas.microsoft.com/office/drawing/2014/main" val="3250731127"/>
                  </a:ext>
                </a:extLst>
              </a:tr>
              <a:tr h="725792">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4</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ctr" fontAlgn="b"/>
                      <a:r>
                        <a:rPr lang="en-US" altLang="zh-TW" sz="2400" u="none" strike="noStrike">
                          <a:effectLst/>
                          <a:latin typeface="微軟正黑體" panose="020B0604030504040204" pitchFamily="34" charset="-120"/>
                          <a:ea typeface="微軟正黑體" panose="020B0604030504040204" pitchFamily="34" charset="-120"/>
                        </a:rPr>
                        <a:t>18413</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$708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$585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$145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extLst>
                  <a:ext uri="{0D108BD9-81ED-4DB2-BD59-A6C34878D82A}">
                    <a16:rowId xmlns:a16="http://schemas.microsoft.com/office/drawing/2014/main" val="2958619361"/>
                  </a:ext>
                </a:extLst>
              </a:tr>
              <a:tr h="725792">
                <a:tc gridSpan="2">
                  <a:txBody>
                    <a:bodyPr/>
                    <a:lstStyle/>
                    <a:p>
                      <a:pPr algn="ctr" fontAlgn="b"/>
                      <a:r>
                        <a:rPr lang="zh-TW" altLang="en-US" sz="2400" u="none" strike="noStrike">
                          <a:effectLst/>
                          <a:latin typeface="微軟正黑體" panose="020B0604030504040204" pitchFamily="34" charset="-120"/>
                          <a:ea typeface="微軟正黑體" panose="020B0604030504040204" pitchFamily="34" charset="-120"/>
                        </a:rPr>
                        <a:t>四家店平均值 </a:t>
                      </a:r>
                      <a:endParaRPr lang="en-US" altLang="zh-TW" sz="2400" u="none" strike="noStrike">
                        <a:effectLst/>
                        <a:latin typeface="微軟正黑體" panose="020B0604030504040204" pitchFamily="34" charset="-120"/>
                        <a:ea typeface="微軟正黑體" panose="020B0604030504040204" pitchFamily="34" charset="-120"/>
                      </a:endParaRPr>
                    </a:p>
                    <a:p>
                      <a:pPr algn="ctr" fontAlgn="b"/>
                      <a:r>
                        <a:rPr lang="en-US" altLang="zh-TW" sz="2400" u="none" strike="noStrike">
                          <a:effectLst/>
                          <a:latin typeface="微軟正黑體" panose="020B0604030504040204" pitchFamily="34" charset="-120"/>
                          <a:ea typeface="微軟正黑體" panose="020B0604030504040204" pitchFamily="34" charset="-120"/>
                        </a:rPr>
                        <a:t>(NT</a:t>
                      </a:r>
                      <a:r>
                        <a:rPr lang="zh-TW" altLang="en-US" sz="2400" u="none" strike="noStrike">
                          <a:effectLst/>
                          <a:latin typeface="微軟正黑體" panose="020B0604030504040204" pitchFamily="34" charset="-120"/>
                          <a:ea typeface="微軟正黑體" panose="020B0604030504040204" pitchFamily="34" charset="-120"/>
                        </a:rPr>
                        <a:t>元</a:t>
                      </a:r>
                      <a:r>
                        <a:rPr lang="en-US" altLang="zh-TW" sz="2400" u="none" strike="noStrike">
                          <a:effectLst/>
                          <a:latin typeface="微軟正黑體" panose="020B0604030504040204" pitchFamily="34" charset="-120"/>
                          <a:ea typeface="微軟正黑體" panose="020B0604030504040204" pitchFamily="34" charset="-120"/>
                        </a:rPr>
                        <a:t>/</a:t>
                      </a:r>
                      <a:r>
                        <a:rPr lang="zh-TW" altLang="en-US" sz="2400" u="none" strike="noStrike">
                          <a:effectLst/>
                          <a:latin typeface="微軟正黑體" panose="020B0604030504040204" pitchFamily="34" charset="-120"/>
                          <a:ea typeface="微軟正黑體" panose="020B0604030504040204" pitchFamily="34" charset="-120"/>
                        </a:rPr>
                        <a:t>日</a:t>
                      </a:r>
                      <a:r>
                        <a:rPr lang="en-US" altLang="zh-TW" sz="2400" u="none" strike="noStrike">
                          <a:effectLst/>
                          <a:latin typeface="微軟正黑體" panose="020B0604030504040204" pitchFamily="34" charset="-120"/>
                          <a:ea typeface="微軟正黑體" panose="020B0604030504040204" pitchFamily="34" charset="-120"/>
                        </a:rPr>
                        <a:t>)</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hMerge="1">
                  <a:txBody>
                    <a:bodyPr/>
                    <a:lstStyle/>
                    <a:p>
                      <a:pPr algn="l" fontAlgn="b"/>
                      <a:endParaRPr lang="en-US" altLang="zh-TW" sz="25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b"/>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$1,124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$1,075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tc>
                  <a:txBody>
                    <a:bodyPr/>
                    <a:lstStyle/>
                    <a:p>
                      <a:pPr algn="r" fontAlgn="b"/>
                      <a:r>
                        <a:rPr lang="zh-TW" altLang="en-US" sz="2400" u="none" strike="noStrike">
                          <a:effectLst/>
                          <a:latin typeface="微軟正黑體" panose="020B0604030504040204" pitchFamily="34" charset="-120"/>
                          <a:ea typeface="微軟正黑體" panose="020B0604030504040204" pitchFamily="34" charset="-120"/>
                        </a:rPr>
                        <a:t> </a:t>
                      </a:r>
                      <a:r>
                        <a:rPr lang="en-US" altLang="zh-TW" sz="2400" u="none" strike="noStrike">
                          <a:effectLst/>
                          <a:latin typeface="微軟正黑體" panose="020B0604030504040204" pitchFamily="34" charset="-120"/>
                          <a:ea typeface="微軟正黑體" panose="020B0604030504040204" pitchFamily="34" charset="-120"/>
                        </a:rPr>
                        <a:t>$300 </a:t>
                      </a:r>
                      <a:endParaRPr lang="en-US" altLang="zh-TW" sz="2400" b="0" i="0" u="none" strike="noStrike">
                        <a:solidFill>
                          <a:srgbClr val="000000"/>
                        </a:solidFill>
                        <a:effectLst/>
                        <a:latin typeface="微軟正黑體" panose="020B0604030504040204" pitchFamily="34" charset="-120"/>
                        <a:ea typeface="微軟正黑體" panose="020B0604030504040204" pitchFamily="34" charset="-120"/>
                      </a:endParaRPr>
                    </a:p>
                  </a:txBody>
                  <a:tcPr marL="11244" marR="11244" marT="11244" marB="0" anchor="ctr"/>
                </a:tc>
                <a:extLst>
                  <a:ext uri="{0D108BD9-81ED-4DB2-BD59-A6C34878D82A}">
                    <a16:rowId xmlns:a16="http://schemas.microsoft.com/office/drawing/2014/main" val="34907220"/>
                  </a:ext>
                </a:extLst>
              </a:tr>
            </a:tbl>
          </a:graphicData>
        </a:graphic>
      </p:graphicFrame>
      <p:sp>
        <p:nvSpPr>
          <p:cNvPr id="4" name="文字方塊 3">
            <a:extLst>
              <a:ext uri="{FF2B5EF4-FFF2-40B4-BE49-F238E27FC236}">
                <a16:creationId xmlns:a16="http://schemas.microsoft.com/office/drawing/2014/main" id="{910CEAEB-29B2-46F6-A816-0A9C53E5D799}"/>
              </a:ext>
            </a:extLst>
          </p:cNvPr>
          <p:cNvSpPr txBox="1"/>
          <p:nvPr/>
        </p:nvSpPr>
        <p:spPr>
          <a:xfrm>
            <a:off x="427420" y="963545"/>
            <a:ext cx="11538066" cy="830997"/>
          </a:xfrm>
          <a:prstGeom prst="rect">
            <a:avLst/>
          </a:prstGeom>
          <a:noFill/>
        </p:spPr>
        <p:txBody>
          <a:bodyPr wrap="square" rtlCol="0">
            <a:spAutoFit/>
          </a:bodyPr>
          <a:lstStyle/>
          <a:p>
            <a:r>
              <a:rPr lang="zh-TW" altLang="en-US" sz="2400">
                <a:solidFill>
                  <a:srgbClr val="4472C4"/>
                </a:solidFill>
                <a:latin typeface="微軟正黑體" panose="020B0604030504040204" pitchFamily="34" charset="-120"/>
                <a:ea typeface="微軟正黑體" panose="020B0604030504040204" pitchFamily="34" charset="-120"/>
              </a:rPr>
              <a:t>依據前頁的情境規則，統計</a:t>
            </a:r>
            <a:r>
              <a:rPr lang="en-US" altLang="zh-TW" sz="2400">
                <a:solidFill>
                  <a:srgbClr val="4472C4"/>
                </a:solidFill>
                <a:latin typeface="微軟正黑體" panose="020B0604030504040204" pitchFamily="34" charset="-120"/>
                <a:ea typeface="微軟正黑體" panose="020B0604030504040204" pitchFamily="34" charset="-120"/>
              </a:rPr>
              <a:t>6/12-6/22</a:t>
            </a:r>
            <a:r>
              <a:rPr lang="zh-TW" altLang="en-US" sz="2400">
                <a:solidFill>
                  <a:srgbClr val="4472C4"/>
                </a:solidFill>
                <a:latin typeface="微軟正黑體" panose="020B0604030504040204" pitchFamily="34" charset="-120"/>
                <a:ea typeface="微軟正黑體" panose="020B0604030504040204" pitchFamily="34" charset="-120"/>
              </a:rPr>
              <a:t>期間的實測，各店鋪三種情境的日平均經濟效益如下表統計： </a:t>
            </a:r>
          </a:p>
        </p:txBody>
      </p:sp>
      <p:pic>
        <p:nvPicPr>
          <p:cNvPr id="12" name="Picture 2" descr="ãFamilymart logo no backgroundãçåçæå°çµæ">
            <a:extLst>
              <a:ext uri="{FF2B5EF4-FFF2-40B4-BE49-F238E27FC236}">
                <a16:creationId xmlns:a16="http://schemas.microsoft.com/office/drawing/2014/main" id="{275E317F-C2AC-4B11-BC9E-A39EEF76DF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
        <p:nvSpPr>
          <p:cNvPr id="6" name="標題 1">
            <a:extLst>
              <a:ext uri="{FF2B5EF4-FFF2-40B4-BE49-F238E27FC236}">
                <a16:creationId xmlns:a16="http://schemas.microsoft.com/office/drawing/2014/main" id="{91E85DE0-39AF-4225-9C26-323E0BADF83F}"/>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店鋪實測效益</a:t>
            </a:r>
          </a:p>
        </p:txBody>
      </p:sp>
    </p:spTree>
    <p:extLst>
      <p:ext uri="{BB962C8B-B14F-4D97-AF65-F5344CB8AC3E}">
        <p14:creationId xmlns:p14="http://schemas.microsoft.com/office/powerpoint/2010/main" val="1103945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2">
            <a:extLst>
              <a:ext uri="{FF2B5EF4-FFF2-40B4-BE49-F238E27FC236}">
                <a16:creationId xmlns:a16="http://schemas.microsoft.com/office/drawing/2014/main" id="{D042500A-45FA-41E8-850C-C6665DB73912}"/>
              </a:ext>
            </a:extLst>
          </p:cNvPr>
          <p:cNvPicPr>
            <a:picLocks noChangeAspect="1"/>
          </p:cNvPicPr>
          <p:nvPr/>
        </p:nvPicPr>
        <p:blipFill>
          <a:blip r:embed="rId2"/>
          <a:stretch>
            <a:fillRect/>
          </a:stretch>
        </p:blipFill>
        <p:spPr>
          <a:xfrm>
            <a:off x="3922317" y="1497495"/>
            <a:ext cx="7764092" cy="4390031"/>
          </a:xfrm>
          <a:prstGeom prst="rect">
            <a:avLst/>
          </a:prstGeom>
        </p:spPr>
      </p:pic>
      <p:sp>
        <p:nvSpPr>
          <p:cNvPr id="5" name="TextBox 4">
            <a:extLst>
              <a:ext uri="{FF2B5EF4-FFF2-40B4-BE49-F238E27FC236}">
                <a16:creationId xmlns:a16="http://schemas.microsoft.com/office/drawing/2014/main" id="{9B87884C-5184-4E36-A8E1-1863B18BCCAE}"/>
              </a:ext>
            </a:extLst>
          </p:cNvPr>
          <p:cNvSpPr txBox="1"/>
          <p:nvPr/>
        </p:nvSpPr>
        <p:spPr>
          <a:xfrm>
            <a:off x="349135" y="1497495"/>
            <a:ext cx="3354849" cy="3701013"/>
          </a:xfrm>
          <a:prstGeom prst="rect">
            <a:avLst/>
          </a:prstGeom>
          <a:solidFill>
            <a:schemeClr val="bg1">
              <a:lumMod val="95000"/>
            </a:schemeClr>
          </a:solidFill>
          <a:ln>
            <a:solidFill>
              <a:schemeClr val="accent5"/>
            </a:solidFill>
          </a:ln>
        </p:spPr>
        <p:txBody>
          <a:bodyPr wrap="square" lIns="91440" tIns="91440" rIns="91440" bIns="91440" rtlCol="0">
            <a:spAutoFit/>
          </a:bodyPr>
          <a:lstStyle/>
          <a:p>
            <a:pPr algn="l">
              <a:lnSpc>
                <a:spcPct val="150000"/>
              </a:lnSpc>
            </a:pPr>
            <a:r>
              <a:rPr lang="zh-CN" altLang="en-US" sz="1400">
                <a:gradFill>
                  <a:gsLst>
                    <a:gs pos="2917">
                      <a:schemeClr val="tx1"/>
                    </a:gs>
                    <a:gs pos="30000">
                      <a:schemeClr val="tx1"/>
                    </a:gs>
                  </a:gsLst>
                  <a:lin ang="5400000" scaled="0"/>
                </a:gradFill>
              </a:rPr>
              <a:t>對商品名稱進行文本分析，提取食物相關關鍵字：</a:t>
            </a:r>
            <a:endParaRPr lang="en-US" altLang="zh-CN" sz="1400">
              <a:gradFill>
                <a:gsLst>
                  <a:gs pos="2917">
                    <a:schemeClr val="tx1"/>
                  </a:gs>
                  <a:gs pos="30000">
                    <a:schemeClr val="tx1"/>
                  </a:gs>
                </a:gsLst>
                <a:lin ang="5400000" scaled="0"/>
              </a:gradFill>
            </a:endParaRPr>
          </a:p>
          <a:p>
            <a:pPr marL="285750" indent="-285750" algn="l">
              <a:lnSpc>
                <a:spcPct val="150000"/>
              </a:lnSpc>
              <a:buFont typeface="Wingdings" panose="05000000000000000000" pitchFamily="2" charset="2"/>
              <a:buChar char="§"/>
            </a:pPr>
            <a:r>
              <a:rPr lang="zh-CN" altLang="en-US" sz="1400">
                <a:gradFill>
                  <a:gsLst>
                    <a:gs pos="2917">
                      <a:schemeClr val="tx1"/>
                    </a:gs>
                    <a:gs pos="30000">
                      <a:schemeClr val="tx1"/>
                    </a:gs>
                  </a:gsLst>
                  <a:lin ang="5400000" scaled="0"/>
                </a:gradFill>
              </a:rPr>
              <a:t>如類型，義大利面，燴飯，等</a:t>
            </a:r>
            <a:endParaRPr lang="en-US" altLang="zh-CN" sz="1400">
              <a:gradFill>
                <a:gsLst>
                  <a:gs pos="2917">
                    <a:schemeClr val="tx1"/>
                  </a:gs>
                  <a:gs pos="30000">
                    <a:schemeClr val="tx1"/>
                  </a:gs>
                </a:gsLst>
                <a:lin ang="5400000" scaled="0"/>
              </a:gradFill>
            </a:endParaRPr>
          </a:p>
          <a:p>
            <a:pPr marL="285750" indent="-285750" algn="l">
              <a:lnSpc>
                <a:spcPct val="150000"/>
              </a:lnSpc>
              <a:buFont typeface="Wingdings" panose="05000000000000000000" pitchFamily="2" charset="2"/>
              <a:buChar char="§"/>
            </a:pPr>
            <a:r>
              <a:rPr lang="zh-CN" altLang="en-US" sz="1400">
                <a:gradFill>
                  <a:gsLst>
                    <a:gs pos="2917">
                      <a:schemeClr val="tx1"/>
                    </a:gs>
                    <a:gs pos="30000">
                      <a:schemeClr val="tx1"/>
                    </a:gs>
                  </a:gsLst>
                  <a:lin ang="5400000" scaled="0"/>
                </a:gradFill>
              </a:rPr>
              <a:t>如風味，如日式，意式，燒烤，等</a:t>
            </a:r>
            <a:endParaRPr lang="en-US" altLang="zh-CN" sz="1400">
              <a:gradFill>
                <a:gsLst>
                  <a:gs pos="2917">
                    <a:schemeClr val="tx1"/>
                  </a:gs>
                  <a:gs pos="30000">
                    <a:schemeClr val="tx1"/>
                  </a:gs>
                </a:gsLst>
                <a:lin ang="5400000" scaled="0"/>
              </a:gradFill>
            </a:endParaRPr>
          </a:p>
          <a:p>
            <a:pPr marL="285750" indent="-285750" algn="l">
              <a:lnSpc>
                <a:spcPct val="150000"/>
              </a:lnSpc>
              <a:buFont typeface="Wingdings" panose="05000000000000000000" pitchFamily="2" charset="2"/>
              <a:buChar char="§"/>
            </a:pPr>
            <a:r>
              <a:rPr lang="zh-CN" altLang="en-US" sz="1400">
                <a:gradFill>
                  <a:gsLst>
                    <a:gs pos="2917">
                      <a:schemeClr val="tx1"/>
                    </a:gs>
                    <a:gs pos="30000">
                      <a:schemeClr val="tx1"/>
                    </a:gs>
                  </a:gsLst>
                  <a:lin ang="5400000" scaled="0"/>
                </a:gradFill>
              </a:rPr>
              <a:t>如食材，如雞肉，肉鬆，奶油，培根，等</a:t>
            </a:r>
            <a:endParaRPr lang="en-US" altLang="zh-CN" sz="1400">
              <a:gradFill>
                <a:gsLst>
                  <a:gs pos="2917">
                    <a:schemeClr val="tx1"/>
                  </a:gs>
                  <a:gs pos="30000">
                    <a:schemeClr val="tx1"/>
                  </a:gs>
                </a:gsLst>
                <a:lin ang="5400000" scaled="0"/>
              </a:gradFill>
            </a:endParaRPr>
          </a:p>
          <a:p>
            <a:pPr algn="l">
              <a:lnSpc>
                <a:spcPct val="150000"/>
              </a:lnSpc>
            </a:pPr>
            <a:endParaRPr lang="en-US" sz="1400">
              <a:gradFill>
                <a:gsLst>
                  <a:gs pos="2917">
                    <a:schemeClr val="tx1"/>
                  </a:gs>
                  <a:gs pos="30000">
                    <a:schemeClr val="tx1"/>
                  </a:gs>
                </a:gsLst>
                <a:lin ang="5400000" scaled="0"/>
              </a:gradFill>
            </a:endParaRPr>
          </a:p>
          <a:p>
            <a:pPr algn="l">
              <a:lnSpc>
                <a:spcPct val="150000"/>
              </a:lnSpc>
            </a:pPr>
            <a:r>
              <a:rPr lang="zh-CN" altLang="en-US" sz="1400">
                <a:gradFill>
                  <a:gsLst>
                    <a:gs pos="2917">
                      <a:schemeClr val="tx1"/>
                    </a:gs>
                    <a:gs pos="30000">
                      <a:schemeClr val="tx1"/>
                    </a:gs>
                  </a:gsLst>
                  <a:lin ang="5400000" scaled="0"/>
                </a:gradFill>
              </a:rPr>
              <a:t>在某商品大類之內，或不同品類之間，由風味、食材等形成交叉分析，</a:t>
            </a:r>
            <a:endParaRPr lang="en-US" altLang="zh-CN" sz="1400">
              <a:gradFill>
                <a:gsLst>
                  <a:gs pos="2917">
                    <a:schemeClr val="tx1"/>
                  </a:gs>
                  <a:gs pos="30000">
                    <a:schemeClr val="tx1"/>
                  </a:gs>
                </a:gsLst>
                <a:lin ang="5400000" scaled="0"/>
              </a:gradFill>
            </a:endParaRPr>
          </a:p>
          <a:p>
            <a:pPr marL="285750" indent="-285750" algn="l">
              <a:lnSpc>
                <a:spcPct val="150000"/>
              </a:lnSpc>
              <a:buFont typeface="Wingdings" panose="05000000000000000000" pitchFamily="2" charset="2"/>
              <a:buChar char="§"/>
            </a:pPr>
            <a:r>
              <a:rPr lang="zh-CN" altLang="en-US" sz="1400">
                <a:gradFill>
                  <a:gsLst>
                    <a:gs pos="2917">
                      <a:schemeClr val="tx1"/>
                    </a:gs>
                    <a:gs pos="30000">
                      <a:schemeClr val="tx1"/>
                    </a:gs>
                  </a:gsLst>
                  <a:lin ang="5400000" scaled="0"/>
                </a:gradFill>
              </a:rPr>
              <a:t>更深入瞭解店鋪商圈內常客的偏好</a:t>
            </a:r>
            <a:endParaRPr lang="en-US" altLang="zh-CN" sz="1400">
              <a:gradFill>
                <a:gsLst>
                  <a:gs pos="2917">
                    <a:schemeClr val="tx1"/>
                  </a:gs>
                  <a:gs pos="30000">
                    <a:schemeClr val="tx1"/>
                  </a:gs>
                </a:gsLst>
                <a:lin ang="5400000" scaled="0"/>
              </a:gradFill>
            </a:endParaRPr>
          </a:p>
          <a:p>
            <a:pPr marL="285750" indent="-285750" algn="l">
              <a:lnSpc>
                <a:spcPct val="150000"/>
              </a:lnSpc>
              <a:buFont typeface="Wingdings" panose="05000000000000000000" pitchFamily="2" charset="2"/>
              <a:buChar char="§"/>
            </a:pPr>
            <a:r>
              <a:rPr lang="zh-CN" altLang="en-US" sz="1400">
                <a:gradFill>
                  <a:gsLst>
                    <a:gs pos="2917">
                      <a:schemeClr val="tx1"/>
                    </a:gs>
                    <a:gs pos="30000">
                      <a:schemeClr val="tx1"/>
                    </a:gs>
                  </a:gsLst>
                  <a:lin ang="5400000" scaled="0"/>
                </a:gradFill>
              </a:rPr>
              <a:t>對新品上架冷開機形成輔助預判</a:t>
            </a:r>
            <a:endParaRPr lang="en-US" sz="1400" err="1">
              <a:gradFill>
                <a:gsLst>
                  <a:gs pos="2917">
                    <a:schemeClr val="tx1"/>
                  </a:gs>
                  <a:gs pos="30000">
                    <a:schemeClr val="tx1"/>
                  </a:gs>
                </a:gsLst>
                <a:lin ang="5400000" scaled="0"/>
              </a:gradFill>
            </a:endParaRPr>
          </a:p>
        </p:txBody>
      </p:sp>
      <p:sp>
        <p:nvSpPr>
          <p:cNvPr id="7" name="標題 1">
            <a:extLst>
              <a:ext uri="{FF2B5EF4-FFF2-40B4-BE49-F238E27FC236}">
                <a16:creationId xmlns:a16="http://schemas.microsoft.com/office/drawing/2014/main" id="{28CDEB2B-A43B-4629-AF94-5E7FD5C01253}"/>
              </a:ext>
            </a:extLst>
          </p:cNvPr>
          <p:cNvSpPr txBox="1">
            <a:spLocks/>
          </p:cNvSpPr>
          <p:nvPr/>
        </p:nvSpPr>
        <p:spPr>
          <a:xfrm>
            <a:off x="2211355" y="149290"/>
            <a:ext cx="7408506" cy="849086"/>
          </a:xfrm>
          <a:prstGeom prst="rect">
            <a:avLst/>
          </a:prstGeom>
        </p:spPr>
        <p:txBody>
          <a:bodyPr vert="horz" lIns="91440" tIns="45720" rIns="91440" bIns="45720" rtlCol="0" anchor="ctr">
            <a:normAutofit/>
          </a:bodyPr>
          <a:lstStyle>
            <a:lvl1pPr algn="l" defTabSz="914201"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TW" altLang="en-US" sz="3600" b="1">
                <a:solidFill>
                  <a:schemeClr val="accent1"/>
                </a:solidFill>
                <a:latin typeface="Microsoft JhengHei" panose="020B0604030504040204" pitchFamily="34" charset="-120"/>
                <a:ea typeface="Microsoft JhengHei" panose="020B0604030504040204" pitchFamily="34" charset="-120"/>
              </a:rPr>
              <a:t>專案成果</a:t>
            </a:r>
            <a:r>
              <a:rPr lang="en-US" altLang="zh-TW" sz="3600" b="1">
                <a:solidFill>
                  <a:schemeClr val="accent1"/>
                </a:solidFill>
                <a:latin typeface="Microsoft JhengHei" panose="020B0604030504040204" pitchFamily="34" charset="-120"/>
                <a:ea typeface="Microsoft JhengHei" panose="020B0604030504040204" pitchFamily="34" charset="-120"/>
              </a:rPr>
              <a:t>(4) – </a:t>
            </a:r>
            <a:r>
              <a:rPr lang="zh-TW" altLang="en-US" sz="3600" b="1">
                <a:solidFill>
                  <a:schemeClr val="accent1"/>
                </a:solidFill>
                <a:latin typeface="Microsoft JhengHei" panose="020B0604030504040204" pitchFamily="34" charset="-120"/>
                <a:ea typeface="Microsoft JhengHei" panose="020B0604030504040204" pitchFamily="34" charset="-120"/>
              </a:rPr>
              <a:t>店鋪實測效益</a:t>
            </a:r>
          </a:p>
        </p:txBody>
      </p:sp>
      <p:pic>
        <p:nvPicPr>
          <p:cNvPr id="8" name="Picture 2" descr="ãFamilymart logo no backgroundãçåçæå°çµæ">
            <a:extLst>
              <a:ext uri="{FF2B5EF4-FFF2-40B4-BE49-F238E27FC236}">
                <a16:creationId xmlns:a16="http://schemas.microsoft.com/office/drawing/2014/main" id="{A2D4D787-D141-49D2-A4C1-364EAD291F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72215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A5FEA-DCFD-4BB4-990C-05975DC18A04}"/>
              </a:ext>
            </a:extLst>
          </p:cNvPr>
          <p:cNvSpPr>
            <a:spLocks noGrp="1"/>
          </p:cNvSpPr>
          <p:nvPr>
            <p:ph type="title"/>
          </p:nvPr>
        </p:nvSpPr>
        <p:spPr>
          <a:xfrm>
            <a:off x="838200" y="365127"/>
            <a:ext cx="10515600" cy="782844"/>
          </a:xfrm>
        </p:spPr>
        <p:txBody>
          <a:bodyPr vert="horz" lIns="91440" tIns="45720" rIns="91440" bIns="45720" rtlCol="0" anchor="ctr">
            <a:normAutofit/>
          </a:bodyPr>
          <a:lstStyle/>
          <a:p>
            <a:pPr algn="ctr"/>
            <a:r>
              <a:rPr lang="zh-CN" altLang="en-US" sz="3600" b="1">
                <a:solidFill>
                  <a:schemeClr val="accent1"/>
                </a:solidFill>
                <a:latin typeface="Microsoft JhengHei" panose="020B0604030504040204" pitchFamily="34" charset="-120"/>
                <a:ea typeface="Microsoft JhengHei" panose="020B0604030504040204" pitchFamily="34" charset="-120"/>
              </a:rPr>
              <a:t>實測與</a:t>
            </a:r>
            <a:r>
              <a:rPr lang="en-US" altLang="zh-CN" sz="3600" b="1">
                <a:solidFill>
                  <a:schemeClr val="accent1"/>
                </a:solidFill>
                <a:latin typeface="Microsoft JhengHei" panose="020B0604030504040204" pitchFamily="34" charset="-120"/>
                <a:ea typeface="Microsoft JhengHei" panose="020B0604030504040204" pitchFamily="34" charset="-120"/>
              </a:rPr>
              <a:t>POC</a:t>
            </a:r>
            <a:r>
              <a:rPr lang="zh-CN" altLang="en-US" sz="3600" b="1">
                <a:solidFill>
                  <a:schemeClr val="accent1"/>
                </a:solidFill>
                <a:latin typeface="Microsoft JhengHei" panose="020B0604030504040204" pitchFamily="34" charset="-120"/>
                <a:ea typeface="Microsoft JhengHei" panose="020B0604030504040204" pitchFamily="34" charset="-120"/>
              </a:rPr>
              <a:t>的現實差異</a:t>
            </a:r>
            <a:endParaRPr lang="en-US" sz="3600" b="1">
              <a:solidFill>
                <a:schemeClr val="accent1"/>
              </a:solidFill>
              <a:latin typeface="Microsoft JhengHei" panose="020B0604030504040204" pitchFamily="34" charset="-120"/>
              <a:ea typeface="Microsoft JhengHei" panose="020B0604030504040204" pitchFamily="34" charset="-120"/>
            </a:endParaRPr>
          </a:p>
        </p:txBody>
      </p:sp>
      <p:graphicFrame>
        <p:nvGraphicFramePr>
          <p:cNvPr id="9" name="Content Placeholder 8">
            <a:extLst>
              <a:ext uri="{FF2B5EF4-FFF2-40B4-BE49-F238E27FC236}">
                <a16:creationId xmlns:a16="http://schemas.microsoft.com/office/drawing/2014/main" id="{96CE5C02-3371-40E8-AE51-D4BB3E59D840}"/>
              </a:ext>
            </a:extLst>
          </p:cNvPr>
          <p:cNvGraphicFramePr>
            <a:graphicFrameLocks noGrp="1"/>
          </p:cNvGraphicFramePr>
          <p:nvPr>
            <p:ph idx="1"/>
          </p:nvPr>
        </p:nvGraphicFramePr>
        <p:xfrm>
          <a:off x="962439" y="2211457"/>
          <a:ext cx="10515600" cy="34138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2" descr="ãFamilymart logo no backgroundãçåçæå°çµæ">
            <a:extLst>
              <a:ext uri="{FF2B5EF4-FFF2-40B4-BE49-F238E27FC236}">
                <a16:creationId xmlns:a16="http://schemas.microsoft.com/office/drawing/2014/main" id="{8307647C-8B84-4686-A0A3-C4D04CF78F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59339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0A7F759-CE5A-4CD7-A042-AF8D74DE6E59}"/>
              </a:ext>
            </a:extLst>
          </p:cNvPr>
          <p:cNvSpPr txBox="1">
            <a:spLocks/>
          </p:cNvSpPr>
          <p:nvPr/>
        </p:nvSpPr>
        <p:spPr>
          <a:xfrm>
            <a:off x="5429377" y="2644894"/>
            <a:ext cx="5974080" cy="1654772"/>
          </a:xfrm>
          <a:prstGeom prst="rect">
            <a:avLst/>
          </a:prstGeom>
        </p:spPr>
        <p:txBody>
          <a:bodyPr vert="horz" lIns="89642" tIns="44821" rIns="89642" bIns="44821" rtlCol="0" anchor="ctr">
            <a:noAutofit/>
          </a:bodyPr>
          <a:lstStyle>
            <a:lvl1pPr algn="l" defTabSz="932573" rtl="0" eaLnBrk="1" latinLnBrk="0" hangingPunct="1">
              <a:lnSpc>
                <a:spcPct val="90000"/>
              </a:lnSpc>
              <a:spcBef>
                <a:spcPct val="0"/>
              </a:spcBef>
              <a:buNone/>
              <a:defRPr sz="4488" kern="1200">
                <a:solidFill>
                  <a:schemeClr val="tx1"/>
                </a:solidFill>
                <a:latin typeface="+mj-lt"/>
                <a:ea typeface="+mj-ea"/>
                <a:cs typeface="+mj-cs"/>
              </a:defRPr>
            </a:lvl1pPr>
          </a:lstStyle>
          <a:p>
            <a:pPr marL="0" marR="0" lvl="0" indent="0" algn="l" defTabSz="932573" rtl="0" eaLnBrk="1" fontAlgn="auto" latinLnBrk="0" hangingPunct="1">
              <a:lnSpc>
                <a:spcPct val="90000"/>
              </a:lnSpc>
              <a:spcBef>
                <a:spcPct val="0"/>
              </a:spcBef>
              <a:spcAft>
                <a:spcPts val="0"/>
              </a:spcAft>
              <a:buClrTx/>
              <a:buSzTx/>
              <a:buFontTx/>
              <a:buNone/>
              <a:tabLst/>
              <a:defRPr/>
            </a:pPr>
            <a:r>
              <a:rPr lang="en-US" altLang="zh-TW" sz="4400">
                <a:solidFill>
                  <a:schemeClr val="tx1">
                    <a:lumMod val="75000"/>
                    <a:lumOff val="25000"/>
                  </a:schemeClr>
                </a:solidFill>
                <a:latin typeface="Segoe UI" panose="020B0502040204020203" pitchFamily="34" charset="0"/>
                <a:ea typeface="Microsoft JhengHei" panose="020B0604030504040204" pitchFamily="34" charset="-120"/>
                <a:cs typeface="Segoe UI" panose="020B0502040204020203" pitchFamily="34" charset="0"/>
              </a:rPr>
              <a:t>Next Step</a:t>
            </a:r>
            <a:endParaRPr kumimoji="0" lang="en-US" sz="4400" b="0" i="0" u="none" strike="noStrike" kern="1200" cap="none" spc="0" normalizeH="0" baseline="0" noProof="0">
              <a:ln>
                <a:noFill/>
              </a:ln>
              <a:solidFill>
                <a:schemeClr val="tx1">
                  <a:lumMod val="75000"/>
                  <a:lumOff val="25000"/>
                </a:schemeClr>
              </a:solidFill>
              <a:effectLst/>
              <a:uLnTx/>
              <a:uFillTx/>
              <a:latin typeface="Segoe UI" panose="020B0502040204020203" pitchFamily="34" charset="0"/>
              <a:ea typeface="Microsoft JhengHei" panose="020B0604030504040204" pitchFamily="34" charset="-120"/>
              <a:cs typeface="Segoe UI" panose="020B0502040204020203" pitchFamily="34" charset="0"/>
            </a:endParaRPr>
          </a:p>
        </p:txBody>
      </p:sp>
      <p:grpSp>
        <p:nvGrpSpPr>
          <p:cNvPr id="13" name="Group 12">
            <a:extLst>
              <a:ext uri="{FF2B5EF4-FFF2-40B4-BE49-F238E27FC236}">
                <a16:creationId xmlns:a16="http://schemas.microsoft.com/office/drawing/2014/main" id="{8BF71FB9-9413-4719-AB67-B6FF23FD07A0}"/>
              </a:ext>
            </a:extLst>
          </p:cNvPr>
          <p:cNvGrpSpPr>
            <a:grpSpLocks noChangeAspect="1"/>
          </p:cNvGrpSpPr>
          <p:nvPr/>
        </p:nvGrpSpPr>
        <p:grpSpPr>
          <a:xfrm>
            <a:off x="4601895" y="929641"/>
            <a:ext cx="1554480" cy="1554480"/>
            <a:chOff x="1366490" y="4571119"/>
            <a:chExt cx="1036322" cy="1036322"/>
          </a:xfrm>
        </p:grpSpPr>
        <p:pic>
          <p:nvPicPr>
            <p:cNvPr id="14" name="Picture 13">
              <a:extLst>
                <a:ext uri="{FF2B5EF4-FFF2-40B4-BE49-F238E27FC236}">
                  <a16:creationId xmlns:a16="http://schemas.microsoft.com/office/drawing/2014/main" id="{AC50ED90-E687-46B1-A889-D6B3DD865BF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66490" y="4571119"/>
              <a:ext cx="1036322" cy="1036322"/>
            </a:xfrm>
            <a:prstGeom prst="rect">
              <a:avLst/>
            </a:prstGeom>
          </p:spPr>
        </p:pic>
        <p:sp>
          <p:nvSpPr>
            <p:cNvPr id="15" name="ScatterChart" title="Icon of a chart with dots scattered in it">
              <a:extLst>
                <a:ext uri="{FF2B5EF4-FFF2-40B4-BE49-F238E27FC236}">
                  <a16:creationId xmlns:a16="http://schemas.microsoft.com/office/drawing/2014/main" id="{5F90B8E9-003F-435B-B22F-12FE306C84CB}"/>
                </a:ext>
              </a:extLst>
            </p:cNvPr>
            <p:cNvSpPr>
              <a:spLocks noChangeAspect="1" noEditPoints="1"/>
            </p:cNvSpPr>
            <p:nvPr/>
          </p:nvSpPr>
          <p:spPr bwMode="auto">
            <a:xfrm>
              <a:off x="1737726" y="4981140"/>
              <a:ext cx="251001" cy="251120"/>
            </a:xfrm>
            <a:custGeom>
              <a:avLst/>
              <a:gdLst>
                <a:gd name="T0" fmla="*/ 897 w 3375"/>
                <a:gd name="T1" fmla="*/ 2673 h 3375"/>
                <a:gd name="T2" fmla="*/ 844 w 3375"/>
                <a:gd name="T3" fmla="*/ 2726 h 3375"/>
                <a:gd name="T4" fmla="*/ 792 w 3375"/>
                <a:gd name="T5" fmla="*/ 2673 h 3375"/>
                <a:gd name="T6" fmla="*/ 844 w 3375"/>
                <a:gd name="T7" fmla="*/ 2621 h 3375"/>
                <a:gd name="T8" fmla="*/ 897 w 3375"/>
                <a:gd name="T9" fmla="*/ 2673 h 3375"/>
                <a:gd name="T10" fmla="*/ 1635 w 3375"/>
                <a:gd name="T11" fmla="*/ 631 h 3375"/>
                <a:gd name="T12" fmla="*/ 1582 w 3375"/>
                <a:gd name="T13" fmla="*/ 684 h 3375"/>
                <a:gd name="T14" fmla="*/ 1635 w 3375"/>
                <a:gd name="T15" fmla="*/ 737 h 3375"/>
                <a:gd name="T16" fmla="*/ 1688 w 3375"/>
                <a:gd name="T17" fmla="*/ 684 h 3375"/>
                <a:gd name="T18" fmla="*/ 1635 w 3375"/>
                <a:gd name="T19" fmla="*/ 631 h 3375"/>
                <a:gd name="T20" fmla="*/ 1068 w 3375"/>
                <a:gd name="T21" fmla="*/ 1319 h 3375"/>
                <a:gd name="T22" fmla="*/ 1015 w 3375"/>
                <a:gd name="T23" fmla="*/ 1372 h 3375"/>
                <a:gd name="T24" fmla="*/ 1068 w 3375"/>
                <a:gd name="T25" fmla="*/ 1425 h 3375"/>
                <a:gd name="T26" fmla="*/ 1120 w 3375"/>
                <a:gd name="T27" fmla="*/ 1372 h 3375"/>
                <a:gd name="T28" fmla="*/ 1068 w 3375"/>
                <a:gd name="T29" fmla="*/ 1319 h 3375"/>
                <a:gd name="T30" fmla="*/ 2934 w 3375"/>
                <a:gd name="T31" fmla="*/ 1497 h 3375"/>
                <a:gd name="T32" fmla="*/ 2881 w 3375"/>
                <a:gd name="T33" fmla="*/ 1549 h 3375"/>
                <a:gd name="T34" fmla="*/ 2934 w 3375"/>
                <a:gd name="T35" fmla="*/ 1602 h 3375"/>
                <a:gd name="T36" fmla="*/ 2987 w 3375"/>
                <a:gd name="T37" fmla="*/ 1549 h 3375"/>
                <a:gd name="T38" fmla="*/ 2934 w 3375"/>
                <a:gd name="T39" fmla="*/ 1497 h 3375"/>
                <a:gd name="T40" fmla="*/ 1846 w 3375"/>
                <a:gd name="T41" fmla="*/ 2170 h 3375"/>
                <a:gd name="T42" fmla="*/ 1793 w 3375"/>
                <a:gd name="T43" fmla="*/ 2223 h 3375"/>
                <a:gd name="T44" fmla="*/ 1846 w 3375"/>
                <a:gd name="T45" fmla="*/ 2275 h 3375"/>
                <a:gd name="T46" fmla="*/ 1898 w 3375"/>
                <a:gd name="T47" fmla="*/ 2223 h 3375"/>
                <a:gd name="T48" fmla="*/ 1846 w 3375"/>
                <a:gd name="T49" fmla="*/ 2170 h 3375"/>
                <a:gd name="T50" fmla="*/ 2723 w 3375"/>
                <a:gd name="T51" fmla="*/ 684 h 3375"/>
                <a:gd name="T52" fmla="*/ 2671 w 3375"/>
                <a:gd name="T53" fmla="*/ 737 h 3375"/>
                <a:gd name="T54" fmla="*/ 2723 w 3375"/>
                <a:gd name="T55" fmla="*/ 789 h 3375"/>
                <a:gd name="T56" fmla="*/ 2776 w 3375"/>
                <a:gd name="T57" fmla="*/ 737 h 3375"/>
                <a:gd name="T58" fmla="*/ 2723 w 3375"/>
                <a:gd name="T59" fmla="*/ 684 h 3375"/>
                <a:gd name="T60" fmla="*/ 0 w 3375"/>
                <a:gd name="T61" fmla="*/ 0 h 3375"/>
                <a:gd name="T62" fmla="*/ 0 w 3375"/>
                <a:gd name="T63" fmla="*/ 3375 h 3375"/>
                <a:gd name="T64" fmla="*/ 3375 w 3375"/>
                <a:gd name="T65" fmla="*/ 3375 h 3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75" h="3375">
                  <a:moveTo>
                    <a:pt x="897" y="2673"/>
                  </a:moveTo>
                  <a:cubicBezTo>
                    <a:pt x="897" y="2702"/>
                    <a:pt x="873" y="2726"/>
                    <a:pt x="844" y="2726"/>
                  </a:cubicBezTo>
                  <a:cubicBezTo>
                    <a:pt x="815" y="2726"/>
                    <a:pt x="792" y="2702"/>
                    <a:pt x="792" y="2673"/>
                  </a:cubicBezTo>
                  <a:cubicBezTo>
                    <a:pt x="792" y="2644"/>
                    <a:pt x="815" y="2621"/>
                    <a:pt x="844" y="2621"/>
                  </a:cubicBezTo>
                  <a:cubicBezTo>
                    <a:pt x="873" y="2621"/>
                    <a:pt x="897" y="2644"/>
                    <a:pt x="897" y="2673"/>
                  </a:cubicBezTo>
                  <a:close/>
                  <a:moveTo>
                    <a:pt x="1635" y="631"/>
                  </a:moveTo>
                  <a:cubicBezTo>
                    <a:pt x="1606" y="631"/>
                    <a:pt x="1582" y="655"/>
                    <a:pt x="1582" y="684"/>
                  </a:cubicBezTo>
                  <a:cubicBezTo>
                    <a:pt x="1582" y="713"/>
                    <a:pt x="1606" y="737"/>
                    <a:pt x="1635" y="737"/>
                  </a:cubicBezTo>
                  <a:cubicBezTo>
                    <a:pt x="1664" y="737"/>
                    <a:pt x="1688" y="713"/>
                    <a:pt x="1688" y="684"/>
                  </a:cubicBezTo>
                  <a:cubicBezTo>
                    <a:pt x="1688" y="655"/>
                    <a:pt x="1664" y="631"/>
                    <a:pt x="1635" y="631"/>
                  </a:cubicBezTo>
                  <a:close/>
                  <a:moveTo>
                    <a:pt x="1068" y="1319"/>
                  </a:moveTo>
                  <a:cubicBezTo>
                    <a:pt x="1039" y="1319"/>
                    <a:pt x="1015" y="1343"/>
                    <a:pt x="1015" y="1372"/>
                  </a:cubicBezTo>
                  <a:cubicBezTo>
                    <a:pt x="1015" y="1401"/>
                    <a:pt x="1039" y="1425"/>
                    <a:pt x="1068" y="1425"/>
                  </a:cubicBezTo>
                  <a:cubicBezTo>
                    <a:pt x="1097" y="1425"/>
                    <a:pt x="1120" y="1401"/>
                    <a:pt x="1120" y="1372"/>
                  </a:cubicBezTo>
                  <a:cubicBezTo>
                    <a:pt x="1120" y="1343"/>
                    <a:pt x="1097" y="1319"/>
                    <a:pt x="1068" y="1319"/>
                  </a:cubicBezTo>
                  <a:close/>
                  <a:moveTo>
                    <a:pt x="2934" y="1497"/>
                  </a:moveTo>
                  <a:cubicBezTo>
                    <a:pt x="2905" y="1497"/>
                    <a:pt x="2881" y="1520"/>
                    <a:pt x="2881" y="1549"/>
                  </a:cubicBezTo>
                  <a:cubicBezTo>
                    <a:pt x="2881" y="1578"/>
                    <a:pt x="2905" y="1602"/>
                    <a:pt x="2934" y="1602"/>
                  </a:cubicBezTo>
                  <a:cubicBezTo>
                    <a:pt x="2963" y="1602"/>
                    <a:pt x="2987" y="1578"/>
                    <a:pt x="2987" y="1549"/>
                  </a:cubicBezTo>
                  <a:cubicBezTo>
                    <a:pt x="2987" y="1520"/>
                    <a:pt x="2963" y="1497"/>
                    <a:pt x="2934" y="1497"/>
                  </a:cubicBezTo>
                  <a:close/>
                  <a:moveTo>
                    <a:pt x="1846" y="2170"/>
                  </a:moveTo>
                  <a:cubicBezTo>
                    <a:pt x="1816" y="2170"/>
                    <a:pt x="1793" y="2194"/>
                    <a:pt x="1793" y="2223"/>
                  </a:cubicBezTo>
                  <a:cubicBezTo>
                    <a:pt x="1793" y="2252"/>
                    <a:pt x="1816" y="2275"/>
                    <a:pt x="1846" y="2275"/>
                  </a:cubicBezTo>
                  <a:cubicBezTo>
                    <a:pt x="1875" y="2275"/>
                    <a:pt x="1898" y="2252"/>
                    <a:pt x="1898" y="2223"/>
                  </a:cubicBezTo>
                  <a:cubicBezTo>
                    <a:pt x="1898" y="2194"/>
                    <a:pt x="1875" y="2170"/>
                    <a:pt x="1846" y="2170"/>
                  </a:cubicBezTo>
                  <a:close/>
                  <a:moveTo>
                    <a:pt x="2723" y="684"/>
                  </a:moveTo>
                  <a:cubicBezTo>
                    <a:pt x="2694" y="684"/>
                    <a:pt x="2671" y="707"/>
                    <a:pt x="2671" y="737"/>
                  </a:cubicBezTo>
                  <a:cubicBezTo>
                    <a:pt x="2671" y="766"/>
                    <a:pt x="2694" y="789"/>
                    <a:pt x="2723" y="789"/>
                  </a:cubicBezTo>
                  <a:cubicBezTo>
                    <a:pt x="2753" y="789"/>
                    <a:pt x="2776" y="766"/>
                    <a:pt x="2776" y="737"/>
                  </a:cubicBezTo>
                  <a:cubicBezTo>
                    <a:pt x="2776" y="707"/>
                    <a:pt x="2753" y="684"/>
                    <a:pt x="2723" y="684"/>
                  </a:cubicBezTo>
                  <a:close/>
                  <a:moveTo>
                    <a:pt x="0" y="0"/>
                  </a:moveTo>
                  <a:cubicBezTo>
                    <a:pt x="0" y="3375"/>
                    <a:pt x="0" y="3375"/>
                    <a:pt x="0" y="3375"/>
                  </a:cubicBezTo>
                  <a:cubicBezTo>
                    <a:pt x="3375" y="3375"/>
                    <a:pt x="3375" y="3375"/>
                    <a:pt x="3375" y="3375"/>
                  </a:cubicBezTo>
                </a:path>
              </a:pathLst>
            </a:custGeom>
            <a:noFill/>
            <a:ln w="19050"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gradFill>
                  <a:gsLst>
                    <a:gs pos="0">
                      <a:srgbClr val="505050"/>
                    </a:gs>
                    <a:gs pos="100000">
                      <a:srgbClr val="505050"/>
                    </a:gs>
                  </a:gsLst>
                  <a:lin ang="5400000" scaled="1"/>
                </a:gradFill>
                <a:effectLst/>
                <a:uLnTx/>
                <a:uFillTx/>
                <a:latin typeface="Calibri" panose="020F0502020204030204"/>
                <a:ea typeface="+mn-ea"/>
                <a:cs typeface="+mn-cs"/>
              </a:endParaRPr>
            </a:p>
          </p:txBody>
        </p:sp>
      </p:grpSp>
      <p:pic>
        <p:nvPicPr>
          <p:cNvPr id="6" name="Picture 2" descr="ãFamilymart logo no backgroundãçåçæå°çµæ">
            <a:extLst>
              <a:ext uri="{FF2B5EF4-FFF2-40B4-BE49-F238E27FC236}">
                <a16:creationId xmlns:a16="http://schemas.microsoft.com/office/drawing/2014/main" id="{37C3D902-6976-4A59-AD44-B3FC13F1D2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603821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278BCCF9-3FFF-4F8A-93F2-6D14DEFDC135}"/>
              </a:ext>
            </a:extLst>
          </p:cNvPr>
          <p:cNvGraphicFramePr/>
          <p:nvPr>
            <p:extLst>
              <p:ext uri="{D42A27DB-BD31-4B8C-83A1-F6EECF244321}">
                <p14:modId xmlns:p14="http://schemas.microsoft.com/office/powerpoint/2010/main" val="3984951597"/>
              </p:ext>
            </p:extLst>
          </p:nvPr>
        </p:nvGraphicFramePr>
        <p:xfrm>
          <a:off x="1211996" y="2004811"/>
          <a:ext cx="4500737" cy="30004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 Placeholder 4">
            <a:extLst>
              <a:ext uri="{FF2B5EF4-FFF2-40B4-BE49-F238E27FC236}">
                <a16:creationId xmlns:a16="http://schemas.microsoft.com/office/drawing/2014/main" id="{05F35C9C-C7D0-4347-A173-0322F5AC85E4}"/>
              </a:ext>
            </a:extLst>
          </p:cNvPr>
          <p:cNvSpPr>
            <a:spLocks noGrp="1"/>
          </p:cNvSpPr>
          <p:nvPr>
            <p:ph type="body" sz="quarter" idx="4294967295"/>
          </p:nvPr>
        </p:nvSpPr>
        <p:spPr>
          <a:xfrm>
            <a:off x="540328" y="250335"/>
            <a:ext cx="10756900" cy="1004887"/>
          </a:xfrm>
        </p:spPr>
        <p:txBody>
          <a:bodyPr vert="horz" lIns="91440" tIns="45720" rIns="91440" bIns="45720" rtlCol="0" anchor="ctr">
            <a:normAutofit/>
          </a:bodyPr>
          <a:lstStyle/>
          <a:p>
            <a:pPr marL="0" indent="0" algn="ctr">
              <a:spcBef>
                <a:spcPct val="0"/>
              </a:spcBef>
              <a:buNone/>
            </a:pPr>
            <a:r>
              <a:rPr lang="zh-TW" altLang="en-US" sz="3600" b="1">
                <a:solidFill>
                  <a:schemeClr val="accent1"/>
                </a:solidFill>
                <a:latin typeface="微軟正黑體" panose="020B0604030504040204" pitchFamily="34" charset="-120"/>
                <a:ea typeface="微軟正黑體" panose="020B0604030504040204" pitchFamily="34" charset="-120"/>
                <a:cs typeface="+mj-cs"/>
              </a:rPr>
              <a:t>下一步：建議方案</a:t>
            </a:r>
            <a:endParaRPr lang="en-US" sz="3600" b="1">
              <a:solidFill>
                <a:schemeClr val="accent1"/>
              </a:solidFill>
              <a:latin typeface="微軟正黑體" panose="020B0604030504040204" pitchFamily="34" charset="-120"/>
              <a:ea typeface="微軟正黑體" panose="020B0604030504040204" pitchFamily="34" charset="-120"/>
              <a:cs typeface="+mj-cs"/>
            </a:endParaRPr>
          </a:p>
        </p:txBody>
      </p:sp>
      <p:sp>
        <p:nvSpPr>
          <p:cNvPr id="40" name="Rectangle: Rounded Corners 39">
            <a:extLst>
              <a:ext uri="{FF2B5EF4-FFF2-40B4-BE49-F238E27FC236}">
                <a16:creationId xmlns:a16="http://schemas.microsoft.com/office/drawing/2014/main" id="{6B57C07C-4EFB-49A3-83E5-910B7106AD92}"/>
              </a:ext>
            </a:extLst>
          </p:cNvPr>
          <p:cNvSpPr/>
          <p:nvPr/>
        </p:nvSpPr>
        <p:spPr bwMode="auto">
          <a:xfrm>
            <a:off x="6802120" y="3338481"/>
            <a:ext cx="1793237" cy="843280"/>
          </a:xfrm>
          <a:prstGeom prst="roundRect">
            <a:avLst/>
          </a:prstGeom>
          <a:solidFill>
            <a:schemeClr val="accent4"/>
          </a:solidFill>
          <a:ln/>
        </p:spPr>
        <p:style>
          <a:lnRef idx="3">
            <a:schemeClr val="lt1"/>
          </a:lnRef>
          <a:fillRef idx="1">
            <a:schemeClr val="accent5"/>
          </a:fillRef>
          <a:effectRef idx="1">
            <a:schemeClr val="accent5"/>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TW" altLang="en-US" b="1">
                <a:solidFill>
                  <a:schemeClr val="bg1"/>
                </a:solidFill>
                <a:latin typeface="微軟正黑體" panose="020B0604030504040204" pitchFamily="34" charset="-120"/>
                <a:ea typeface="微軟正黑體" panose="020B0604030504040204" pitchFamily="34" charset="-120"/>
                <a:cs typeface="Segoe UI" pitchFamily="34" charset="0"/>
              </a:rPr>
              <a:t>佈署至多</a:t>
            </a:r>
            <a:r>
              <a:rPr lang="zh-CN" altLang="en-US" b="1">
                <a:solidFill>
                  <a:schemeClr val="bg1"/>
                </a:solidFill>
                <a:latin typeface="微軟正黑體" panose="020B0604030504040204" pitchFamily="34" charset="-120"/>
                <a:ea typeface="微軟正黑體" panose="020B0604030504040204" pitchFamily="34" charset="-120"/>
                <a:cs typeface="Segoe UI" pitchFamily="34" charset="0"/>
              </a:rPr>
              <a:t>店鋪 </a:t>
            </a:r>
            <a:endParaRPr lang="zh-TW" altLang="en-US" b="1">
              <a:solidFill>
                <a:schemeClr val="bg1"/>
              </a:solidFill>
              <a:latin typeface="微軟正黑體" panose="020B0604030504040204" pitchFamily="34" charset="-120"/>
              <a:ea typeface="微軟正黑體" panose="020B0604030504040204" pitchFamily="34" charset="-120"/>
              <a:cs typeface="Segoe UI" pitchFamily="34" charset="0"/>
            </a:endParaRPr>
          </a:p>
        </p:txBody>
      </p:sp>
      <p:sp>
        <p:nvSpPr>
          <p:cNvPr id="41" name="Rectangle: Rounded Corners 40">
            <a:extLst>
              <a:ext uri="{FF2B5EF4-FFF2-40B4-BE49-F238E27FC236}">
                <a16:creationId xmlns:a16="http://schemas.microsoft.com/office/drawing/2014/main" id="{B4DF155C-DDC1-4941-85F8-78F531DCC50E}"/>
              </a:ext>
            </a:extLst>
          </p:cNvPr>
          <p:cNvSpPr/>
          <p:nvPr/>
        </p:nvSpPr>
        <p:spPr bwMode="auto">
          <a:xfrm>
            <a:off x="6802120" y="5278401"/>
            <a:ext cx="1793239" cy="843280"/>
          </a:xfrm>
          <a:prstGeom prst="roundRect">
            <a:avLst/>
          </a:prstGeom>
          <a:solidFill>
            <a:schemeClr val="accent5"/>
          </a:solidFill>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CN" altLang="en-US" b="1">
                <a:solidFill>
                  <a:schemeClr val="bg1"/>
                </a:solidFill>
                <a:latin typeface="微軟正黑體" panose="020B0604030504040204" pitchFamily="34" charset="-120"/>
                <a:ea typeface="微軟正黑體" panose="020B0604030504040204" pitchFamily="34" charset="-120"/>
                <a:cs typeface="Segoe UI" pitchFamily="34" charset="0"/>
              </a:rPr>
              <a:t>生產與供應鏈</a:t>
            </a:r>
            <a:endParaRPr lang="en-US" altLang="zh-CN" b="1">
              <a:solidFill>
                <a:schemeClr val="bg1"/>
              </a:solidFill>
              <a:latin typeface="微軟正黑體" panose="020B0604030504040204" pitchFamily="34" charset="-120"/>
              <a:ea typeface="微軟正黑體" panose="020B0604030504040204" pitchFamily="34" charset="-120"/>
              <a:cs typeface="Segoe UI" pitchFamily="34" charset="0"/>
            </a:endParaRPr>
          </a:p>
          <a:p>
            <a:pPr algn="ctr" defTabSz="932472" fontAlgn="base">
              <a:lnSpc>
                <a:spcPct val="90000"/>
              </a:lnSpc>
              <a:spcBef>
                <a:spcPct val="0"/>
              </a:spcBef>
              <a:spcAft>
                <a:spcPct val="0"/>
              </a:spcAft>
            </a:pPr>
            <a:r>
              <a:rPr lang="zh-CN" altLang="en-US" b="1">
                <a:solidFill>
                  <a:schemeClr val="bg1"/>
                </a:solidFill>
                <a:latin typeface="微軟正黑體" panose="020B0604030504040204" pitchFamily="34" charset="-120"/>
                <a:ea typeface="微軟正黑體" panose="020B0604030504040204" pitchFamily="34" charset="-120"/>
                <a:cs typeface="Segoe UI" pitchFamily="34" charset="0"/>
              </a:rPr>
              <a:t>優化</a:t>
            </a:r>
            <a:endParaRPr lang="zh-TW" altLang="en-US" b="1">
              <a:solidFill>
                <a:schemeClr val="bg1"/>
              </a:solidFill>
              <a:latin typeface="微軟正黑體" panose="020B0604030504040204" pitchFamily="34" charset="-120"/>
              <a:ea typeface="微軟正黑體" panose="020B0604030504040204" pitchFamily="34" charset="-120"/>
              <a:cs typeface="Segoe UI" pitchFamily="34" charset="0"/>
            </a:endParaRPr>
          </a:p>
        </p:txBody>
      </p:sp>
      <p:cxnSp>
        <p:nvCxnSpPr>
          <p:cNvPr id="3" name="Straight Connector 2">
            <a:extLst>
              <a:ext uri="{FF2B5EF4-FFF2-40B4-BE49-F238E27FC236}">
                <a16:creationId xmlns:a16="http://schemas.microsoft.com/office/drawing/2014/main" id="{517B2DAE-FB85-4074-970A-41D65F33EC5E}"/>
              </a:ext>
            </a:extLst>
          </p:cNvPr>
          <p:cNvCxnSpPr/>
          <p:nvPr/>
        </p:nvCxnSpPr>
        <p:spPr>
          <a:xfrm>
            <a:off x="6096000" y="1716600"/>
            <a:ext cx="0" cy="4126738"/>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84A2619C-3436-42A1-9BD4-96DB470EAF0B}"/>
              </a:ext>
            </a:extLst>
          </p:cNvPr>
          <p:cNvSpPr/>
          <p:nvPr/>
        </p:nvSpPr>
        <p:spPr bwMode="auto">
          <a:xfrm>
            <a:off x="6756868" y="1407649"/>
            <a:ext cx="1838487" cy="843280"/>
          </a:xfrm>
          <a:prstGeom prst="roundRect">
            <a:avLst/>
          </a:prstGeom>
          <a:solidFill>
            <a:schemeClr val="accent1"/>
          </a:solidFill>
          <a:ln/>
        </p:spPr>
        <p:style>
          <a:lnRef idx="3">
            <a:schemeClr val="lt1"/>
          </a:lnRef>
          <a:fillRef idx="1">
            <a:schemeClr val="accent5"/>
          </a:fillRef>
          <a:effectRef idx="1">
            <a:schemeClr val="accent5"/>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TW" altLang="en-US" b="1">
                <a:solidFill>
                  <a:schemeClr val="bg1"/>
                </a:solidFill>
                <a:latin typeface="微軟正黑體" panose="020B0604030504040204" pitchFamily="34" charset="-120"/>
                <a:ea typeface="微軟正黑體" panose="020B0604030504040204" pitchFamily="34" charset="-120"/>
                <a:cs typeface="Segoe UI" pitchFamily="34" charset="0"/>
              </a:rPr>
              <a:t>高</a:t>
            </a:r>
            <a:r>
              <a:rPr lang="en-US" altLang="zh-TW" b="1">
                <a:solidFill>
                  <a:schemeClr val="bg1"/>
                </a:solidFill>
                <a:latin typeface="微軟正黑體" panose="020B0604030504040204" pitchFamily="34" charset="-120"/>
                <a:ea typeface="微軟正黑體" panose="020B0604030504040204" pitchFamily="34" charset="-120"/>
                <a:cs typeface="Segoe UI" pitchFamily="34" charset="0"/>
              </a:rPr>
              <a:t>p-Value</a:t>
            </a:r>
            <a:r>
              <a:rPr lang="zh-TW" altLang="en-US" b="1">
                <a:solidFill>
                  <a:schemeClr val="bg1"/>
                </a:solidFill>
                <a:latin typeface="微軟正黑體" panose="020B0604030504040204" pitchFamily="34" charset="-120"/>
                <a:ea typeface="微軟正黑體" panose="020B0604030504040204" pitchFamily="34" charset="-120"/>
                <a:cs typeface="Segoe UI" pitchFamily="34" charset="0"/>
              </a:rPr>
              <a:t>的</a:t>
            </a:r>
            <a:endParaRPr lang="en-US" altLang="zh-TW" b="1">
              <a:solidFill>
                <a:schemeClr val="bg1"/>
              </a:solidFill>
              <a:latin typeface="微軟正黑體" panose="020B0604030504040204" pitchFamily="34" charset="-120"/>
              <a:ea typeface="微軟正黑體" panose="020B0604030504040204" pitchFamily="34" charset="-120"/>
              <a:cs typeface="Segoe UI" pitchFamily="34" charset="0"/>
            </a:endParaRPr>
          </a:p>
          <a:p>
            <a:pPr algn="ctr" defTabSz="932472" fontAlgn="base">
              <a:lnSpc>
                <a:spcPct val="90000"/>
              </a:lnSpc>
              <a:spcBef>
                <a:spcPct val="0"/>
              </a:spcBef>
              <a:spcAft>
                <a:spcPct val="0"/>
              </a:spcAft>
            </a:pPr>
            <a:r>
              <a:rPr lang="zh-TW" altLang="en-US" b="1">
                <a:solidFill>
                  <a:schemeClr val="bg1"/>
                </a:solidFill>
                <a:latin typeface="微軟正黑體" panose="020B0604030504040204" pitchFamily="34" charset="-120"/>
                <a:ea typeface="微軟正黑體" panose="020B0604030504040204" pitchFamily="34" charset="-120"/>
                <a:cs typeface="Segoe UI" pitchFamily="34" charset="0"/>
              </a:rPr>
              <a:t>商品預測</a:t>
            </a:r>
          </a:p>
        </p:txBody>
      </p:sp>
      <p:cxnSp>
        <p:nvCxnSpPr>
          <p:cNvPr id="29" name="Straight Connector 28">
            <a:extLst>
              <a:ext uri="{FF2B5EF4-FFF2-40B4-BE49-F238E27FC236}">
                <a16:creationId xmlns:a16="http://schemas.microsoft.com/office/drawing/2014/main" id="{707DEA2F-A070-4D5D-BBFD-0FE88B8AD1B4}"/>
              </a:ext>
            </a:extLst>
          </p:cNvPr>
          <p:cNvCxnSpPr>
            <a:cxnSpLocks/>
          </p:cNvCxnSpPr>
          <p:nvPr/>
        </p:nvCxnSpPr>
        <p:spPr>
          <a:xfrm flipH="1">
            <a:off x="6695441" y="2811298"/>
            <a:ext cx="3992880" cy="0"/>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43CB962-C10E-4CC1-A797-61B6A0F2316B}"/>
              </a:ext>
            </a:extLst>
          </p:cNvPr>
          <p:cNvCxnSpPr>
            <a:cxnSpLocks/>
          </p:cNvCxnSpPr>
          <p:nvPr/>
        </p:nvCxnSpPr>
        <p:spPr>
          <a:xfrm flipH="1">
            <a:off x="6695441" y="4742130"/>
            <a:ext cx="3992880" cy="0"/>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06FCD01-04BE-4341-9688-58E58922F997}"/>
              </a:ext>
            </a:extLst>
          </p:cNvPr>
          <p:cNvSpPr txBox="1"/>
          <p:nvPr/>
        </p:nvSpPr>
        <p:spPr>
          <a:xfrm>
            <a:off x="549896" y="1898307"/>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商品特徵標簽</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商品相似度計算</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策略推薦</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a:t>
            </a:r>
          </a:p>
        </p:txBody>
      </p:sp>
      <p:sp>
        <p:nvSpPr>
          <p:cNvPr id="34" name="TextBox 33">
            <a:extLst>
              <a:ext uri="{FF2B5EF4-FFF2-40B4-BE49-F238E27FC236}">
                <a16:creationId xmlns:a16="http://schemas.microsoft.com/office/drawing/2014/main" id="{B1262703-43E9-4841-9D1F-93699014797B}"/>
              </a:ext>
            </a:extLst>
          </p:cNvPr>
          <p:cNvSpPr txBox="1"/>
          <p:nvPr/>
        </p:nvSpPr>
        <p:spPr>
          <a:xfrm>
            <a:off x="549896" y="5074110"/>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促銷活動分析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天氣資料分析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模型結構優化</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預測天數調整</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a:t>
            </a:r>
          </a:p>
        </p:txBody>
      </p:sp>
      <p:sp>
        <p:nvSpPr>
          <p:cNvPr id="35" name="TextBox 34">
            <a:extLst>
              <a:ext uri="{FF2B5EF4-FFF2-40B4-BE49-F238E27FC236}">
                <a16:creationId xmlns:a16="http://schemas.microsoft.com/office/drawing/2014/main" id="{C8CAA7A2-39A4-452A-B346-BFCF9D99004E}"/>
              </a:ext>
            </a:extLst>
          </p:cNvPr>
          <p:cNvSpPr txBox="1"/>
          <p:nvPr/>
        </p:nvSpPr>
        <p:spPr>
          <a:xfrm>
            <a:off x="4199103" y="5111806"/>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廢棄分析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庫存分析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銷售策略分析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a:t>
            </a:r>
          </a:p>
        </p:txBody>
      </p:sp>
      <p:sp>
        <p:nvSpPr>
          <p:cNvPr id="36" name="TextBox 35">
            <a:extLst>
              <a:ext uri="{FF2B5EF4-FFF2-40B4-BE49-F238E27FC236}">
                <a16:creationId xmlns:a16="http://schemas.microsoft.com/office/drawing/2014/main" id="{DDB073F4-90C5-4EF9-8373-61B2FF15573B}"/>
              </a:ext>
            </a:extLst>
          </p:cNvPr>
          <p:cNvSpPr txBox="1"/>
          <p:nvPr/>
        </p:nvSpPr>
        <p:spPr>
          <a:xfrm>
            <a:off x="8765737" y="1311986"/>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TW"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高穩定性商</a:t>
            </a: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品銷售量預測</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TW"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高穩定性商品</a:t>
            </a: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上架銷售量預測</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TW"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高穩定性</a:t>
            </a: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動態庫存規劃模型</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37" name="TextBox 36">
            <a:extLst>
              <a:ext uri="{FF2B5EF4-FFF2-40B4-BE49-F238E27FC236}">
                <a16:creationId xmlns:a16="http://schemas.microsoft.com/office/drawing/2014/main" id="{8BE55117-4489-48F1-A6F2-3B06DBED144F}"/>
              </a:ext>
            </a:extLst>
          </p:cNvPr>
          <p:cNvSpPr txBox="1"/>
          <p:nvPr/>
        </p:nvSpPr>
        <p:spPr>
          <a:xfrm>
            <a:off x="8765737" y="3233076"/>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店鋪特徵分析</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多店鋪系統結構設計與優化</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系統開發整合</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38" name="TextBox 37">
            <a:extLst>
              <a:ext uri="{FF2B5EF4-FFF2-40B4-BE49-F238E27FC236}">
                <a16:creationId xmlns:a16="http://schemas.microsoft.com/office/drawing/2014/main" id="{853F0BBD-AE0B-4E85-AD52-BF4BB607C4DD}"/>
              </a:ext>
            </a:extLst>
          </p:cNvPr>
          <p:cNvSpPr txBox="1"/>
          <p:nvPr/>
        </p:nvSpPr>
        <p:spPr>
          <a:xfrm>
            <a:off x="8765737" y="5154166"/>
            <a:ext cx="1902210" cy="914400"/>
          </a:xfrm>
          <a:prstGeom prst="rect">
            <a:avLst/>
          </a:prstGeom>
          <a:noFill/>
          <a:ln>
            <a:noFill/>
          </a:ln>
        </p:spPr>
        <p:txBody>
          <a:bodyPr wrap="none" lIns="182880" tIns="146304" rIns="182880" bIns="146304" rtlCol="0">
            <a:noAutofit/>
          </a:bodyPr>
          <a:lstStyle/>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特定品群區域需求預測</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配送規劃</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a:p>
            <a:pPr marL="342900" indent="-342900">
              <a:lnSpc>
                <a:spcPct val="90000"/>
              </a:lnSpc>
              <a:spcAft>
                <a:spcPts val="600"/>
              </a:spcAft>
              <a:buFont typeface="Wingdings" panose="05000000000000000000" pitchFamily="2" charset="2"/>
              <a:buChar char="§"/>
            </a:pPr>
            <a:r>
              <a:rPr lang="zh-CN" altLang="en-US"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生產規劃</a:t>
            </a:r>
            <a:endParaRPr lang="en-US" altLang="zh-CN" sz="1600">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45" name="Oval 44">
            <a:extLst>
              <a:ext uri="{FF2B5EF4-FFF2-40B4-BE49-F238E27FC236}">
                <a16:creationId xmlns:a16="http://schemas.microsoft.com/office/drawing/2014/main" id="{6748D678-00F7-4B79-A602-530BC50DBB0A}"/>
              </a:ext>
            </a:extLst>
          </p:cNvPr>
          <p:cNvSpPr/>
          <p:nvPr/>
        </p:nvSpPr>
        <p:spPr bwMode="auto">
          <a:xfrm>
            <a:off x="3020404" y="3297841"/>
            <a:ext cx="883920" cy="883920"/>
          </a:xfrm>
          <a:prstGeom prst="ellipse">
            <a:avLst/>
          </a:prstGeom>
          <a:solidFill>
            <a:schemeClr val="accent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CN" altLang="en-US" sz="2000" b="1">
                <a:solidFill>
                  <a:schemeClr val="bg1"/>
                </a:solidFill>
                <a:latin typeface="微軟正黑體" panose="020B0604030504040204" pitchFamily="34" charset="-120"/>
                <a:ea typeface="微軟正黑體" panose="020B0604030504040204" pitchFamily="34" charset="-120"/>
                <a:cs typeface="Segoe UI" pitchFamily="34" charset="0"/>
              </a:rPr>
              <a:t>鮮食預測</a:t>
            </a:r>
            <a:endParaRPr lang="en-US" sz="2000" b="1">
              <a:solidFill>
                <a:schemeClr val="bg1"/>
              </a:solidFill>
              <a:latin typeface="微軟正黑體" panose="020B0604030504040204" pitchFamily="34" charset="-120"/>
              <a:ea typeface="微軟正黑體" panose="020B0604030504040204" pitchFamily="34" charset="-120"/>
              <a:cs typeface="Segoe UI" pitchFamily="34" charset="0"/>
            </a:endParaRPr>
          </a:p>
        </p:txBody>
      </p:sp>
      <p:pic>
        <p:nvPicPr>
          <p:cNvPr id="17" name="Picture 2" descr="ãFamilymart logo no backgroundãçåçæå°çµæ">
            <a:extLst>
              <a:ext uri="{FF2B5EF4-FFF2-40B4-BE49-F238E27FC236}">
                <a16:creationId xmlns:a16="http://schemas.microsoft.com/office/drawing/2014/main" id="{9352F4DB-854A-40BC-8F0D-6612D54588E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912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67D79B7-EEA4-4942-866F-A315BFA13F1F}"/>
              </a:ext>
            </a:extLst>
          </p:cNvPr>
          <p:cNvGraphicFramePr>
            <a:graphicFrameLocks noGrp="1"/>
          </p:cNvGraphicFramePr>
          <p:nvPr>
            <p:extLst>
              <p:ext uri="{D42A27DB-BD31-4B8C-83A1-F6EECF244321}">
                <p14:modId xmlns:p14="http://schemas.microsoft.com/office/powerpoint/2010/main" val="527934455"/>
              </p:ext>
            </p:extLst>
          </p:nvPr>
        </p:nvGraphicFramePr>
        <p:xfrm>
          <a:off x="462458" y="1271313"/>
          <a:ext cx="11324991" cy="4298215"/>
        </p:xfrm>
        <a:graphic>
          <a:graphicData uri="http://schemas.openxmlformats.org/drawingml/2006/table">
            <a:tbl>
              <a:tblPr/>
              <a:tblGrid>
                <a:gridCol w="1874148">
                  <a:extLst>
                    <a:ext uri="{9D8B030D-6E8A-4147-A177-3AD203B41FA5}">
                      <a16:colId xmlns:a16="http://schemas.microsoft.com/office/drawing/2014/main" val="2374167916"/>
                    </a:ext>
                  </a:extLst>
                </a:gridCol>
                <a:gridCol w="961103">
                  <a:extLst>
                    <a:ext uri="{9D8B030D-6E8A-4147-A177-3AD203B41FA5}">
                      <a16:colId xmlns:a16="http://schemas.microsoft.com/office/drawing/2014/main" val="2530679393"/>
                    </a:ext>
                  </a:extLst>
                </a:gridCol>
                <a:gridCol w="848974">
                  <a:extLst>
                    <a:ext uri="{9D8B030D-6E8A-4147-A177-3AD203B41FA5}">
                      <a16:colId xmlns:a16="http://schemas.microsoft.com/office/drawing/2014/main" val="740062735"/>
                    </a:ext>
                  </a:extLst>
                </a:gridCol>
                <a:gridCol w="848974">
                  <a:extLst>
                    <a:ext uri="{9D8B030D-6E8A-4147-A177-3AD203B41FA5}">
                      <a16:colId xmlns:a16="http://schemas.microsoft.com/office/drawing/2014/main" val="3262129303"/>
                    </a:ext>
                  </a:extLst>
                </a:gridCol>
                <a:gridCol w="848974">
                  <a:extLst>
                    <a:ext uri="{9D8B030D-6E8A-4147-A177-3AD203B41FA5}">
                      <a16:colId xmlns:a16="http://schemas.microsoft.com/office/drawing/2014/main" val="3766642513"/>
                    </a:ext>
                  </a:extLst>
                </a:gridCol>
                <a:gridCol w="848974">
                  <a:extLst>
                    <a:ext uri="{9D8B030D-6E8A-4147-A177-3AD203B41FA5}">
                      <a16:colId xmlns:a16="http://schemas.microsoft.com/office/drawing/2014/main" val="1816804593"/>
                    </a:ext>
                  </a:extLst>
                </a:gridCol>
                <a:gridCol w="848974">
                  <a:extLst>
                    <a:ext uri="{9D8B030D-6E8A-4147-A177-3AD203B41FA5}">
                      <a16:colId xmlns:a16="http://schemas.microsoft.com/office/drawing/2014/main" val="1522486029"/>
                    </a:ext>
                  </a:extLst>
                </a:gridCol>
                <a:gridCol w="848974">
                  <a:extLst>
                    <a:ext uri="{9D8B030D-6E8A-4147-A177-3AD203B41FA5}">
                      <a16:colId xmlns:a16="http://schemas.microsoft.com/office/drawing/2014/main" val="10620192"/>
                    </a:ext>
                  </a:extLst>
                </a:gridCol>
                <a:gridCol w="848974">
                  <a:extLst>
                    <a:ext uri="{9D8B030D-6E8A-4147-A177-3AD203B41FA5}">
                      <a16:colId xmlns:a16="http://schemas.microsoft.com/office/drawing/2014/main" val="3894616825"/>
                    </a:ext>
                  </a:extLst>
                </a:gridCol>
                <a:gridCol w="848974">
                  <a:extLst>
                    <a:ext uri="{9D8B030D-6E8A-4147-A177-3AD203B41FA5}">
                      <a16:colId xmlns:a16="http://schemas.microsoft.com/office/drawing/2014/main" val="3933572683"/>
                    </a:ext>
                  </a:extLst>
                </a:gridCol>
                <a:gridCol w="848974">
                  <a:extLst>
                    <a:ext uri="{9D8B030D-6E8A-4147-A177-3AD203B41FA5}">
                      <a16:colId xmlns:a16="http://schemas.microsoft.com/office/drawing/2014/main" val="631039765"/>
                    </a:ext>
                  </a:extLst>
                </a:gridCol>
                <a:gridCol w="848974">
                  <a:extLst>
                    <a:ext uri="{9D8B030D-6E8A-4147-A177-3AD203B41FA5}">
                      <a16:colId xmlns:a16="http://schemas.microsoft.com/office/drawing/2014/main" val="4215176631"/>
                    </a:ext>
                  </a:extLst>
                </a:gridCol>
              </a:tblGrid>
              <a:tr h="716884">
                <a:tc>
                  <a:txBody>
                    <a:bodyPr/>
                    <a:lstStyle/>
                    <a:p>
                      <a:pPr algn="ctr" fontAlgn="ctr"/>
                      <a:r>
                        <a:rPr lang="zh-TW" altLang="en-US" sz="1600" b="1" i="0" u="none" strike="noStrike">
                          <a:solidFill>
                            <a:srgbClr val="FFFFFF"/>
                          </a:solidFill>
                          <a:effectLst/>
                          <a:latin typeface="微軟正黑體" panose="020B0604030504040204" pitchFamily="34" charset="-120"/>
                          <a:ea typeface="微軟正黑體" panose="020B0604030504040204" pitchFamily="34" charset="-120"/>
                        </a:rPr>
                        <a:t>解決方案</a:t>
                      </a:r>
                      <a:endParaRPr lang="en-US" sz="1600" b="1"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gridSpan="4">
                  <a:txBody>
                    <a:bodyPr/>
                    <a:lstStyle/>
                    <a:p>
                      <a:pPr algn="ctr" rtl="0" fontAlgn="ctr"/>
                      <a:r>
                        <a:rPr lang="zh-TW" altLang="en-US" sz="1600" b="1" i="0" u="none" strike="noStrike">
                          <a:solidFill>
                            <a:srgbClr val="FFFFFF"/>
                          </a:solidFill>
                          <a:effectLst/>
                          <a:latin typeface="微軟正黑體" panose="020B0604030504040204" pitchFamily="34" charset="-120"/>
                          <a:ea typeface="微軟正黑體" panose="020B0604030504040204" pitchFamily="34" charset="-120"/>
                        </a:rPr>
                        <a:t>數據準備</a:t>
                      </a:r>
                      <a:endParaRPr lang="en-US" sz="1600" b="1"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hMerge="1">
                  <a:txBody>
                    <a:bodyPr/>
                    <a:lstStyle/>
                    <a:p>
                      <a:endParaRPr lang="en-US"/>
                    </a:p>
                  </a:txBody>
                  <a:tcPr>
                    <a:lnL w="1270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gridSpan="3">
                  <a:txBody>
                    <a:bodyPr/>
                    <a:lstStyle/>
                    <a:p>
                      <a:pPr algn="ctr" rtl="0" fontAlgn="ctr"/>
                      <a:r>
                        <a:rPr lang="zh-CN" altLang="en-US" sz="1600" b="1" i="0" u="none" strike="noStrike">
                          <a:solidFill>
                            <a:srgbClr val="FFFFFF"/>
                          </a:solidFill>
                          <a:effectLst/>
                          <a:latin typeface="微軟正黑體" panose="020B0604030504040204" pitchFamily="34" charset="-120"/>
                          <a:ea typeface="微軟正黑體" panose="020B0604030504040204" pitchFamily="34" charset="-120"/>
                        </a:rPr>
                        <a:t>技術</a:t>
                      </a:r>
                      <a:r>
                        <a:rPr lang="zh-TW" altLang="en-US" sz="1600" b="1" i="0" u="none" strike="noStrike">
                          <a:solidFill>
                            <a:srgbClr val="FFFFFF"/>
                          </a:solidFill>
                          <a:effectLst/>
                          <a:latin typeface="微軟正黑體" panose="020B0604030504040204" pitchFamily="34" charset="-120"/>
                          <a:ea typeface="微軟正黑體" panose="020B0604030504040204" pitchFamily="34" charset="-120"/>
                        </a:rPr>
                        <a:t>複雜度</a:t>
                      </a:r>
                      <a:endParaRPr lang="en-US" sz="1600" b="1"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hMerge="1">
                  <a:txBody>
                    <a:bodyPr/>
                    <a:lstStyle/>
                    <a:p>
                      <a:endParaRPr lang="en-US"/>
                    </a:p>
                  </a:txBody>
                  <a:tcPr/>
                </a:tc>
                <a:tc hMerge="1">
                  <a:txBody>
                    <a:bodyPr/>
                    <a:lstStyle/>
                    <a:p>
                      <a:endParaRPr lang="en-US"/>
                    </a:p>
                  </a:txBody>
                  <a:tcPr/>
                </a:tc>
                <a:tc gridSpan="2">
                  <a:txBody>
                    <a:bodyPr/>
                    <a:lstStyle/>
                    <a:p>
                      <a:pPr algn="ctr" rtl="0" fontAlgn="ctr"/>
                      <a:r>
                        <a:rPr lang="zh-TW" altLang="en-US" sz="1600" b="1" i="0" u="none" strike="noStrike">
                          <a:solidFill>
                            <a:srgbClr val="FFFFFF"/>
                          </a:solidFill>
                          <a:effectLst/>
                          <a:latin typeface="微軟正黑體" panose="020B0604030504040204" pitchFamily="34" charset="-120"/>
                          <a:ea typeface="微軟正黑體" panose="020B0604030504040204" pitchFamily="34" charset="-120"/>
                        </a:rPr>
                        <a:t>商業價值</a:t>
                      </a:r>
                      <a:endParaRPr lang="en-US" sz="1600" b="1"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hMerge="1">
                  <a:txBody>
                    <a:bodyPr/>
                    <a:lstStyle/>
                    <a:p>
                      <a:endParaRPr lang="en-US"/>
                    </a:p>
                  </a:txBody>
                  <a:tcPr>
                    <a:lnL w="12700" cap="flat" cmpd="sng" algn="ctr">
                      <a:solidFill>
                        <a:srgbClr val="000000"/>
                      </a:solidFill>
                      <a:prstDash val="solid"/>
                      <a:round/>
                      <a:headEnd type="none" w="med" len="med"/>
                      <a:tailEnd type="none" w="med" len="med"/>
                    </a:lnL>
                  </a:tcPr>
                </a:tc>
                <a:tc>
                  <a:txBody>
                    <a:bodyPr/>
                    <a:lstStyle/>
                    <a:p>
                      <a:pPr algn="ctr" rtl="0" fontAlgn="ctr"/>
                      <a:r>
                        <a:rPr lang="zh-TW" altLang="en-US" sz="1600" b="1" i="0" u="none" strike="noStrike">
                          <a:solidFill>
                            <a:srgbClr val="FFFFFF"/>
                          </a:solidFill>
                          <a:effectLst/>
                          <a:latin typeface="微軟正黑體" panose="020B0604030504040204" pitchFamily="34" charset="-120"/>
                          <a:ea typeface="微軟正黑體" panose="020B0604030504040204" pitchFamily="34" charset="-120"/>
                        </a:rPr>
                        <a:t>優先度</a:t>
                      </a:r>
                      <a:endParaRPr lang="en-US" sz="1600" b="1"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en-US" sz="1600" b="1" i="0" u="none" strike="noStrike">
                          <a:solidFill>
                            <a:srgbClr val="FFFFFF"/>
                          </a:solidFill>
                          <a:effectLst/>
                          <a:latin typeface="微軟正黑體" panose="020B0604030504040204" pitchFamily="34" charset="-120"/>
                          <a:ea typeface="微軟正黑體" panose="020B0604030504040204" pitchFamily="34" charset="-120"/>
                        </a:rPr>
                        <a:t>Effort</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extLst>
                  <a:ext uri="{0D108BD9-81ED-4DB2-BD59-A6C34878D82A}">
                    <a16:rowId xmlns:a16="http://schemas.microsoft.com/office/drawing/2014/main" val="1826190465"/>
                  </a:ext>
                </a:extLst>
              </a:tr>
              <a:tr h="677775">
                <a:tc>
                  <a:txBody>
                    <a:bodyPr/>
                    <a:lstStyle/>
                    <a:p>
                      <a:pPr algn="ctr" rtl="0" fontAlgn="ctr"/>
                      <a:r>
                        <a:rPr lang="en-US" sz="1100" b="0" i="0" u="none" strike="noStrike">
                          <a:solidFill>
                            <a:srgbClr val="FFFFFF"/>
                          </a:solidFill>
                          <a:effectLst/>
                          <a:latin typeface="微軟正黑體" panose="020B0604030504040204" pitchFamily="34" charset="-120"/>
                          <a:ea typeface="微軟正黑體" panose="020B0604030504040204" pitchFamily="34" charset="-120"/>
                        </a:rPr>
                        <a:t> </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資料體量及細度是否足夠</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是否有未驗證資料</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資料是否完全和整齊</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是否有無法取得的關鍵資料</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是否有已驗證的建模方法</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是否已有前期認知</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是否需要大量的研發工作</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是否與業務</a:t>
                      </a:r>
                      <a:r>
                        <a:rPr lang="en-US" altLang="zh-CN" sz="1400" b="0" i="0" u="none" strike="noStrike">
                          <a:solidFill>
                            <a:srgbClr val="FFFFFF"/>
                          </a:solidFill>
                          <a:effectLst/>
                          <a:latin typeface="微軟正黑體" panose="020B0604030504040204" pitchFamily="34" charset="-120"/>
                          <a:ea typeface="微軟正黑體" panose="020B0604030504040204" pitchFamily="34" charset="-120"/>
                        </a:rPr>
                        <a:t>KPI</a:t>
                      </a: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一致</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潛在的成本節約</a:t>
                      </a:r>
                      <a:r>
                        <a:rPr lang="en-US" altLang="zh-CN" sz="1400" b="0" i="0" u="none" strike="noStrike">
                          <a:solidFill>
                            <a:srgbClr val="FFFFFF"/>
                          </a:solidFill>
                          <a:effectLst/>
                          <a:latin typeface="微軟正黑體" panose="020B0604030504040204" pitchFamily="34" charset="-120"/>
                          <a:ea typeface="微軟正黑體" panose="020B0604030504040204" pitchFamily="34" charset="-120"/>
                        </a:rPr>
                        <a:t>/</a:t>
                      </a: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收益提升</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en-US" sz="1400" b="0" i="0" u="none" strike="noStrike">
                          <a:solidFill>
                            <a:srgbClr val="FFFFFF"/>
                          </a:solidFill>
                          <a:effectLst/>
                          <a:latin typeface="微軟正黑體" panose="020B0604030504040204" pitchFamily="34" charset="-120"/>
                          <a:ea typeface="微軟正黑體" panose="020B0604030504040204" pitchFamily="34" charset="-120"/>
                        </a:rPr>
                        <a:t> </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tc>
                  <a:txBody>
                    <a:bodyPr/>
                    <a:lstStyle/>
                    <a:p>
                      <a:pPr algn="ctr" rtl="0" fontAlgn="ctr"/>
                      <a:r>
                        <a:rPr lang="zh-CN" altLang="en-US" sz="1400" b="0" i="0" u="none" strike="noStrike">
                          <a:solidFill>
                            <a:srgbClr val="FFFFFF"/>
                          </a:solidFill>
                          <a:effectLst/>
                          <a:latin typeface="微軟正黑體" panose="020B0604030504040204" pitchFamily="34" charset="-120"/>
                          <a:ea typeface="微軟正黑體" panose="020B0604030504040204" pitchFamily="34" charset="-120"/>
                        </a:rPr>
                        <a:t>（周）</a:t>
                      </a:r>
                      <a:endParaRPr lang="en-US" sz="1400" b="0" i="0" u="none" strike="noStrike">
                        <a:solidFill>
                          <a:srgbClr val="FFFFFF"/>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7B7B7B"/>
                    </a:solidFill>
                  </a:tcPr>
                </a:tc>
                <a:extLst>
                  <a:ext uri="{0D108BD9-81ED-4DB2-BD59-A6C34878D82A}">
                    <a16:rowId xmlns:a16="http://schemas.microsoft.com/office/drawing/2014/main" val="1746821576"/>
                  </a:ext>
                </a:extLst>
              </a:tr>
              <a:tr h="725889">
                <a:tc>
                  <a:txBody>
                    <a:bodyPr/>
                    <a:lstStyle/>
                    <a:p>
                      <a:pPr marL="0" marR="0" lvl="0" indent="0" algn="ctr" defTabSz="914192" rtl="0" eaLnBrk="1" fontAlgn="ctr" latinLnBrk="0" hangingPunct="1">
                        <a:lnSpc>
                          <a:spcPct val="100000"/>
                        </a:lnSpc>
                        <a:spcBef>
                          <a:spcPts val="0"/>
                        </a:spcBef>
                        <a:spcAft>
                          <a:spcPts val="0"/>
                        </a:spcAft>
                        <a:buClrTx/>
                        <a:buSzTx/>
                        <a:buFontTx/>
                        <a:buNone/>
                        <a:tabLst/>
                        <a:defRPr/>
                      </a:pPr>
                      <a:r>
                        <a:rPr lang="zh-CN" altLang="en-US" sz="1600" b="0" i="0" u="none" strike="noStrike">
                          <a:solidFill>
                            <a:srgbClr val="4D4D4D"/>
                          </a:solidFill>
                          <a:effectLst/>
                          <a:latin typeface="微軟正黑體" panose="020B0604030504040204" pitchFamily="34" charset="-120"/>
                          <a:ea typeface="微軟正黑體" panose="020B0604030504040204" pitchFamily="34" charset="-120"/>
                        </a:rPr>
                        <a:t>鮮食銷售預測與訂購</a:t>
                      </a:r>
                      <a:endParaRPr lang="en-US" sz="1600" b="0" i="0" u="none" strike="noStrike">
                        <a:solidFill>
                          <a:srgbClr val="4D4D4D"/>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可能需要更多資料</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適度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高</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P1</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16</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2893869"/>
                  </a:ext>
                </a:extLst>
              </a:tr>
              <a:tr h="725889">
                <a:tc>
                  <a:txBody>
                    <a:bodyPr/>
                    <a:lstStyle/>
                    <a:p>
                      <a:pPr marL="0" marR="0" lvl="0" indent="0" algn="ctr" defTabSz="914192" rtl="0" eaLnBrk="1" fontAlgn="ctr" latinLnBrk="0" hangingPunct="1">
                        <a:lnSpc>
                          <a:spcPct val="100000"/>
                        </a:lnSpc>
                        <a:spcBef>
                          <a:spcPts val="0"/>
                        </a:spcBef>
                        <a:spcAft>
                          <a:spcPts val="0"/>
                        </a:spcAft>
                        <a:buClrTx/>
                        <a:buSzTx/>
                        <a:buFontTx/>
                        <a:buNone/>
                        <a:tabLst/>
                        <a:defRPr/>
                      </a:pPr>
                      <a:r>
                        <a:rPr lang="zh-TW" altLang="en-US" sz="1600" b="0" i="0" u="none" strike="noStrike">
                          <a:solidFill>
                            <a:srgbClr val="4D4D4D"/>
                          </a:solidFill>
                          <a:effectLst/>
                          <a:latin typeface="微軟正黑體" panose="020B0604030504040204" pitchFamily="34" charset="-120"/>
                          <a:ea typeface="微軟正黑體" panose="020B0604030504040204" pitchFamily="34" charset="-120"/>
                        </a:rPr>
                        <a:t>高</a:t>
                      </a:r>
                      <a:r>
                        <a:rPr lang="en-US" altLang="zh-TW" sz="1600" b="0" i="0" u="none" strike="noStrike">
                          <a:solidFill>
                            <a:srgbClr val="4D4D4D"/>
                          </a:solidFill>
                          <a:effectLst/>
                          <a:latin typeface="微軟正黑體" panose="020B0604030504040204" pitchFamily="34" charset="-120"/>
                          <a:ea typeface="微軟正黑體" panose="020B0604030504040204" pitchFamily="34" charset="-120"/>
                        </a:rPr>
                        <a:t>p</a:t>
                      </a:r>
                      <a:r>
                        <a:rPr lang="zh-TW" altLang="en-US" sz="1600" b="0" i="0" u="none" strike="noStrike">
                          <a:solidFill>
                            <a:srgbClr val="4D4D4D"/>
                          </a:solidFill>
                          <a:effectLst/>
                          <a:latin typeface="微軟正黑體" panose="020B0604030504040204" pitchFamily="34" charset="-120"/>
                          <a:ea typeface="微軟正黑體" panose="020B0604030504040204" pitchFamily="34" charset="-120"/>
                        </a:rPr>
                        <a:t>值</a:t>
                      </a:r>
                      <a:r>
                        <a:rPr lang="zh-CN" altLang="en-US" sz="1600" b="0" i="0" u="none" strike="noStrike">
                          <a:solidFill>
                            <a:srgbClr val="4D4D4D"/>
                          </a:solidFill>
                          <a:effectLst/>
                          <a:latin typeface="微軟正黑體" panose="020B0604030504040204" pitchFamily="34" charset="-120"/>
                          <a:ea typeface="微軟正黑體" panose="020B0604030504040204" pitchFamily="34" charset="-120"/>
                        </a:rPr>
                        <a:t>銷售預測與訂購</a:t>
                      </a:r>
                      <a:endParaRPr lang="en-US" sz="1600" b="0" i="0" u="none" strike="noStrike">
                        <a:solidFill>
                          <a:srgbClr val="4D4D4D"/>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可能需要更多資料</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適度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低</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P2 </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20</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extLst>
                  <a:ext uri="{0D108BD9-81ED-4DB2-BD59-A6C34878D82A}">
                    <a16:rowId xmlns:a16="http://schemas.microsoft.com/office/drawing/2014/main" val="2739688316"/>
                  </a:ext>
                </a:extLst>
              </a:tr>
              <a:tr h="725889">
                <a:tc>
                  <a:txBody>
                    <a:bodyPr/>
                    <a:lstStyle/>
                    <a:p>
                      <a:pPr marL="0" marR="0" lvl="0" indent="0" algn="ctr" defTabSz="914192" rtl="0" eaLnBrk="1" fontAlgn="ctr" latinLnBrk="0" hangingPunct="1">
                        <a:lnSpc>
                          <a:spcPct val="100000"/>
                        </a:lnSpc>
                        <a:spcBef>
                          <a:spcPts val="0"/>
                        </a:spcBef>
                        <a:spcAft>
                          <a:spcPts val="0"/>
                        </a:spcAft>
                        <a:buClrTx/>
                        <a:buSzTx/>
                        <a:buFontTx/>
                        <a:buNone/>
                        <a:tabLst/>
                        <a:defRPr/>
                      </a:pPr>
                      <a:r>
                        <a:rPr lang="zh-CN" altLang="en-US" sz="1600" b="0" i="0" u="none" strike="noStrike">
                          <a:solidFill>
                            <a:srgbClr val="4D4D4D"/>
                          </a:solidFill>
                          <a:effectLst/>
                          <a:latin typeface="微軟正黑體" panose="020B0604030504040204" pitchFamily="34" charset="-120"/>
                          <a:ea typeface="微軟正黑體" panose="020B0604030504040204" pitchFamily="34" charset="-120"/>
                        </a:rPr>
                        <a:t>系统</a:t>
                      </a:r>
                      <a:r>
                        <a:rPr lang="zh-TW" altLang="en-US" sz="1600" b="0" i="0" u="none" strike="noStrike">
                          <a:solidFill>
                            <a:srgbClr val="4D4D4D"/>
                          </a:solidFill>
                          <a:effectLst/>
                          <a:latin typeface="微軟正黑體" panose="020B0604030504040204" pitchFamily="34" charset="-120"/>
                          <a:ea typeface="微軟正黑體" panose="020B0604030504040204" pitchFamily="34" charset="-120"/>
                        </a:rPr>
                        <a:t>開發並</a:t>
                      </a:r>
                      <a:r>
                        <a:rPr lang="zh-CN" altLang="en-US" sz="1600" b="0" i="0" u="none" strike="noStrike">
                          <a:solidFill>
                            <a:srgbClr val="4D4D4D"/>
                          </a:solidFill>
                          <a:effectLst/>
                          <a:latin typeface="微軟正黑體" panose="020B0604030504040204" pitchFamily="34" charset="-120"/>
                          <a:ea typeface="微軟正黑體" panose="020B0604030504040204" pitchFamily="34" charset="-120"/>
                        </a:rPr>
                        <a:t>部署至全店鋪</a:t>
                      </a:r>
                      <a:endParaRPr lang="en-US" sz="1600" b="0" i="0" u="none" strike="noStrike">
                        <a:solidFill>
                          <a:srgbClr val="4D4D4D"/>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可能需要更多資料</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可能</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部分</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高</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P</a:t>
                      </a:r>
                      <a:r>
                        <a:rPr lang="en-US" altLang="zh-CN" sz="1400" b="0" i="0" u="none" strike="noStrike">
                          <a:solidFill>
                            <a:srgbClr val="000000"/>
                          </a:solidFill>
                          <a:effectLst/>
                          <a:latin typeface="微軟正黑體" panose="020B0604030504040204" pitchFamily="34" charset="-120"/>
                          <a:ea typeface="微軟正黑體" panose="020B0604030504040204" pitchFamily="34" charset="-120"/>
                        </a:rPr>
                        <a:t>2</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20</a:t>
                      </a: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51645984"/>
                  </a:ext>
                </a:extLst>
              </a:tr>
              <a:tr h="725889">
                <a:tc>
                  <a:txBody>
                    <a:bodyPr/>
                    <a:lstStyle/>
                    <a:p>
                      <a:pPr algn="ctr" rtl="0" fontAlgn="ctr"/>
                      <a:r>
                        <a:rPr lang="zh-CN" altLang="en-US" sz="1600" b="0" i="0" u="none" strike="noStrike">
                          <a:solidFill>
                            <a:srgbClr val="4D4D4D"/>
                          </a:solidFill>
                          <a:effectLst/>
                          <a:latin typeface="微軟正黑體" panose="020B0604030504040204" pitchFamily="34" charset="-120"/>
                          <a:ea typeface="微軟正黑體" panose="020B0604030504040204" pitchFamily="34" charset="-120"/>
                        </a:rPr>
                        <a:t>生產與供應鏈優化</a:t>
                      </a:r>
                      <a:endParaRPr lang="en-US" sz="1600" b="0" i="0" u="none" strike="noStrike">
                        <a:solidFill>
                          <a:srgbClr val="4D4D4D"/>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否</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en-US" sz="1400" b="0" i="0" u="none" strike="noStrike">
                          <a:solidFill>
                            <a:srgbClr val="000000"/>
                          </a:solidFill>
                          <a:effectLst/>
                          <a:latin typeface="微軟正黑體" panose="020B0604030504040204" pitchFamily="34" charset="-120"/>
                          <a:ea typeface="微軟正黑體" panose="020B0604030504040204" pitchFamily="34" charset="-120"/>
                        </a:rPr>
                        <a:t> </a:t>
                      </a:r>
                      <a:r>
                        <a:rPr lang="zh-CN" altLang="en-US" sz="1400" b="0" i="0" u="none" strike="noStrike">
                          <a:solidFill>
                            <a:srgbClr val="000000"/>
                          </a:solidFill>
                          <a:effectLst/>
                          <a:latin typeface="微軟正黑體" panose="020B0604030504040204" pitchFamily="34" charset="-120"/>
                          <a:ea typeface="微軟正黑體" panose="020B0604030504040204" pitchFamily="34" charset="-120"/>
                        </a:rPr>
                        <a:t>是</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未知</a:t>
                      </a:r>
                      <a:endParaRPr lang="en-US" altLang="zh-CN" sz="1400" b="0" i="0" u="none" strike="noStrike">
                        <a:solidFill>
                          <a:srgbClr val="FF0000"/>
                        </a:solidFill>
                        <a:effectLst/>
                        <a:latin typeface="微軟正黑體" panose="020B0604030504040204" pitchFamily="34" charset="-120"/>
                        <a:ea typeface="微軟正黑體" panose="020B0604030504040204" pitchFamily="34" charset="-120"/>
                      </a:endParaRPr>
                    </a:p>
                    <a:p>
                      <a:pPr marL="0" marR="0" lvl="0" indent="0" algn="ctr" defTabSz="914192" rtl="0" eaLnBrk="1" fontAlgn="t" latinLnBrk="0" hangingPunct="1">
                        <a:lnSpc>
                          <a:spcPct val="100000"/>
                        </a:lnSpc>
                        <a:spcBef>
                          <a:spcPts val="0"/>
                        </a:spcBef>
                        <a:spcAft>
                          <a:spcPts val="0"/>
                        </a:spcAft>
                        <a:buClrTx/>
                        <a:buSzTx/>
                        <a:buFontTx/>
                        <a:buNone/>
                        <a:tabLst/>
                        <a:defRPr/>
                      </a:pPr>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（高</a:t>
                      </a:r>
                      <a:r>
                        <a:rPr lang="en-US" altLang="zh-CN" sz="1400" b="0" i="0" u="none" strike="noStrike">
                          <a:solidFill>
                            <a:srgbClr val="FF0000"/>
                          </a:solidFill>
                          <a:effectLst/>
                          <a:latin typeface="微軟正黑體" panose="020B0604030504040204" pitchFamily="34" charset="-120"/>
                          <a:ea typeface="微軟正黑體" panose="020B0604030504040204" pitchFamily="34" charset="-120"/>
                        </a:rPr>
                        <a:t>/</a:t>
                      </a:r>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中</a:t>
                      </a:r>
                      <a:r>
                        <a:rPr lang="en-US" altLang="zh-CN" sz="1400" b="0" i="0" u="none" strike="noStrike">
                          <a:solidFill>
                            <a:srgbClr val="FF0000"/>
                          </a:solidFill>
                          <a:effectLst/>
                          <a:latin typeface="微軟正黑體" panose="020B0604030504040204" pitchFamily="34" charset="-120"/>
                          <a:ea typeface="微軟正黑體" panose="020B0604030504040204" pitchFamily="34" charset="-120"/>
                        </a:rPr>
                        <a:t>/</a:t>
                      </a:r>
                      <a:r>
                        <a:rPr lang="zh-CN" altLang="en-US" sz="1400" b="0" i="0" u="none" strike="noStrike">
                          <a:solidFill>
                            <a:srgbClr val="FF0000"/>
                          </a:solidFill>
                          <a:effectLst/>
                          <a:latin typeface="微軟正黑體" panose="020B0604030504040204" pitchFamily="34" charset="-120"/>
                          <a:ea typeface="微軟正黑體" panose="020B0604030504040204" pitchFamily="34" charset="-120"/>
                        </a:rPr>
                        <a:t>低）</a:t>
                      </a:r>
                      <a:endParaRPr lang="en-US" sz="1400" b="0" i="0" u="none" strike="noStrike">
                        <a:solidFill>
                          <a:srgbClr val="FF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algn="ctr" fontAlgn="t"/>
                      <a:r>
                        <a:rPr lang="zh-TW" altLang="en-US" sz="1400" b="0" i="0" u="none" strike="noStrike">
                          <a:solidFill>
                            <a:srgbClr val="000000"/>
                          </a:solidFill>
                          <a:effectLst/>
                          <a:latin typeface="微軟正黑體" panose="020B0604030504040204" pitchFamily="34" charset="-120"/>
                          <a:ea typeface="微軟正黑體" panose="020B0604030504040204" pitchFamily="34" charset="-120"/>
                        </a:rPr>
                        <a:t>暫無法評估</a:t>
                      </a:r>
                      <a:endParaRPr lang="en-US"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tc>
                  <a:txBody>
                    <a:bodyPr/>
                    <a:lstStyle/>
                    <a:p>
                      <a:pPr marL="0" marR="0" lvl="0" indent="0" algn="ctr" defTabSz="914192" rtl="0" eaLnBrk="1" fontAlgn="t" latinLnBrk="0" hangingPunct="1">
                        <a:lnSpc>
                          <a:spcPct val="100000"/>
                        </a:lnSpc>
                        <a:spcBef>
                          <a:spcPts val="0"/>
                        </a:spcBef>
                        <a:spcAft>
                          <a:spcPts val="0"/>
                        </a:spcAft>
                        <a:buClrTx/>
                        <a:buSzTx/>
                        <a:buFontTx/>
                        <a:buNone/>
                        <a:tabLst/>
                        <a:defRPr/>
                      </a:pPr>
                      <a:r>
                        <a:rPr lang="zh-TW" altLang="en-US" sz="1400" b="0" i="0" u="none" strike="noStrike">
                          <a:solidFill>
                            <a:srgbClr val="000000"/>
                          </a:solidFill>
                          <a:effectLst/>
                          <a:latin typeface="微軟正黑體" panose="020B0604030504040204" pitchFamily="34" charset="-120"/>
                          <a:ea typeface="微軟正黑體" panose="020B0604030504040204" pitchFamily="34" charset="-120"/>
                        </a:rPr>
                        <a:t>暫無法評估</a:t>
                      </a:r>
                      <a:endParaRPr lang="en-US" altLang="zh-TW" sz="1400" b="0" i="0" u="none" strike="noStrike">
                        <a:solidFill>
                          <a:srgbClr val="000000"/>
                        </a:solidFill>
                        <a:effectLst/>
                        <a:latin typeface="微軟正黑體" panose="020B0604030504040204" pitchFamily="34" charset="-120"/>
                        <a:ea typeface="微軟正黑體" panose="020B0604030504040204" pitchFamily="34" charset="-120"/>
                      </a:endParaRPr>
                    </a:p>
                  </a:txBody>
                  <a:tcPr marL="3975" marR="3975" marT="397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9E9E9"/>
                    </a:solidFill>
                  </a:tcPr>
                </a:tc>
                <a:extLst>
                  <a:ext uri="{0D108BD9-81ED-4DB2-BD59-A6C34878D82A}">
                    <a16:rowId xmlns:a16="http://schemas.microsoft.com/office/drawing/2014/main" val="594797547"/>
                  </a:ext>
                </a:extLst>
              </a:tr>
            </a:tbl>
          </a:graphicData>
        </a:graphic>
      </p:graphicFrame>
      <p:sp>
        <p:nvSpPr>
          <p:cNvPr id="8" name="Text Placeholder 4">
            <a:extLst>
              <a:ext uri="{FF2B5EF4-FFF2-40B4-BE49-F238E27FC236}">
                <a16:creationId xmlns:a16="http://schemas.microsoft.com/office/drawing/2014/main" id="{B6D9F1D1-1F5B-4A86-8EFD-BA4EDD21724F}"/>
              </a:ext>
            </a:extLst>
          </p:cNvPr>
          <p:cNvSpPr>
            <a:spLocks noGrp="1"/>
          </p:cNvSpPr>
          <p:nvPr>
            <p:ph type="body" sz="quarter" idx="4294967295"/>
          </p:nvPr>
        </p:nvSpPr>
        <p:spPr>
          <a:xfrm>
            <a:off x="532014" y="165822"/>
            <a:ext cx="10756900" cy="1004887"/>
          </a:xfrm>
        </p:spPr>
        <p:txBody>
          <a:bodyPr vert="horz" lIns="91440" tIns="45720" rIns="91440" bIns="45720" rtlCol="0" anchor="ctr">
            <a:normAutofit/>
          </a:bodyPr>
          <a:lstStyle/>
          <a:p>
            <a:pPr marL="0" indent="0" algn="ctr">
              <a:spcBef>
                <a:spcPct val="0"/>
              </a:spcBef>
              <a:buNone/>
            </a:pPr>
            <a:r>
              <a:rPr lang="zh-TW" altLang="en-US" sz="3600" b="1">
                <a:solidFill>
                  <a:schemeClr val="accent1"/>
                </a:solidFill>
                <a:latin typeface="Microsoft JhengHei" panose="020B0604030504040204" pitchFamily="34" charset="-120"/>
                <a:ea typeface="Microsoft JhengHei" panose="020B0604030504040204" pitchFamily="34" charset="-120"/>
                <a:cs typeface="+mj-cs"/>
              </a:rPr>
              <a:t>解決方案</a:t>
            </a:r>
            <a:r>
              <a:rPr lang="en-US" altLang="zh-TW" sz="3600" b="1">
                <a:solidFill>
                  <a:schemeClr val="accent1"/>
                </a:solidFill>
                <a:latin typeface="Microsoft JhengHei" panose="020B0604030504040204" pitchFamily="34" charset="-120"/>
                <a:ea typeface="Microsoft JhengHei" panose="020B0604030504040204" pitchFamily="34" charset="-120"/>
                <a:cs typeface="+mj-cs"/>
              </a:rPr>
              <a:t>Prioritization</a:t>
            </a:r>
            <a:endParaRPr lang="en-US" sz="3600" b="1">
              <a:solidFill>
                <a:schemeClr val="accent1"/>
              </a:solidFill>
              <a:latin typeface="Microsoft JhengHei" panose="020B0604030504040204" pitchFamily="34" charset="-120"/>
              <a:ea typeface="Microsoft JhengHei" panose="020B0604030504040204" pitchFamily="34" charset="-120"/>
              <a:cs typeface="+mj-cs"/>
            </a:endParaRPr>
          </a:p>
        </p:txBody>
      </p:sp>
      <p:sp>
        <p:nvSpPr>
          <p:cNvPr id="3" name="TextBox 2">
            <a:extLst>
              <a:ext uri="{FF2B5EF4-FFF2-40B4-BE49-F238E27FC236}">
                <a16:creationId xmlns:a16="http://schemas.microsoft.com/office/drawing/2014/main" id="{102FCBC7-F932-4ADB-9CB5-27B275035B0A}"/>
              </a:ext>
            </a:extLst>
          </p:cNvPr>
          <p:cNvSpPr txBox="1"/>
          <p:nvPr/>
        </p:nvSpPr>
        <p:spPr>
          <a:xfrm>
            <a:off x="783294" y="5872811"/>
            <a:ext cx="4363720" cy="656374"/>
          </a:xfrm>
          <a:prstGeom prst="rect">
            <a:avLst/>
          </a:prstGeom>
          <a:noFill/>
        </p:spPr>
        <p:txBody>
          <a:bodyPr wrap="none" lIns="182880" tIns="146304" rIns="182880" bIns="146304" rtlCol="0">
            <a:noAutofit/>
          </a:bodyPr>
          <a:lstStyle/>
          <a:p>
            <a:pPr>
              <a:lnSpc>
                <a:spcPct val="90000"/>
              </a:lnSpc>
              <a:spcAft>
                <a:spcPts val="600"/>
              </a:spcAft>
            </a:pPr>
            <a:r>
              <a:rPr lang="zh-CN" altLang="en-US" sz="1200">
                <a:latin typeface="微軟正黑體" panose="020B0604030504040204" pitchFamily="34" charset="-120"/>
                <a:ea typeface="微軟正黑體" panose="020B0604030504040204" pitchFamily="34" charset="-120"/>
              </a:rPr>
              <a:t>* 此</a:t>
            </a:r>
            <a:r>
              <a:rPr lang="en-US" altLang="zh-CN" sz="1200">
                <a:latin typeface="微軟正黑體" panose="020B0604030504040204" pitchFamily="34" charset="-120"/>
                <a:ea typeface="微軟正黑體" panose="020B0604030504040204" pitchFamily="34" charset="-120"/>
              </a:rPr>
              <a:t>4</a:t>
            </a:r>
            <a:r>
              <a:rPr lang="zh-CN" altLang="en-US" sz="1200">
                <a:latin typeface="微軟正黑體" panose="020B0604030504040204" pitchFamily="34" charset="-120"/>
                <a:ea typeface="微軟正黑體" panose="020B0604030504040204" pitchFamily="34" charset="-120"/>
              </a:rPr>
              <a:t>個解決方案每個都包含若干模塊內容</a:t>
            </a:r>
            <a:endParaRPr lang="en-US" altLang="zh-CN" sz="1200">
              <a:latin typeface="微軟正黑體" panose="020B0604030504040204" pitchFamily="34" charset="-120"/>
              <a:ea typeface="微軟正黑體" panose="020B0604030504040204" pitchFamily="34" charset="-120"/>
            </a:endParaRPr>
          </a:p>
          <a:p>
            <a:pPr>
              <a:lnSpc>
                <a:spcPct val="90000"/>
              </a:lnSpc>
              <a:spcAft>
                <a:spcPts val="600"/>
              </a:spcAft>
            </a:pPr>
            <a:r>
              <a:rPr lang="zh-CN" altLang="en-US" sz="1200">
                <a:latin typeface="微軟正黑體" panose="020B0604030504040204" pitchFamily="34" charset="-120"/>
                <a:ea typeface="微軟正黑體" panose="020B0604030504040204" pitchFamily="34" charset="-120"/>
              </a:rPr>
              <a:t>* 紅色字部分需要與全家確認</a:t>
            </a:r>
            <a:endParaRPr lang="en-US" sz="1200">
              <a:latin typeface="微軟正黑體" panose="020B0604030504040204" pitchFamily="34" charset="-120"/>
              <a:ea typeface="微軟正黑體" panose="020B0604030504040204" pitchFamily="34" charset="-120"/>
            </a:endParaRPr>
          </a:p>
        </p:txBody>
      </p:sp>
      <p:pic>
        <p:nvPicPr>
          <p:cNvPr id="7" name="Picture 2" descr="ãFamilymart logo no backgroundãçåçæå°çµæ">
            <a:extLst>
              <a:ext uri="{FF2B5EF4-FFF2-40B4-BE49-F238E27FC236}">
                <a16:creationId xmlns:a16="http://schemas.microsoft.com/office/drawing/2014/main" id="{D5070B8B-B59D-4A99-BD8A-7D1B68483E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18778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613C0E92-9B50-4456-9314-31D80E8B8822}"/>
              </a:ext>
            </a:extLst>
          </p:cNvPr>
          <p:cNvGrpSpPr/>
          <p:nvPr/>
        </p:nvGrpSpPr>
        <p:grpSpPr>
          <a:xfrm>
            <a:off x="1236380" y="1365163"/>
            <a:ext cx="9577925" cy="4687782"/>
            <a:chOff x="1464198" y="1207981"/>
            <a:chExt cx="9577925" cy="4687782"/>
          </a:xfrm>
        </p:grpSpPr>
        <p:grpSp>
          <p:nvGrpSpPr>
            <p:cNvPr id="2" name="Group 1">
              <a:extLst>
                <a:ext uri="{FF2B5EF4-FFF2-40B4-BE49-F238E27FC236}">
                  <a16:creationId xmlns:a16="http://schemas.microsoft.com/office/drawing/2014/main" id="{40D94C68-DF1D-4C21-B164-88479D9C0166}"/>
                </a:ext>
              </a:extLst>
            </p:cNvPr>
            <p:cNvGrpSpPr/>
            <p:nvPr/>
          </p:nvGrpSpPr>
          <p:grpSpPr>
            <a:xfrm>
              <a:off x="1464198" y="1207981"/>
              <a:ext cx="9577925" cy="4687782"/>
              <a:chOff x="579980" y="1119299"/>
              <a:chExt cx="11307019" cy="5534064"/>
            </a:xfrm>
          </p:grpSpPr>
          <p:grpSp>
            <p:nvGrpSpPr>
              <p:cNvPr id="20" name="Group 19">
                <a:extLst>
                  <a:ext uri="{FF2B5EF4-FFF2-40B4-BE49-F238E27FC236}">
                    <a16:creationId xmlns:a16="http://schemas.microsoft.com/office/drawing/2014/main" id="{F06CB1FE-FF5C-4A14-B69D-A399E9DC9B2F}"/>
                  </a:ext>
                </a:extLst>
              </p:cNvPr>
              <p:cNvGrpSpPr/>
              <p:nvPr/>
            </p:nvGrpSpPr>
            <p:grpSpPr>
              <a:xfrm>
                <a:off x="579980" y="1119299"/>
                <a:ext cx="11307019" cy="5534064"/>
                <a:chOff x="4977441" y="1699398"/>
                <a:chExt cx="5265417" cy="3829538"/>
              </a:xfrm>
            </p:grpSpPr>
            <p:cxnSp>
              <p:nvCxnSpPr>
                <p:cNvPr id="23" name="Straight Arrow Connector 22">
                  <a:extLst>
                    <a:ext uri="{FF2B5EF4-FFF2-40B4-BE49-F238E27FC236}">
                      <a16:creationId xmlns:a16="http://schemas.microsoft.com/office/drawing/2014/main" id="{BCD629C8-4AA8-447F-A577-5FB17B21E1F1}"/>
                    </a:ext>
                  </a:extLst>
                </p:cNvPr>
                <p:cNvCxnSpPr>
                  <a:cxnSpLocks/>
                </p:cNvCxnSpPr>
                <p:nvPr/>
              </p:nvCxnSpPr>
              <p:spPr>
                <a:xfrm>
                  <a:off x="5280617" y="5133729"/>
                  <a:ext cx="4842766" cy="4407"/>
                </a:xfrm>
                <a:prstGeom prst="straightConnector1">
                  <a:avLst/>
                </a:prstGeom>
                <a:ln w="19050">
                  <a:solidFill>
                    <a:schemeClr val="bg2">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FB88226A-4E95-4710-8573-104D0F251D91}"/>
                    </a:ext>
                  </a:extLst>
                </p:cNvPr>
                <p:cNvCxnSpPr/>
                <p:nvPr/>
              </p:nvCxnSpPr>
              <p:spPr>
                <a:xfrm flipV="1">
                  <a:off x="5289027" y="1737114"/>
                  <a:ext cx="0" cy="3401023"/>
                </a:xfrm>
                <a:prstGeom prst="straightConnector1">
                  <a:avLst/>
                </a:prstGeom>
                <a:ln w="19050">
                  <a:solidFill>
                    <a:schemeClr val="bg2">
                      <a:lumMod val="2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ED0E8EC-9737-4E6A-9FEA-FA89E7B683C3}"/>
                    </a:ext>
                  </a:extLst>
                </p:cNvPr>
                <p:cNvCxnSpPr>
                  <a:cxnSpLocks/>
                  <a:stCxn id="28" idx="2"/>
                </p:cNvCxnSpPr>
                <p:nvPr/>
              </p:nvCxnSpPr>
              <p:spPr>
                <a:xfrm>
                  <a:off x="5195062" y="3313554"/>
                  <a:ext cx="5047796" cy="1"/>
                </a:xfrm>
                <a:prstGeom prst="line">
                  <a:avLst/>
                </a:prstGeom>
                <a:ln w="19050">
                  <a:solidFill>
                    <a:schemeClr val="bg2">
                      <a:lumMod val="2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831E688-3444-43CC-A3FA-33A9094F3572}"/>
                    </a:ext>
                  </a:extLst>
                </p:cNvPr>
                <p:cNvCxnSpPr/>
                <p:nvPr/>
              </p:nvCxnSpPr>
              <p:spPr>
                <a:xfrm flipH="1">
                  <a:off x="7647267" y="1737114"/>
                  <a:ext cx="14598" cy="3401023"/>
                </a:xfrm>
                <a:prstGeom prst="line">
                  <a:avLst/>
                </a:prstGeom>
                <a:ln w="19050">
                  <a:solidFill>
                    <a:schemeClr val="bg2">
                      <a:lumMod val="2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AD09F60E-E1EA-45AD-A6C5-4593E69E874C}"/>
                    </a:ext>
                  </a:extLst>
                </p:cNvPr>
                <p:cNvSpPr txBox="1"/>
                <p:nvPr/>
              </p:nvSpPr>
              <p:spPr>
                <a:xfrm>
                  <a:off x="4988246" y="4963410"/>
                  <a:ext cx="214318" cy="276571"/>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高</a:t>
                  </a:r>
                  <a:endParaRPr kumimoji="0" 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sp>
              <p:nvSpPr>
                <p:cNvPr id="27" name="TextBox 26">
                  <a:extLst>
                    <a:ext uri="{FF2B5EF4-FFF2-40B4-BE49-F238E27FC236}">
                      <a16:creationId xmlns:a16="http://schemas.microsoft.com/office/drawing/2014/main" id="{105E5B8B-A6EE-4CDA-A8B5-E99AB055EA6D}"/>
                    </a:ext>
                  </a:extLst>
                </p:cNvPr>
                <p:cNvSpPr txBox="1"/>
                <p:nvPr/>
              </p:nvSpPr>
              <p:spPr>
                <a:xfrm>
                  <a:off x="4977441" y="1699398"/>
                  <a:ext cx="214318" cy="276571"/>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低</a:t>
                  </a:r>
                  <a:endParaRPr kumimoji="0" 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sp>
              <p:nvSpPr>
                <p:cNvPr id="28" name="TextBox 27">
                  <a:extLst>
                    <a:ext uri="{FF2B5EF4-FFF2-40B4-BE49-F238E27FC236}">
                      <a16:creationId xmlns:a16="http://schemas.microsoft.com/office/drawing/2014/main" id="{30A25E12-2F70-4E49-AA11-81DD83E1BC40}"/>
                    </a:ext>
                  </a:extLst>
                </p:cNvPr>
                <p:cNvSpPr txBox="1"/>
                <p:nvPr/>
              </p:nvSpPr>
              <p:spPr>
                <a:xfrm rot="16200000">
                  <a:off x="4668368" y="3228955"/>
                  <a:ext cx="884190" cy="169199"/>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4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技術可行性</a:t>
                  </a:r>
                  <a:endParaRPr kumimoji="0" lang="en-US" sz="14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sp>
              <p:nvSpPr>
                <p:cNvPr id="29" name="TextBox 28">
                  <a:extLst>
                    <a:ext uri="{FF2B5EF4-FFF2-40B4-BE49-F238E27FC236}">
                      <a16:creationId xmlns:a16="http://schemas.microsoft.com/office/drawing/2014/main" id="{36382A6C-FE78-4607-93E2-BA7982C0B2A2}"/>
                    </a:ext>
                  </a:extLst>
                </p:cNvPr>
                <p:cNvSpPr txBox="1"/>
                <p:nvPr/>
              </p:nvSpPr>
              <p:spPr>
                <a:xfrm>
                  <a:off x="7629780" y="5277507"/>
                  <a:ext cx="496316" cy="251429"/>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4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商業價值</a:t>
                  </a:r>
                  <a:endParaRPr kumimoji="0" lang="en-US" sz="14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sp>
              <p:nvSpPr>
                <p:cNvPr id="30" name="TextBox 29">
                  <a:extLst>
                    <a:ext uri="{FF2B5EF4-FFF2-40B4-BE49-F238E27FC236}">
                      <a16:creationId xmlns:a16="http://schemas.microsoft.com/office/drawing/2014/main" id="{B993CCB4-571B-4691-88A4-B7DB4CC9303D}"/>
                    </a:ext>
                  </a:extLst>
                </p:cNvPr>
                <p:cNvSpPr txBox="1"/>
                <p:nvPr/>
              </p:nvSpPr>
              <p:spPr>
                <a:xfrm>
                  <a:off x="5467527" y="5215952"/>
                  <a:ext cx="214318" cy="276571"/>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低</a:t>
                  </a:r>
                  <a:endParaRPr kumimoji="0" 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sp>
              <p:nvSpPr>
                <p:cNvPr id="31" name="TextBox 30">
                  <a:extLst>
                    <a:ext uri="{FF2B5EF4-FFF2-40B4-BE49-F238E27FC236}">
                      <a16:creationId xmlns:a16="http://schemas.microsoft.com/office/drawing/2014/main" id="{D85E91A4-223A-4F5C-A325-F8128F403C36}"/>
                    </a:ext>
                  </a:extLst>
                </p:cNvPr>
                <p:cNvSpPr txBox="1"/>
                <p:nvPr/>
              </p:nvSpPr>
              <p:spPr>
                <a:xfrm>
                  <a:off x="10016224" y="5185718"/>
                  <a:ext cx="214318" cy="276571"/>
                </a:xfrm>
                <a:prstGeom prst="rect">
                  <a:avLst/>
                </a:prstGeom>
                <a:noFill/>
              </p:spPr>
              <p:txBody>
                <a:bodyPr wrap="non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zh-TW" alt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rPr>
                    <a:t>高</a:t>
                  </a:r>
                  <a:endParaRPr kumimoji="0" lang="en-US" sz="160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grpSp>
              <p:nvGrpSpPr>
                <p:cNvPr id="49" name="Group 48">
                  <a:extLst>
                    <a:ext uri="{FF2B5EF4-FFF2-40B4-BE49-F238E27FC236}">
                      <a16:creationId xmlns:a16="http://schemas.microsoft.com/office/drawing/2014/main" id="{07826C86-0280-438C-8C11-EDB65169026A}"/>
                    </a:ext>
                  </a:extLst>
                </p:cNvPr>
                <p:cNvGrpSpPr/>
                <p:nvPr/>
              </p:nvGrpSpPr>
              <p:grpSpPr>
                <a:xfrm>
                  <a:off x="7097287" y="2959188"/>
                  <a:ext cx="1155558" cy="724468"/>
                  <a:chOff x="7097287" y="2959188"/>
                  <a:chExt cx="1155558" cy="724468"/>
                </a:xfrm>
              </p:grpSpPr>
              <p:sp>
                <p:nvSpPr>
                  <p:cNvPr id="50" name="TextBox 49">
                    <a:extLst>
                      <a:ext uri="{FF2B5EF4-FFF2-40B4-BE49-F238E27FC236}">
                        <a16:creationId xmlns:a16="http://schemas.microsoft.com/office/drawing/2014/main" id="{221D396B-D4A1-4F8A-948B-DB5457786B8F}"/>
                      </a:ext>
                    </a:extLst>
                  </p:cNvPr>
                  <p:cNvSpPr txBox="1"/>
                  <p:nvPr/>
                </p:nvSpPr>
                <p:spPr>
                  <a:xfrm>
                    <a:off x="7546083" y="2959783"/>
                    <a:ext cx="706762" cy="276571"/>
                  </a:xfrm>
                  <a:prstGeom prst="rect">
                    <a:avLst/>
                  </a:prstGeom>
                  <a:noFill/>
                </p:spPr>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2D2D2">
                            <a:lumMod val="25000"/>
                          </a:srgbClr>
                        </a:solidFill>
                        <a:effectLst/>
                        <a:uLnTx/>
                        <a:uFillTx/>
                        <a:latin typeface="微軟正黑體" panose="020B0604030504040204" pitchFamily="34" charset="-120"/>
                        <a:ea typeface="微軟正黑體" panose="020B0604030504040204" pitchFamily="34" charset="-120"/>
                      </a:rPr>
                      <a:t>P1</a:t>
                    </a:r>
                  </a:p>
                </p:txBody>
              </p:sp>
              <p:sp>
                <p:nvSpPr>
                  <p:cNvPr id="51" name="TextBox 50">
                    <a:extLst>
                      <a:ext uri="{FF2B5EF4-FFF2-40B4-BE49-F238E27FC236}">
                        <a16:creationId xmlns:a16="http://schemas.microsoft.com/office/drawing/2014/main" id="{995824A9-F56B-4F06-8369-304FCFD493CF}"/>
                      </a:ext>
                    </a:extLst>
                  </p:cNvPr>
                  <p:cNvSpPr txBox="1"/>
                  <p:nvPr/>
                </p:nvSpPr>
                <p:spPr>
                  <a:xfrm>
                    <a:off x="7539226" y="3407085"/>
                    <a:ext cx="706762" cy="276571"/>
                  </a:xfrm>
                  <a:prstGeom prst="rect">
                    <a:avLst/>
                  </a:prstGeom>
                  <a:noFill/>
                </p:spPr>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2D2D2">
                            <a:lumMod val="25000"/>
                          </a:srgbClr>
                        </a:solidFill>
                        <a:effectLst/>
                        <a:uLnTx/>
                        <a:uFillTx/>
                        <a:latin typeface="微軟正黑體" panose="020B0604030504040204" pitchFamily="34" charset="-120"/>
                        <a:ea typeface="微軟正黑體" panose="020B0604030504040204" pitchFamily="34" charset="-120"/>
                      </a:rPr>
                      <a:t>P2</a:t>
                    </a:r>
                  </a:p>
                </p:txBody>
              </p:sp>
              <p:sp>
                <p:nvSpPr>
                  <p:cNvPr id="52" name="TextBox 51">
                    <a:extLst>
                      <a:ext uri="{FF2B5EF4-FFF2-40B4-BE49-F238E27FC236}">
                        <a16:creationId xmlns:a16="http://schemas.microsoft.com/office/drawing/2014/main" id="{C0191BBA-68EF-4665-968C-393C6960675C}"/>
                      </a:ext>
                    </a:extLst>
                  </p:cNvPr>
                  <p:cNvSpPr txBox="1"/>
                  <p:nvPr/>
                </p:nvSpPr>
                <p:spPr>
                  <a:xfrm>
                    <a:off x="7097287" y="2959188"/>
                    <a:ext cx="706762" cy="276571"/>
                  </a:xfrm>
                  <a:prstGeom prst="rect">
                    <a:avLst/>
                  </a:prstGeom>
                  <a:noFill/>
                </p:spPr>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2D2D2">
                            <a:lumMod val="25000"/>
                          </a:srgbClr>
                        </a:solidFill>
                        <a:effectLst/>
                        <a:uLnTx/>
                        <a:uFillTx/>
                        <a:latin typeface="微軟正黑體" panose="020B0604030504040204" pitchFamily="34" charset="-120"/>
                        <a:ea typeface="微軟正黑體" panose="020B0604030504040204" pitchFamily="34" charset="-120"/>
                      </a:rPr>
                      <a:t>P2</a:t>
                    </a:r>
                  </a:p>
                </p:txBody>
              </p:sp>
              <p:sp>
                <p:nvSpPr>
                  <p:cNvPr id="53" name="TextBox 52">
                    <a:extLst>
                      <a:ext uri="{FF2B5EF4-FFF2-40B4-BE49-F238E27FC236}">
                        <a16:creationId xmlns:a16="http://schemas.microsoft.com/office/drawing/2014/main" id="{A4F1AC32-A0AF-4F15-9AEC-497590E1CC69}"/>
                      </a:ext>
                    </a:extLst>
                  </p:cNvPr>
                  <p:cNvSpPr txBox="1"/>
                  <p:nvPr/>
                </p:nvSpPr>
                <p:spPr>
                  <a:xfrm>
                    <a:off x="7097287" y="3402866"/>
                    <a:ext cx="706762" cy="276571"/>
                  </a:xfrm>
                  <a:prstGeom prst="rect">
                    <a:avLst/>
                  </a:prstGeom>
                  <a:noFill/>
                </p:spPr>
                <p:txBody>
                  <a:bodyPr wrap="square" rtlCol="0">
                    <a:sp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D2D2D2">
                            <a:lumMod val="25000"/>
                          </a:srgbClr>
                        </a:solidFill>
                        <a:effectLst/>
                        <a:uLnTx/>
                        <a:uFillTx/>
                        <a:latin typeface="微軟正黑體" panose="020B0604030504040204" pitchFamily="34" charset="-120"/>
                        <a:ea typeface="微軟正黑體" panose="020B0604030504040204" pitchFamily="34" charset="-120"/>
                      </a:rPr>
                      <a:t>P3</a:t>
                    </a:r>
                  </a:p>
                </p:txBody>
              </p:sp>
            </p:grpSp>
          </p:grpSp>
          <p:sp>
            <p:nvSpPr>
              <p:cNvPr id="3" name="Rectangle: Rounded Corners 2">
                <a:extLst>
                  <a:ext uri="{FF2B5EF4-FFF2-40B4-BE49-F238E27FC236}">
                    <a16:creationId xmlns:a16="http://schemas.microsoft.com/office/drawing/2014/main" id="{01A37F86-CD1B-42D8-B81B-0673A5C30744}"/>
                  </a:ext>
                </a:extLst>
              </p:cNvPr>
              <p:cNvSpPr/>
              <p:nvPr/>
            </p:nvSpPr>
            <p:spPr bwMode="auto">
              <a:xfrm>
                <a:off x="4861247" y="2061906"/>
                <a:ext cx="2258055" cy="708953"/>
              </a:xfrm>
              <a:prstGeom prst="roundRect">
                <a:avLst/>
              </a:prstGeom>
              <a:ln/>
            </p:spPr>
            <p:style>
              <a:lnRef idx="3">
                <a:schemeClr val="lt1"/>
              </a:lnRef>
              <a:fillRef idx="1">
                <a:schemeClr val="accent1"/>
              </a:fillRef>
              <a:effectRef idx="1">
                <a:schemeClr val="accent1"/>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rPr>
                  <a:t>高</a:t>
                </a:r>
                <a:r>
                  <a:rPr lang="en-US" altLang="zh-TW" sz="1600" b="1">
                    <a:solidFill>
                      <a:schemeClr val="bg1"/>
                    </a:solidFill>
                    <a:latin typeface="微軟正黑體" panose="020B0604030504040204" pitchFamily="34" charset="-120"/>
                    <a:ea typeface="微軟正黑體" panose="020B0604030504040204" pitchFamily="34" charset="-120"/>
                    <a:cs typeface="Segoe UI" pitchFamily="34" charset="0"/>
                  </a:rPr>
                  <a:t>p-value</a:t>
                </a:r>
                <a:r>
                  <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rPr>
                  <a:t>商品</a:t>
                </a:r>
                <a:r>
                  <a:rPr lang="zh-CN" altLang="en-US" sz="1600" b="1">
                    <a:solidFill>
                      <a:schemeClr val="bg1"/>
                    </a:solidFill>
                    <a:latin typeface="微軟正黑體" panose="020B0604030504040204" pitchFamily="34" charset="-120"/>
                    <a:ea typeface="微軟正黑體" panose="020B0604030504040204" pitchFamily="34" charset="-120"/>
                    <a:cs typeface="Segoe UI" pitchFamily="34" charset="0"/>
                  </a:rPr>
                  <a:t>銷售訂購與預測</a:t>
                </a:r>
                <a:endPar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endParaRPr>
              </a:p>
            </p:txBody>
          </p:sp>
          <p:sp>
            <p:nvSpPr>
              <p:cNvPr id="40" name="Rectangle: Rounded Corners 39">
                <a:extLst>
                  <a:ext uri="{FF2B5EF4-FFF2-40B4-BE49-F238E27FC236}">
                    <a16:creationId xmlns:a16="http://schemas.microsoft.com/office/drawing/2014/main" id="{6B57C07C-4EFB-49A3-83E5-910B7106AD92}"/>
                  </a:ext>
                </a:extLst>
              </p:cNvPr>
              <p:cNvSpPr/>
              <p:nvPr/>
            </p:nvSpPr>
            <p:spPr bwMode="auto">
              <a:xfrm>
                <a:off x="7522629" y="4106277"/>
                <a:ext cx="1951259" cy="708953"/>
              </a:xfrm>
              <a:prstGeom prst="roundRect">
                <a:avLst/>
              </a:prstGeom>
              <a:solidFill>
                <a:schemeClr val="accent4"/>
              </a:solidFill>
              <a:ln/>
            </p:spPr>
            <p:style>
              <a:lnRef idx="3">
                <a:schemeClr val="lt1"/>
              </a:lnRef>
              <a:fillRef idx="1">
                <a:schemeClr val="accent5"/>
              </a:fillRef>
              <a:effectRef idx="1">
                <a:schemeClr val="accent5"/>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rPr>
                  <a:t>佈署至多</a:t>
                </a:r>
                <a:r>
                  <a:rPr lang="zh-CN" altLang="en-US" sz="1600" b="1">
                    <a:solidFill>
                      <a:schemeClr val="bg1"/>
                    </a:solidFill>
                    <a:latin typeface="微軟正黑體" panose="020B0604030504040204" pitchFamily="34" charset="-120"/>
                    <a:ea typeface="微軟正黑體" panose="020B0604030504040204" pitchFamily="34" charset="-120"/>
                    <a:cs typeface="Segoe UI" pitchFamily="34" charset="0"/>
                  </a:rPr>
                  <a:t>店鋪</a:t>
                </a:r>
                <a:endPar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endParaRPr>
              </a:p>
            </p:txBody>
          </p:sp>
          <p:sp>
            <p:nvSpPr>
              <p:cNvPr id="41" name="Rectangle: Rounded Corners 40">
                <a:extLst>
                  <a:ext uri="{FF2B5EF4-FFF2-40B4-BE49-F238E27FC236}">
                    <a16:creationId xmlns:a16="http://schemas.microsoft.com/office/drawing/2014/main" id="{B4DF155C-DDC1-4941-85F8-78F531DCC50E}"/>
                  </a:ext>
                </a:extLst>
              </p:cNvPr>
              <p:cNvSpPr/>
              <p:nvPr/>
            </p:nvSpPr>
            <p:spPr bwMode="auto">
              <a:xfrm>
                <a:off x="7993171" y="2101932"/>
                <a:ext cx="1773197" cy="708953"/>
              </a:xfrm>
              <a:prstGeom prst="roundRect">
                <a:avLst/>
              </a:prstGeom>
              <a:ln/>
            </p:spPr>
            <p:style>
              <a:lnRef idx="3">
                <a:schemeClr val="lt1"/>
              </a:lnRef>
              <a:fillRef idx="1">
                <a:schemeClr val="accent2"/>
              </a:fillRef>
              <a:effectRef idx="1">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CN" altLang="en-US" sz="1600" b="1">
                    <a:solidFill>
                      <a:schemeClr val="bg1"/>
                    </a:solidFill>
                    <a:latin typeface="微軟正黑體" panose="020B0604030504040204" pitchFamily="34" charset="-120"/>
                    <a:ea typeface="微軟正黑體" panose="020B0604030504040204" pitchFamily="34" charset="-120"/>
                    <a:cs typeface="Segoe UI" pitchFamily="34" charset="0"/>
                  </a:rPr>
                  <a:t>鮮食銷售訂購與預測</a:t>
                </a:r>
                <a:endPar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endParaRPr>
              </a:p>
            </p:txBody>
          </p:sp>
        </p:grpSp>
        <p:sp>
          <p:nvSpPr>
            <p:cNvPr id="21" name="Rectangle: Rounded Corners 20">
              <a:extLst>
                <a:ext uri="{FF2B5EF4-FFF2-40B4-BE49-F238E27FC236}">
                  <a16:creationId xmlns:a16="http://schemas.microsoft.com/office/drawing/2014/main" id="{A188F265-FF8F-467F-BF47-4EAF80024008}"/>
                </a:ext>
              </a:extLst>
            </p:cNvPr>
            <p:cNvSpPr/>
            <p:nvPr/>
          </p:nvSpPr>
          <p:spPr bwMode="auto">
            <a:xfrm>
              <a:off x="5053844" y="4060516"/>
              <a:ext cx="1502034" cy="600538"/>
            </a:xfrm>
            <a:prstGeom prst="roundRect">
              <a:avLst/>
            </a:prstGeom>
            <a:ln/>
          </p:spPr>
          <p:style>
            <a:lnRef idx="3">
              <a:schemeClr val="lt1"/>
            </a:lnRef>
            <a:fillRef idx="1">
              <a:schemeClr val="accent5"/>
            </a:fillRef>
            <a:effectRef idx="1">
              <a:schemeClr val="accent5"/>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zh-CN" altLang="en-US" sz="1600" b="1">
                  <a:solidFill>
                    <a:schemeClr val="bg1"/>
                  </a:solidFill>
                  <a:latin typeface="微軟正黑體" panose="020B0604030504040204" pitchFamily="34" charset="-120"/>
                  <a:ea typeface="微軟正黑體" panose="020B0604030504040204" pitchFamily="34" charset="-120"/>
                  <a:cs typeface="Segoe UI" pitchFamily="34" charset="0"/>
                </a:rPr>
                <a:t>生產與供應鏈優化</a:t>
              </a:r>
              <a:endParaRPr lang="zh-TW" altLang="en-US" sz="1600" b="1">
                <a:solidFill>
                  <a:schemeClr val="bg1"/>
                </a:solidFill>
                <a:latin typeface="微軟正黑體" panose="020B0604030504040204" pitchFamily="34" charset="-120"/>
                <a:ea typeface="微軟正黑體" panose="020B0604030504040204" pitchFamily="34" charset="-120"/>
                <a:cs typeface="Segoe UI" pitchFamily="34" charset="0"/>
              </a:endParaRPr>
            </a:p>
          </p:txBody>
        </p:sp>
      </p:grpSp>
      <p:sp>
        <p:nvSpPr>
          <p:cNvPr id="32" name="Text Placeholder 4">
            <a:extLst>
              <a:ext uri="{FF2B5EF4-FFF2-40B4-BE49-F238E27FC236}">
                <a16:creationId xmlns:a16="http://schemas.microsoft.com/office/drawing/2014/main" id="{6363A937-77FF-4995-827A-BC0411BB1B4C}"/>
              </a:ext>
            </a:extLst>
          </p:cNvPr>
          <p:cNvSpPr>
            <a:spLocks noGrp="1"/>
          </p:cNvSpPr>
          <p:nvPr>
            <p:ph type="body" sz="quarter" idx="4294967295"/>
          </p:nvPr>
        </p:nvSpPr>
        <p:spPr>
          <a:xfrm>
            <a:off x="1055716" y="207386"/>
            <a:ext cx="9896475" cy="1004887"/>
          </a:xfrm>
        </p:spPr>
        <p:txBody>
          <a:bodyPr vert="horz" lIns="91440" tIns="45720" rIns="91440" bIns="45720" rtlCol="0" anchor="ctr">
            <a:normAutofit/>
          </a:bodyPr>
          <a:lstStyle/>
          <a:p>
            <a:pPr marL="0" indent="0" algn="ctr">
              <a:spcBef>
                <a:spcPct val="0"/>
              </a:spcBef>
              <a:buNone/>
            </a:pPr>
            <a:r>
              <a:rPr lang="zh-TW" altLang="en-US" sz="3600" b="1">
                <a:solidFill>
                  <a:schemeClr val="accent1"/>
                </a:solidFill>
                <a:latin typeface="微軟正黑體" panose="020B0604030504040204" pitchFamily="34" charset="-120"/>
                <a:ea typeface="微軟正黑體" panose="020B0604030504040204" pitchFamily="34" charset="-120"/>
                <a:cs typeface="+mj-cs"/>
              </a:rPr>
              <a:t>解決方案優先順序</a:t>
            </a:r>
            <a:endParaRPr lang="en-US" sz="3600" b="1">
              <a:solidFill>
                <a:schemeClr val="accent1"/>
              </a:solidFill>
              <a:latin typeface="微軟正黑體" panose="020B0604030504040204" pitchFamily="34" charset="-120"/>
              <a:ea typeface="微軟正黑體" panose="020B0604030504040204" pitchFamily="34" charset="-120"/>
              <a:cs typeface="+mj-cs"/>
            </a:endParaRPr>
          </a:p>
        </p:txBody>
      </p:sp>
      <p:sp>
        <p:nvSpPr>
          <p:cNvPr id="4" name="Arc 3">
            <a:extLst>
              <a:ext uri="{FF2B5EF4-FFF2-40B4-BE49-F238E27FC236}">
                <a16:creationId xmlns:a16="http://schemas.microsoft.com/office/drawing/2014/main" id="{DB579664-DB15-4FDE-BC55-BF9B6AEADA4E}"/>
              </a:ext>
            </a:extLst>
          </p:cNvPr>
          <p:cNvSpPr/>
          <p:nvPr/>
        </p:nvSpPr>
        <p:spPr>
          <a:xfrm rot="10994929">
            <a:off x="7041661" y="1086339"/>
            <a:ext cx="2727569" cy="2641600"/>
          </a:xfrm>
          <a:prstGeom prst="arc">
            <a:avLst/>
          </a:prstGeom>
          <a:ln w="285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33" name="Arc 32">
            <a:extLst>
              <a:ext uri="{FF2B5EF4-FFF2-40B4-BE49-F238E27FC236}">
                <a16:creationId xmlns:a16="http://schemas.microsoft.com/office/drawing/2014/main" id="{DBF5ABE3-E736-45AB-807E-E015D5BC7E2C}"/>
              </a:ext>
            </a:extLst>
          </p:cNvPr>
          <p:cNvSpPr/>
          <p:nvPr/>
        </p:nvSpPr>
        <p:spPr>
          <a:xfrm rot="11435042">
            <a:off x="5897948" y="1201870"/>
            <a:ext cx="4105240" cy="3556629"/>
          </a:xfrm>
          <a:prstGeom prst="arc">
            <a:avLst/>
          </a:prstGeom>
          <a:ln w="285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5" name="TextBox 4">
            <a:extLst>
              <a:ext uri="{FF2B5EF4-FFF2-40B4-BE49-F238E27FC236}">
                <a16:creationId xmlns:a16="http://schemas.microsoft.com/office/drawing/2014/main" id="{E2A5DD01-6ADA-4AD9-81BE-9264427094C8}"/>
              </a:ext>
            </a:extLst>
          </p:cNvPr>
          <p:cNvSpPr txBox="1"/>
          <p:nvPr/>
        </p:nvSpPr>
        <p:spPr>
          <a:xfrm>
            <a:off x="6358879" y="1745175"/>
            <a:ext cx="1641231" cy="617415"/>
          </a:xfrm>
          <a:prstGeom prst="rect">
            <a:avLst/>
          </a:prstGeom>
          <a:noFill/>
        </p:spPr>
        <p:txBody>
          <a:bodyPr wrap="square" lIns="182880" tIns="146304" rIns="182880" bIns="146304" rtlCol="0">
            <a:noAutofit/>
          </a:bodyPr>
          <a:lstStyle/>
          <a:p>
            <a:pPr algn="ctr">
              <a:lnSpc>
                <a:spcPct val="90000"/>
              </a:lnSpc>
              <a:spcAft>
                <a:spcPts val="600"/>
              </a:spcAft>
            </a:pPr>
            <a:r>
              <a:rPr lang="en-US" altLang="zh-TW">
                <a:solidFill>
                  <a:srgbClr val="0070C0"/>
                </a:solidFill>
                <a:latin typeface="微軟正黑體" panose="020B0604030504040204" pitchFamily="34" charset="-120"/>
                <a:ea typeface="微軟正黑體" panose="020B0604030504040204" pitchFamily="34" charset="-120"/>
              </a:rPr>
              <a:t>Priority 1</a:t>
            </a:r>
            <a:endParaRPr lang="zh-TW" altLang="en-US">
              <a:solidFill>
                <a:srgbClr val="0070C0"/>
              </a:solidFill>
              <a:latin typeface="微軟正黑體" panose="020B0604030504040204" pitchFamily="34" charset="-120"/>
              <a:ea typeface="微軟正黑體" panose="020B0604030504040204" pitchFamily="34" charset="-120"/>
            </a:endParaRPr>
          </a:p>
        </p:txBody>
      </p:sp>
      <p:sp>
        <p:nvSpPr>
          <p:cNvPr id="34" name="TextBox 33">
            <a:extLst>
              <a:ext uri="{FF2B5EF4-FFF2-40B4-BE49-F238E27FC236}">
                <a16:creationId xmlns:a16="http://schemas.microsoft.com/office/drawing/2014/main" id="{A8E9918C-02DD-4000-B713-C3E69D64FC9A}"/>
              </a:ext>
            </a:extLst>
          </p:cNvPr>
          <p:cNvSpPr txBox="1"/>
          <p:nvPr/>
        </p:nvSpPr>
        <p:spPr>
          <a:xfrm>
            <a:off x="6900202" y="4654416"/>
            <a:ext cx="1641231" cy="617415"/>
          </a:xfrm>
          <a:prstGeom prst="rect">
            <a:avLst/>
          </a:prstGeom>
          <a:noFill/>
        </p:spPr>
        <p:txBody>
          <a:bodyPr wrap="square" lIns="182880" tIns="146304" rIns="182880" bIns="146304" rtlCol="0">
            <a:noAutofit/>
          </a:bodyPr>
          <a:lstStyle/>
          <a:p>
            <a:pPr algn="ctr">
              <a:lnSpc>
                <a:spcPct val="90000"/>
              </a:lnSpc>
              <a:spcAft>
                <a:spcPts val="600"/>
              </a:spcAft>
            </a:pPr>
            <a:r>
              <a:rPr lang="en-US" altLang="zh-TW">
                <a:solidFill>
                  <a:srgbClr val="0070C0"/>
                </a:solidFill>
                <a:latin typeface="微軟正黑體" panose="020B0604030504040204" pitchFamily="34" charset="-120"/>
                <a:ea typeface="微軟正黑體" panose="020B0604030504040204" pitchFamily="34" charset="-120"/>
              </a:rPr>
              <a:t>Priority 2</a:t>
            </a:r>
            <a:endParaRPr lang="zh-TW" altLang="en-US">
              <a:solidFill>
                <a:srgbClr val="0070C0"/>
              </a:solidFill>
              <a:latin typeface="微軟正黑體" panose="020B0604030504040204" pitchFamily="34" charset="-120"/>
              <a:ea typeface="微軟正黑體" panose="020B0604030504040204" pitchFamily="34" charset="-120"/>
            </a:endParaRPr>
          </a:p>
        </p:txBody>
      </p:sp>
      <p:sp>
        <p:nvSpPr>
          <p:cNvPr id="35" name="Arc 34">
            <a:extLst>
              <a:ext uri="{FF2B5EF4-FFF2-40B4-BE49-F238E27FC236}">
                <a16:creationId xmlns:a16="http://schemas.microsoft.com/office/drawing/2014/main" id="{F483F3AC-8DB8-471E-B89B-F6B29359D49F}"/>
              </a:ext>
            </a:extLst>
          </p:cNvPr>
          <p:cNvSpPr/>
          <p:nvPr/>
        </p:nvSpPr>
        <p:spPr>
          <a:xfrm rot="11435042">
            <a:off x="4201086" y="1679533"/>
            <a:ext cx="4105240" cy="3556629"/>
          </a:xfrm>
          <a:prstGeom prst="arc">
            <a:avLst/>
          </a:prstGeom>
          <a:ln w="285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TW" altLang="en-US">
              <a:latin typeface="微軟正黑體" panose="020B0604030504040204" pitchFamily="34" charset="-120"/>
              <a:ea typeface="微軟正黑體" panose="020B0604030504040204" pitchFamily="34" charset="-120"/>
            </a:endParaRPr>
          </a:p>
        </p:txBody>
      </p:sp>
      <p:sp>
        <p:nvSpPr>
          <p:cNvPr id="36" name="TextBox 35">
            <a:extLst>
              <a:ext uri="{FF2B5EF4-FFF2-40B4-BE49-F238E27FC236}">
                <a16:creationId xmlns:a16="http://schemas.microsoft.com/office/drawing/2014/main" id="{CE47CDFF-733F-4BC5-BCBF-BE0AC3EC609D}"/>
              </a:ext>
            </a:extLst>
          </p:cNvPr>
          <p:cNvSpPr txBox="1"/>
          <p:nvPr/>
        </p:nvSpPr>
        <p:spPr>
          <a:xfrm>
            <a:off x="4329721" y="5001846"/>
            <a:ext cx="1641231" cy="617415"/>
          </a:xfrm>
          <a:prstGeom prst="rect">
            <a:avLst/>
          </a:prstGeom>
          <a:noFill/>
        </p:spPr>
        <p:txBody>
          <a:bodyPr wrap="square" lIns="182880" tIns="146304" rIns="182880" bIns="146304" rtlCol="0">
            <a:noAutofit/>
          </a:bodyPr>
          <a:lstStyle/>
          <a:p>
            <a:pPr algn="ctr">
              <a:lnSpc>
                <a:spcPct val="90000"/>
              </a:lnSpc>
              <a:spcAft>
                <a:spcPts val="600"/>
              </a:spcAft>
            </a:pPr>
            <a:r>
              <a:rPr lang="en-US" altLang="zh-TW">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Priority 3</a:t>
            </a:r>
            <a:endParaRPr lang="zh-TW" altLang="en-US">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37" name="TextBox 32">
            <a:extLst>
              <a:ext uri="{FF2B5EF4-FFF2-40B4-BE49-F238E27FC236}">
                <a16:creationId xmlns:a16="http://schemas.microsoft.com/office/drawing/2014/main" id="{90F023FB-E514-4659-902B-D76EC92D10F5}"/>
              </a:ext>
            </a:extLst>
          </p:cNvPr>
          <p:cNvSpPr txBox="1"/>
          <p:nvPr/>
        </p:nvSpPr>
        <p:spPr>
          <a:xfrm>
            <a:off x="8254029" y="5742310"/>
            <a:ext cx="2199606" cy="1115690"/>
          </a:xfrm>
          <a:prstGeom prst="rect">
            <a:avLst/>
          </a:prstGeom>
          <a:noFill/>
        </p:spPr>
        <p:txBody>
          <a:bodyPr wrap="square"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zh-TW" altLang="en-US" sz="1400" b="0" i="0" u="none" strike="noStrike" kern="1200" cap="none" spc="0" normalizeH="0" baseline="0" noProof="0">
                <a:ln>
                  <a:noFill/>
                </a:ln>
                <a:solidFill>
                  <a:srgbClr val="0072C6">
                    <a:lumMod val="75000"/>
                  </a:srgbClr>
                </a:solidFill>
                <a:effectLst/>
                <a:uLnTx/>
                <a:uFillTx/>
                <a:latin typeface="微軟正黑體" panose="020B0604030504040204" pitchFamily="34" charset="-120"/>
                <a:ea typeface="微軟正黑體" panose="020B0604030504040204" pitchFamily="34" charset="-120"/>
                <a:cs typeface="Segoe UI Semilight" panose="020B0402040204020203" pitchFamily="34" charset="0"/>
              </a:rPr>
              <a:t>商業價值</a:t>
            </a:r>
            <a:endParaRPr kumimoji="0" lang="en-US" altLang="zh-TW" sz="1400" b="0" i="0" u="none" strike="noStrike" kern="1200" cap="none" spc="0" normalizeH="0" baseline="0" noProof="0">
              <a:ln>
                <a:noFill/>
              </a:ln>
              <a:solidFill>
                <a:srgbClr val="0072C6">
                  <a:lumMod val="75000"/>
                </a:srgbClr>
              </a:solidFill>
              <a:effectLst/>
              <a:uLnTx/>
              <a:uFillTx/>
              <a:latin typeface="微軟正黑體" panose="020B0604030504040204" pitchFamily="34" charset="-120"/>
              <a:ea typeface="微軟正黑體" panose="020B0604030504040204" pitchFamily="34" charset="-120"/>
              <a:cs typeface="Segoe UI Semilight" panose="020B0402040204020203" pitchFamily="34" charset="0"/>
            </a:endParaRPr>
          </a:p>
          <a:p>
            <a:pPr marL="285750" lvl="0" indent="-285750" defTabSz="914367">
              <a:buFont typeface="Arial" panose="020B0604020202020204" pitchFamily="34" charset="0"/>
              <a:buChar char="•"/>
              <a:defRPr/>
            </a:pPr>
            <a:r>
              <a:rPr lang="zh-TW" altLang="en-US" sz="1050">
                <a:solidFill>
                  <a:srgbClr val="000000"/>
                </a:solidFill>
                <a:latin typeface="微軟正黑體" panose="020B0604030504040204" pitchFamily="34" charset="-120"/>
                <a:ea typeface="微軟正黑體" panose="020B0604030504040204" pitchFamily="34" charset="-120"/>
              </a:rPr>
              <a:t>與業務</a:t>
            </a:r>
            <a:r>
              <a:rPr lang="en-US" altLang="zh-TW" sz="1050">
                <a:solidFill>
                  <a:srgbClr val="000000"/>
                </a:solidFill>
                <a:latin typeface="微軟正黑體" panose="020B0604030504040204" pitchFamily="34" charset="-120"/>
                <a:ea typeface="微軟正黑體" panose="020B0604030504040204" pitchFamily="34" charset="-120"/>
              </a:rPr>
              <a:t>KPI</a:t>
            </a:r>
            <a:r>
              <a:rPr lang="zh-TW" altLang="en-US" sz="1050">
                <a:solidFill>
                  <a:srgbClr val="000000"/>
                </a:solidFill>
                <a:latin typeface="微軟正黑體" panose="020B0604030504040204" pitchFamily="34" charset="-120"/>
                <a:ea typeface="微軟正黑體" panose="020B0604030504040204" pitchFamily="34" charset="-120"/>
              </a:rPr>
              <a:t>一致</a:t>
            </a:r>
          </a:p>
          <a:p>
            <a:pPr marL="285750" lvl="0" indent="-285750" defTabSz="914367">
              <a:buFont typeface="Arial" panose="020B0604020202020204" pitchFamily="34" charset="0"/>
              <a:buChar char="•"/>
              <a:defRPr/>
            </a:pPr>
            <a:r>
              <a:rPr lang="zh-TW" altLang="en-US" sz="1050">
                <a:solidFill>
                  <a:srgbClr val="000000"/>
                </a:solidFill>
                <a:latin typeface="微軟正黑體" panose="020B0604030504040204" pitchFamily="34" charset="-120"/>
                <a:ea typeface="微軟正黑體" panose="020B0604030504040204" pitchFamily="34" charset="-120"/>
              </a:rPr>
              <a:t>能夠影響商業行為</a:t>
            </a:r>
          </a:p>
          <a:p>
            <a:pPr marL="285750" lvl="0" indent="-285750" defTabSz="914367">
              <a:buFont typeface="Arial" panose="020B0604020202020204" pitchFamily="34" charset="0"/>
              <a:buChar char="•"/>
              <a:defRPr/>
            </a:pPr>
            <a:r>
              <a:rPr lang="zh-TW" altLang="en-US" sz="1050">
                <a:solidFill>
                  <a:srgbClr val="000000"/>
                </a:solidFill>
                <a:latin typeface="微軟正黑體" panose="020B0604030504040204" pitchFamily="34" charset="-120"/>
                <a:ea typeface="微軟正黑體" panose="020B0604030504040204" pitchFamily="34" charset="-120"/>
              </a:rPr>
              <a:t>容易量化的效益</a:t>
            </a:r>
          </a:p>
          <a:p>
            <a:pPr marL="285750" lvl="0" indent="-285750" defTabSz="914367">
              <a:buFont typeface="Arial" panose="020B0604020202020204" pitchFamily="34" charset="0"/>
              <a:buChar char="•"/>
              <a:defRPr/>
            </a:pPr>
            <a:r>
              <a:rPr lang="zh-TW" altLang="en-US" sz="1050">
                <a:solidFill>
                  <a:srgbClr val="000000"/>
                </a:solidFill>
                <a:latin typeface="微軟正黑體" panose="020B0604030504040204" pitchFamily="34" charset="-120"/>
                <a:ea typeface="微軟正黑體" panose="020B0604030504040204" pitchFamily="34" charset="-120"/>
              </a:rPr>
              <a:t>潛在的成本節約</a:t>
            </a:r>
          </a:p>
          <a:p>
            <a:pPr marL="285750" lvl="0" indent="-285750" defTabSz="914367">
              <a:buFont typeface="Arial" panose="020B0604020202020204" pitchFamily="34" charset="0"/>
              <a:buChar char="•"/>
              <a:defRPr/>
            </a:pPr>
            <a:r>
              <a:rPr lang="zh-TW" altLang="en-US" sz="1050">
                <a:solidFill>
                  <a:srgbClr val="000000"/>
                </a:solidFill>
                <a:latin typeface="微軟正黑體" panose="020B0604030504040204" pitchFamily="34" charset="-120"/>
                <a:ea typeface="微軟正黑體" panose="020B0604030504040204" pitchFamily="34" charset="-120"/>
              </a:rPr>
              <a:t>潛在的收入增長</a:t>
            </a:r>
            <a:endParaRPr kumimoji="0" lang="en-US" sz="1050" b="0" i="0" u="none" strike="noStrike" kern="1200" cap="none" spc="0" normalizeH="0" baseline="0" noProof="0">
              <a:ln>
                <a:noFill/>
              </a:ln>
              <a:solidFill>
                <a:srgbClr val="000000"/>
              </a:solidFill>
              <a:effectLst/>
              <a:uLnTx/>
              <a:uFillTx/>
              <a:latin typeface="微軟正黑體" panose="020B0604030504040204" pitchFamily="34" charset="-120"/>
              <a:ea typeface="微軟正黑體" panose="020B0604030504040204" pitchFamily="34" charset="-120"/>
            </a:endParaRPr>
          </a:p>
        </p:txBody>
      </p:sp>
      <p:pic>
        <p:nvPicPr>
          <p:cNvPr id="39" name="Picture 2" descr="ãFamilymart logo no backgroundãçåçæå°çµæ">
            <a:extLst>
              <a:ext uri="{FF2B5EF4-FFF2-40B4-BE49-F238E27FC236}">
                <a16:creationId xmlns:a16="http://schemas.microsoft.com/office/drawing/2014/main" id="{383C024F-206E-496C-989E-0D928080A71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8047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1" name="Group 90">
            <a:extLst>
              <a:ext uri="{FF2B5EF4-FFF2-40B4-BE49-F238E27FC236}">
                <a16:creationId xmlns:a16="http://schemas.microsoft.com/office/drawing/2014/main" id="{5B1B7DD3-E75A-41A6-9680-1E3F1A0D4AF4}"/>
              </a:ext>
            </a:extLst>
          </p:cNvPr>
          <p:cNvGrpSpPr/>
          <p:nvPr/>
        </p:nvGrpSpPr>
        <p:grpSpPr>
          <a:xfrm>
            <a:off x="3416908" y="798380"/>
            <a:ext cx="8058622" cy="4336327"/>
            <a:chOff x="5190205" y="1533248"/>
            <a:chExt cx="6254572" cy="4843083"/>
          </a:xfrm>
        </p:grpSpPr>
        <p:sp>
          <p:nvSpPr>
            <p:cNvPr id="92" name="任意多边形 105">
              <a:extLst>
                <a:ext uri="{FF2B5EF4-FFF2-40B4-BE49-F238E27FC236}">
                  <a16:creationId xmlns:a16="http://schemas.microsoft.com/office/drawing/2014/main" id="{B5D47C8B-B9B6-4327-8AEF-24C886A3B002}"/>
                </a:ext>
              </a:extLst>
            </p:cNvPr>
            <p:cNvSpPr/>
            <p:nvPr/>
          </p:nvSpPr>
          <p:spPr bwMode="auto">
            <a:xfrm rot="885771">
              <a:off x="5190205" y="1533248"/>
              <a:ext cx="5274936" cy="4843083"/>
            </a:xfrm>
            <a:custGeom>
              <a:avLst/>
              <a:gdLst>
                <a:gd name="connsiteX0" fmla="*/ 5503816 w 5725026"/>
                <a:gd name="connsiteY0" fmla="*/ 0 h 5073465"/>
                <a:gd name="connsiteX1" fmla="*/ 5725026 w 5725026"/>
                <a:gd name="connsiteY1" fmla="*/ 325834 h 5073465"/>
                <a:gd name="connsiteX2" fmla="*/ 308168 w 5725026"/>
                <a:gd name="connsiteY2" fmla="*/ 5073465 h 5073465"/>
                <a:gd name="connsiteX3" fmla="*/ 0 w 5725026"/>
                <a:gd name="connsiteY3" fmla="*/ 4824346 h 5073465"/>
                <a:gd name="connsiteX4" fmla="*/ 5438024 w 5725026"/>
                <a:gd name="connsiteY4" fmla="*/ 52678 h 5073465"/>
                <a:gd name="connsiteX0-1" fmla="*/ 5230726 w 5451936"/>
                <a:gd name="connsiteY0-2" fmla="*/ 0 h 5073465"/>
                <a:gd name="connsiteX1-3" fmla="*/ 5451936 w 5451936"/>
                <a:gd name="connsiteY1-4" fmla="*/ 325834 h 5073465"/>
                <a:gd name="connsiteX2-5" fmla="*/ 35078 w 5451936"/>
                <a:gd name="connsiteY2-6" fmla="*/ 5073465 h 5073465"/>
                <a:gd name="connsiteX3-7" fmla="*/ 198400 w 5451936"/>
                <a:gd name="connsiteY3-8" fmla="*/ 4526416 h 5073465"/>
                <a:gd name="connsiteX4-9" fmla="*/ 5164934 w 5451936"/>
                <a:gd name="connsiteY4-10" fmla="*/ 52678 h 5073465"/>
                <a:gd name="connsiteX5" fmla="*/ 5230726 w 5451936"/>
                <a:gd name="connsiteY5" fmla="*/ 0 h 5073465"/>
                <a:gd name="connsiteX0-11" fmla="*/ 5196043 w 5417253"/>
                <a:gd name="connsiteY0-12" fmla="*/ 0 h 5073465"/>
                <a:gd name="connsiteX1-13" fmla="*/ 5417253 w 5417253"/>
                <a:gd name="connsiteY1-14" fmla="*/ 325834 h 5073465"/>
                <a:gd name="connsiteX2-15" fmla="*/ 395 w 5417253"/>
                <a:gd name="connsiteY2-16" fmla="*/ 5073465 h 5073465"/>
                <a:gd name="connsiteX3-17" fmla="*/ 5130251 w 5417253"/>
                <a:gd name="connsiteY3-18" fmla="*/ 52678 h 5073465"/>
                <a:gd name="connsiteX4-19" fmla="*/ 5196043 w 5417253"/>
                <a:gd name="connsiteY4-20" fmla="*/ 0 h 5073465"/>
                <a:gd name="connsiteX0-21" fmla="*/ 5053726 w 5274936"/>
                <a:gd name="connsiteY0-22" fmla="*/ 0 h 4843083"/>
                <a:gd name="connsiteX1-23" fmla="*/ 5274936 w 5274936"/>
                <a:gd name="connsiteY1-24" fmla="*/ 325834 h 4843083"/>
                <a:gd name="connsiteX2-25" fmla="*/ 0 w 5274936"/>
                <a:gd name="connsiteY2-26" fmla="*/ 4843083 h 4843083"/>
                <a:gd name="connsiteX3-27" fmla="*/ 4987934 w 5274936"/>
                <a:gd name="connsiteY3-28" fmla="*/ 52678 h 4843083"/>
                <a:gd name="connsiteX4-29" fmla="*/ 5053726 w 5274936"/>
                <a:gd name="connsiteY4-30" fmla="*/ 0 h 484308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274936" h="4843083">
                  <a:moveTo>
                    <a:pt x="5053726" y="0"/>
                  </a:moveTo>
                  <a:lnTo>
                    <a:pt x="5274936" y="325834"/>
                  </a:lnTo>
                  <a:lnTo>
                    <a:pt x="0" y="4843083"/>
                  </a:lnTo>
                  <a:lnTo>
                    <a:pt x="4987934" y="52678"/>
                  </a:lnTo>
                  <a:lnTo>
                    <a:pt x="5053726" y="0"/>
                  </a:lnTo>
                  <a:close/>
                </a:path>
              </a:pathLst>
            </a:custGeom>
            <a:solidFill>
              <a:schemeClr val="bg1">
                <a:lumMod val="95000"/>
              </a:schemeClr>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grpSp>
          <p:nvGrpSpPr>
            <p:cNvPr id="93" name="组合 106">
              <a:extLst>
                <a:ext uri="{FF2B5EF4-FFF2-40B4-BE49-F238E27FC236}">
                  <a16:creationId xmlns:a16="http://schemas.microsoft.com/office/drawing/2014/main" id="{3DFF8AB5-4FA7-4718-B7AA-8FFEB17581B0}"/>
                </a:ext>
              </a:extLst>
            </p:cNvPr>
            <p:cNvGrpSpPr/>
            <p:nvPr/>
          </p:nvGrpSpPr>
          <p:grpSpPr>
            <a:xfrm>
              <a:off x="10282615" y="1844631"/>
              <a:ext cx="1162162" cy="1110514"/>
              <a:chOff x="6637567" y="825546"/>
              <a:chExt cx="1162162" cy="1110514"/>
            </a:xfrm>
          </p:grpSpPr>
          <p:sp>
            <p:nvSpPr>
              <p:cNvPr id="94" name="Freeform 5">
                <a:extLst>
                  <a:ext uri="{FF2B5EF4-FFF2-40B4-BE49-F238E27FC236}">
                    <a16:creationId xmlns:a16="http://schemas.microsoft.com/office/drawing/2014/main" id="{DAF127F1-7BD6-458F-B5AB-EC1759872FDD}"/>
                  </a:ext>
                </a:extLst>
              </p:cNvPr>
              <p:cNvSpPr/>
              <p:nvPr/>
            </p:nvSpPr>
            <p:spPr bwMode="auto">
              <a:xfrm rot="885771">
                <a:off x="6637567" y="825546"/>
                <a:ext cx="1110514" cy="1110514"/>
              </a:xfrm>
              <a:custGeom>
                <a:avLst/>
                <a:gdLst>
                  <a:gd name="T0" fmla="*/ 1965 w 2006"/>
                  <a:gd name="T1" fmla="*/ 41 h 2006"/>
                  <a:gd name="T2" fmla="*/ 1859 w 2006"/>
                  <a:gd name="T3" fmla="*/ 6 h 2006"/>
                  <a:gd name="T4" fmla="*/ 1834 w 2006"/>
                  <a:gd name="T5" fmla="*/ 12 h 2006"/>
                  <a:gd name="T6" fmla="*/ 1829 w 2006"/>
                  <a:gd name="T7" fmla="*/ 14 h 2006"/>
                  <a:gd name="T8" fmla="*/ 1821 w 2006"/>
                  <a:gd name="T9" fmla="*/ 17 h 2006"/>
                  <a:gd name="T10" fmla="*/ 1809 w 2006"/>
                  <a:gd name="T11" fmla="*/ 25 h 2006"/>
                  <a:gd name="T12" fmla="*/ 1805 w 2006"/>
                  <a:gd name="T13" fmla="*/ 27 h 2006"/>
                  <a:gd name="T14" fmla="*/ 1803 w 2006"/>
                  <a:gd name="T15" fmla="*/ 28 h 2006"/>
                  <a:gd name="T16" fmla="*/ 1785 w 2006"/>
                  <a:gd name="T17" fmla="*/ 44 h 2006"/>
                  <a:gd name="T18" fmla="*/ 1769 w 2006"/>
                  <a:gd name="T19" fmla="*/ 60 h 2006"/>
                  <a:gd name="T20" fmla="*/ 1472 w 2006"/>
                  <a:gd name="T21" fmla="*/ 32 h 2006"/>
                  <a:gd name="T22" fmla="*/ 1365 w 2006"/>
                  <a:gd name="T23" fmla="*/ 56 h 2006"/>
                  <a:gd name="T24" fmla="*/ 983 w 2006"/>
                  <a:gd name="T25" fmla="*/ 272 h 2006"/>
                  <a:gd name="T26" fmla="*/ 981 w 2006"/>
                  <a:gd name="T27" fmla="*/ 274 h 2006"/>
                  <a:gd name="T28" fmla="*/ 979 w 2006"/>
                  <a:gd name="T29" fmla="*/ 276 h 2006"/>
                  <a:gd name="T30" fmla="*/ 729 w 2006"/>
                  <a:gd name="T31" fmla="*/ 579 h 2006"/>
                  <a:gd name="T32" fmla="*/ 526 w 2006"/>
                  <a:gd name="T33" fmla="*/ 519 h 2006"/>
                  <a:gd name="T34" fmla="*/ 490 w 2006"/>
                  <a:gd name="T35" fmla="*/ 509 h 2006"/>
                  <a:gd name="T36" fmla="*/ 459 w 2006"/>
                  <a:gd name="T37" fmla="*/ 529 h 2006"/>
                  <a:gd name="T38" fmla="*/ 98 w 2006"/>
                  <a:gd name="T39" fmla="*/ 760 h 2006"/>
                  <a:gd name="T40" fmla="*/ 0 w 2006"/>
                  <a:gd name="T41" fmla="*/ 822 h 2006"/>
                  <a:gd name="T42" fmla="*/ 93 w 2006"/>
                  <a:gd name="T43" fmla="*/ 892 h 2006"/>
                  <a:gd name="T44" fmla="*/ 364 w 2006"/>
                  <a:gd name="T45" fmla="*/ 1096 h 2006"/>
                  <a:gd name="T46" fmla="*/ 368 w 2006"/>
                  <a:gd name="T47" fmla="*/ 1202 h 2006"/>
                  <a:gd name="T48" fmla="*/ 370 w 2006"/>
                  <a:gd name="T49" fmla="*/ 1233 h 2006"/>
                  <a:gd name="T50" fmla="*/ 392 w 2006"/>
                  <a:gd name="T51" fmla="*/ 1256 h 2006"/>
                  <a:gd name="T52" fmla="*/ 419 w 2006"/>
                  <a:gd name="T53" fmla="*/ 1282 h 2006"/>
                  <a:gd name="T54" fmla="*/ 791 w 2006"/>
                  <a:gd name="T55" fmla="*/ 1647 h 2006"/>
                  <a:gd name="T56" fmla="*/ 798 w 2006"/>
                  <a:gd name="T57" fmla="*/ 1653 h 2006"/>
                  <a:gd name="T58" fmla="*/ 821 w 2006"/>
                  <a:gd name="T59" fmla="*/ 1676 h 2006"/>
                  <a:gd name="T60" fmla="*/ 854 w 2006"/>
                  <a:gd name="T61" fmla="*/ 1676 h 2006"/>
                  <a:gd name="T62" fmla="*/ 958 w 2006"/>
                  <a:gd name="T63" fmla="*/ 1676 h 2006"/>
                  <a:gd name="T64" fmla="*/ 1151 w 2006"/>
                  <a:gd name="T65" fmla="*/ 1916 h 2006"/>
                  <a:gd name="T66" fmla="*/ 1224 w 2006"/>
                  <a:gd name="T67" fmla="*/ 2006 h 2006"/>
                  <a:gd name="T68" fmla="*/ 1283 w 2006"/>
                  <a:gd name="T69" fmla="*/ 1907 h 2006"/>
                  <a:gd name="T70" fmla="*/ 1503 w 2006"/>
                  <a:gd name="T71" fmla="*/ 1537 h 2006"/>
                  <a:gd name="T72" fmla="*/ 1522 w 2006"/>
                  <a:gd name="T73" fmla="*/ 1506 h 2006"/>
                  <a:gd name="T74" fmla="*/ 1511 w 2006"/>
                  <a:gd name="T75" fmla="*/ 1471 h 2006"/>
                  <a:gd name="T76" fmla="*/ 1455 w 2006"/>
                  <a:gd name="T77" fmla="*/ 1300 h 2006"/>
                  <a:gd name="T78" fmla="*/ 1759 w 2006"/>
                  <a:gd name="T79" fmla="*/ 1032 h 2006"/>
                  <a:gd name="T80" fmla="*/ 1762 w 2006"/>
                  <a:gd name="T81" fmla="*/ 1030 h 2006"/>
                  <a:gd name="T82" fmla="*/ 1764 w 2006"/>
                  <a:gd name="T83" fmla="*/ 1027 h 2006"/>
                  <a:gd name="T84" fmla="*/ 1964 w 2006"/>
                  <a:gd name="T85" fmla="*/ 652 h 2006"/>
                  <a:gd name="T86" fmla="*/ 1951 w 2006"/>
                  <a:gd name="T87" fmla="*/ 239 h 2006"/>
                  <a:gd name="T88" fmla="*/ 1968 w 2006"/>
                  <a:gd name="T89" fmla="*/ 221 h 2006"/>
                  <a:gd name="T90" fmla="*/ 2004 w 2006"/>
                  <a:gd name="T91" fmla="*/ 131 h 2006"/>
                  <a:gd name="T92" fmla="*/ 1965 w 2006"/>
                  <a:gd name="T93" fmla="*/ 41 h 20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06" h="2006">
                    <a:moveTo>
                      <a:pt x="1965" y="41"/>
                    </a:moveTo>
                    <a:cubicBezTo>
                      <a:pt x="1937" y="13"/>
                      <a:pt x="1898" y="0"/>
                      <a:pt x="1859" y="6"/>
                    </a:cubicBezTo>
                    <a:cubicBezTo>
                      <a:pt x="1850" y="7"/>
                      <a:pt x="1842" y="9"/>
                      <a:pt x="1834" y="12"/>
                    </a:cubicBezTo>
                    <a:cubicBezTo>
                      <a:pt x="1829" y="14"/>
                      <a:pt x="1829" y="14"/>
                      <a:pt x="1829" y="14"/>
                    </a:cubicBezTo>
                    <a:cubicBezTo>
                      <a:pt x="1821" y="17"/>
                      <a:pt x="1821" y="17"/>
                      <a:pt x="1821" y="17"/>
                    </a:cubicBezTo>
                    <a:cubicBezTo>
                      <a:pt x="1818" y="19"/>
                      <a:pt x="1813" y="22"/>
                      <a:pt x="1809" y="25"/>
                    </a:cubicBezTo>
                    <a:cubicBezTo>
                      <a:pt x="1805" y="27"/>
                      <a:pt x="1805" y="27"/>
                      <a:pt x="1805" y="27"/>
                    </a:cubicBezTo>
                    <a:cubicBezTo>
                      <a:pt x="1803" y="28"/>
                      <a:pt x="1803" y="28"/>
                      <a:pt x="1803" y="28"/>
                    </a:cubicBezTo>
                    <a:cubicBezTo>
                      <a:pt x="1797" y="33"/>
                      <a:pt x="1790" y="38"/>
                      <a:pt x="1785" y="44"/>
                    </a:cubicBezTo>
                    <a:cubicBezTo>
                      <a:pt x="1769" y="60"/>
                      <a:pt x="1769" y="60"/>
                      <a:pt x="1769" y="60"/>
                    </a:cubicBezTo>
                    <a:cubicBezTo>
                      <a:pt x="1687" y="25"/>
                      <a:pt x="1586" y="15"/>
                      <a:pt x="1472" y="32"/>
                    </a:cubicBezTo>
                    <a:cubicBezTo>
                      <a:pt x="1437" y="38"/>
                      <a:pt x="1401" y="45"/>
                      <a:pt x="1365" y="56"/>
                    </a:cubicBezTo>
                    <a:cubicBezTo>
                      <a:pt x="1216" y="98"/>
                      <a:pt x="1073" y="178"/>
                      <a:pt x="983" y="272"/>
                    </a:cubicBezTo>
                    <a:cubicBezTo>
                      <a:pt x="981" y="274"/>
                      <a:pt x="981" y="274"/>
                      <a:pt x="981" y="274"/>
                    </a:cubicBezTo>
                    <a:cubicBezTo>
                      <a:pt x="979" y="276"/>
                      <a:pt x="979" y="276"/>
                      <a:pt x="979" y="276"/>
                    </a:cubicBezTo>
                    <a:cubicBezTo>
                      <a:pt x="729" y="579"/>
                      <a:pt x="729" y="579"/>
                      <a:pt x="729" y="579"/>
                    </a:cubicBezTo>
                    <a:cubicBezTo>
                      <a:pt x="526" y="519"/>
                      <a:pt x="526" y="519"/>
                      <a:pt x="526" y="519"/>
                    </a:cubicBezTo>
                    <a:cubicBezTo>
                      <a:pt x="490" y="509"/>
                      <a:pt x="490" y="509"/>
                      <a:pt x="490" y="509"/>
                    </a:cubicBezTo>
                    <a:cubicBezTo>
                      <a:pt x="459" y="529"/>
                      <a:pt x="459" y="529"/>
                      <a:pt x="459" y="529"/>
                    </a:cubicBezTo>
                    <a:cubicBezTo>
                      <a:pt x="98" y="760"/>
                      <a:pt x="98" y="760"/>
                      <a:pt x="98" y="760"/>
                    </a:cubicBezTo>
                    <a:cubicBezTo>
                      <a:pt x="0" y="822"/>
                      <a:pt x="0" y="822"/>
                      <a:pt x="0" y="822"/>
                    </a:cubicBezTo>
                    <a:cubicBezTo>
                      <a:pt x="93" y="892"/>
                      <a:pt x="93" y="892"/>
                      <a:pt x="93" y="892"/>
                    </a:cubicBezTo>
                    <a:cubicBezTo>
                      <a:pt x="364" y="1096"/>
                      <a:pt x="364" y="1096"/>
                      <a:pt x="364" y="1096"/>
                    </a:cubicBezTo>
                    <a:cubicBezTo>
                      <a:pt x="368" y="1202"/>
                      <a:pt x="368" y="1202"/>
                      <a:pt x="368" y="1202"/>
                    </a:cubicBezTo>
                    <a:cubicBezTo>
                      <a:pt x="370" y="1233"/>
                      <a:pt x="370" y="1233"/>
                      <a:pt x="370" y="1233"/>
                    </a:cubicBezTo>
                    <a:cubicBezTo>
                      <a:pt x="392" y="1256"/>
                      <a:pt x="392" y="1256"/>
                      <a:pt x="392" y="1256"/>
                    </a:cubicBezTo>
                    <a:cubicBezTo>
                      <a:pt x="419" y="1282"/>
                      <a:pt x="419" y="1282"/>
                      <a:pt x="419" y="1282"/>
                    </a:cubicBezTo>
                    <a:cubicBezTo>
                      <a:pt x="419" y="1282"/>
                      <a:pt x="636" y="1497"/>
                      <a:pt x="791" y="1647"/>
                    </a:cubicBezTo>
                    <a:cubicBezTo>
                      <a:pt x="798" y="1653"/>
                      <a:pt x="798" y="1653"/>
                      <a:pt x="798" y="1653"/>
                    </a:cubicBezTo>
                    <a:cubicBezTo>
                      <a:pt x="821" y="1676"/>
                      <a:pt x="821" y="1676"/>
                      <a:pt x="821" y="1676"/>
                    </a:cubicBezTo>
                    <a:cubicBezTo>
                      <a:pt x="854" y="1676"/>
                      <a:pt x="854" y="1676"/>
                      <a:pt x="854" y="1676"/>
                    </a:cubicBezTo>
                    <a:cubicBezTo>
                      <a:pt x="958" y="1676"/>
                      <a:pt x="958" y="1676"/>
                      <a:pt x="958" y="1676"/>
                    </a:cubicBezTo>
                    <a:cubicBezTo>
                      <a:pt x="1151" y="1916"/>
                      <a:pt x="1151" y="1916"/>
                      <a:pt x="1151" y="1916"/>
                    </a:cubicBezTo>
                    <a:cubicBezTo>
                      <a:pt x="1224" y="2006"/>
                      <a:pt x="1224" y="2006"/>
                      <a:pt x="1224" y="2006"/>
                    </a:cubicBezTo>
                    <a:cubicBezTo>
                      <a:pt x="1283" y="1907"/>
                      <a:pt x="1283" y="1907"/>
                      <a:pt x="1283" y="1907"/>
                    </a:cubicBezTo>
                    <a:cubicBezTo>
                      <a:pt x="1503" y="1537"/>
                      <a:pt x="1503" y="1537"/>
                      <a:pt x="1503" y="1537"/>
                    </a:cubicBezTo>
                    <a:cubicBezTo>
                      <a:pt x="1522" y="1506"/>
                      <a:pt x="1522" y="1506"/>
                      <a:pt x="1522" y="1506"/>
                    </a:cubicBezTo>
                    <a:cubicBezTo>
                      <a:pt x="1511" y="1471"/>
                      <a:pt x="1511" y="1471"/>
                      <a:pt x="1511" y="1471"/>
                    </a:cubicBezTo>
                    <a:cubicBezTo>
                      <a:pt x="1455" y="1300"/>
                      <a:pt x="1455" y="1300"/>
                      <a:pt x="1455" y="1300"/>
                    </a:cubicBezTo>
                    <a:cubicBezTo>
                      <a:pt x="1759" y="1032"/>
                      <a:pt x="1759" y="1032"/>
                      <a:pt x="1759" y="1032"/>
                    </a:cubicBezTo>
                    <a:cubicBezTo>
                      <a:pt x="1762" y="1030"/>
                      <a:pt x="1762" y="1030"/>
                      <a:pt x="1762" y="1030"/>
                    </a:cubicBezTo>
                    <a:cubicBezTo>
                      <a:pt x="1764" y="1027"/>
                      <a:pt x="1764" y="1027"/>
                      <a:pt x="1764" y="1027"/>
                    </a:cubicBezTo>
                    <a:cubicBezTo>
                      <a:pt x="1851" y="937"/>
                      <a:pt x="1925" y="797"/>
                      <a:pt x="1964" y="652"/>
                    </a:cubicBezTo>
                    <a:cubicBezTo>
                      <a:pt x="2006" y="492"/>
                      <a:pt x="2001" y="348"/>
                      <a:pt x="1951" y="239"/>
                    </a:cubicBezTo>
                    <a:cubicBezTo>
                      <a:pt x="1968" y="221"/>
                      <a:pt x="1968" y="221"/>
                      <a:pt x="1968" y="221"/>
                    </a:cubicBezTo>
                    <a:cubicBezTo>
                      <a:pt x="1992" y="197"/>
                      <a:pt x="2004" y="165"/>
                      <a:pt x="2004" y="131"/>
                    </a:cubicBezTo>
                    <a:cubicBezTo>
                      <a:pt x="2004" y="96"/>
                      <a:pt x="1990" y="65"/>
                      <a:pt x="1965" y="4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95" name="Freeform 6">
                <a:extLst>
                  <a:ext uri="{FF2B5EF4-FFF2-40B4-BE49-F238E27FC236}">
                    <a16:creationId xmlns:a16="http://schemas.microsoft.com/office/drawing/2014/main" id="{471BDCEC-4D74-4608-A998-6256E1326483}"/>
                  </a:ext>
                </a:extLst>
              </p:cNvPr>
              <p:cNvSpPr/>
              <p:nvPr/>
            </p:nvSpPr>
            <p:spPr bwMode="auto">
              <a:xfrm rot="885771">
                <a:off x="7620179" y="1233688"/>
                <a:ext cx="67729" cy="143631"/>
              </a:xfrm>
              <a:custGeom>
                <a:avLst/>
                <a:gdLst>
                  <a:gd name="T0" fmla="*/ 4 w 122"/>
                  <a:gd name="T1" fmla="*/ 212 h 259"/>
                  <a:gd name="T2" fmla="*/ 2 w 122"/>
                  <a:gd name="T3" fmla="*/ 230 h 259"/>
                  <a:gd name="T4" fmla="*/ 16 w 122"/>
                  <a:gd name="T5" fmla="*/ 252 h 259"/>
                  <a:gd name="T6" fmla="*/ 56 w 122"/>
                  <a:gd name="T7" fmla="*/ 239 h 259"/>
                  <a:gd name="T8" fmla="*/ 122 w 122"/>
                  <a:gd name="T9" fmla="*/ 51 h 259"/>
                  <a:gd name="T10" fmla="*/ 71 w 122"/>
                  <a:gd name="T11" fmla="*/ 0 h 259"/>
                  <a:gd name="T12" fmla="*/ 4 w 122"/>
                  <a:gd name="T13" fmla="*/ 212 h 259"/>
                </a:gdLst>
                <a:ahLst/>
                <a:cxnLst>
                  <a:cxn ang="0">
                    <a:pos x="T0" y="T1"/>
                  </a:cxn>
                  <a:cxn ang="0">
                    <a:pos x="T2" y="T3"/>
                  </a:cxn>
                  <a:cxn ang="0">
                    <a:pos x="T4" y="T5"/>
                  </a:cxn>
                  <a:cxn ang="0">
                    <a:pos x="T6" y="T7"/>
                  </a:cxn>
                  <a:cxn ang="0">
                    <a:pos x="T8" y="T9"/>
                  </a:cxn>
                  <a:cxn ang="0">
                    <a:pos x="T10" y="T11"/>
                  </a:cxn>
                  <a:cxn ang="0">
                    <a:pos x="T12" y="T13"/>
                  </a:cxn>
                </a:cxnLst>
                <a:rect l="0" t="0" r="r" b="b"/>
                <a:pathLst>
                  <a:path w="122" h="259">
                    <a:moveTo>
                      <a:pt x="4" y="212"/>
                    </a:moveTo>
                    <a:cubicBezTo>
                      <a:pt x="1" y="218"/>
                      <a:pt x="0" y="224"/>
                      <a:pt x="2" y="230"/>
                    </a:cubicBezTo>
                    <a:cubicBezTo>
                      <a:pt x="3" y="239"/>
                      <a:pt x="9" y="248"/>
                      <a:pt x="16" y="252"/>
                    </a:cubicBezTo>
                    <a:cubicBezTo>
                      <a:pt x="31" y="259"/>
                      <a:pt x="48" y="253"/>
                      <a:pt x="56" y="239"/>
                    </a:cubicBezTo>
                    <a:cubicBezTo>
                      <a:pt x="90" y="173"/>
                      <a:pt x="110" y="109"/>
                      <a:pt x="122" y="51"/>
                    </a:cubicBezTo>
                    <a:cubicBezTo>
                      <a:pt x="71" y="0"/>
                      <a:pt x="71" y="0"/>
                      <a:pt x="71" y="0"/>
                    </a:cubicBezTo>
                    <a:cubicBezTo>
                      <a:pt x="62" y="63"/>
                      <a:pt x="44" y="136"/>
                      <a:pt x="4" y="21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96" name="Freeform 7">
                <a:extLst>
                  <a:ext uri="{FF2B5EF4-FFF2-40B4-BE49-F238E27FC236}">
                    <a16:creationId xmlns:a16="http://schemas.microsoft.com/office/drawing/2014/main" id="{D8478328-81B2-463F-AAF8-688A794E6013}"/>
                  </a:ext>
                </a:extLst>
              </p:cNvPr>
              <p:cNvSpPr/>
              <p:nvPr/>
            </p:nvSpPr>
            <p:spPr bwMode="auto">
              <a:xfrm rot="885771">
                <a:off x="7575153" y="991623"/>
                <a:ext cx="206689" cy="300107"/>
              </a:xfrm>
              <a:custGeom>
                <a:avLst/>
                <a:gdLst>
                  <a:gd name="T0" fmla="*/ 0 w 373"/>
                  <a:gd name="T1" fmla="*/ 211 h 541"/>
                  <a:gd name="T2" fmla="*/ 229 w 373"/>
                  <a:gd name="T3" fmla="*/ 439 h 541"/>
                  <a:gd name="T4" fmla="*/ 222 w 373"/>
                  <a:gd name="T5" fmla="*/ 244 h 541"/>
                  <a:gd name="T6" fmla="*/ 242 w 373"/>
                  <a:gd name="T7" fmla="*/ 208 h 541"/>
                  <a:gd name="T8" fmla="*/ 278 w 373"/>
                  <a:gd name="T9" fmla="*/ 228 h 541"/>
                  <a:gd name="T10" fmla="*/ 280 w 373"/>
                  <a:gd name="T11" fmla="*/ 490 h 541"/>
                  <a:gd name="T12" fmla="*/ 330 w 373"/>
                  <a:gd name="T13" fmla="*/ 541 h 541"/>
                  <a:gd name="T14" fmla="*/ 296 w 373"/>
                  <a:gd name="T15" fmla="*/ 135 h 541"/>
                  <a:gd name="T16" fmla="*/ 355 w 373"/>
                  <a:gd name="T17" fmla="*/ 74 h 541"/>
                  <a:gd name="T18" fmla="*/ 354 w 373"/>
                  <a:gd name="T19" fmla="*/ 8 h 541"/>
                  <a:gd name="T20" fmla="*/ 342 w 373"/>
                  <a:gd name="T21" fmla="*/ 0 h 541"/>
                  <a:gd name="T22" fmla="*/ 173 w 373"/>
                  <a:gd name="T23" fmla="*/ 177 h 541"/>
                  <a:gd name="T24" fmla="*/ 0 w 373"/>
                  <a:gd name="T25" fmla="*/ 211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3" h="541">
                    <a:moveTo>
                      <a:pt x="0" y="211"/>
                    </a:moveTo>
                    <a:cubicBezTo>
                      <a:pt x="229" y="439"/>
                      <a:pt x="229" y="439"/>
                      <a:pt x="229" y="439"/>
                    </a:cubicBezTo>
                    <a:cubicBezTo>
                      <a:pt x="244" y="325"/>
                      <a:pt x="222" y="245"/>
                      <a:pt x="222" y="244"/>
                    </a:cubicBezTo>
                    <a:cubicBezTo>
                      <a:pt x="217" y="229"/>
                      <a:pt x="226" y="212"/>
                      <a:pt x="242" y="208"/>
                    </a:cubicBezTo>
                    <a:cubicBezTo>
                      <a:pt x="257" y="204"/>
                      <a:pt x="274" y="213"/>
                      <a:pt x="278" y="228"/>
                    </a:cubicBezTo>
                    <a:cubicBezTo>
                      <a:pt x="280" y="234"/>
                      <a:pt x="309" y="342"/>
                      <a:pt x="280" y="490"/>
                    </a:cubicBezTo>
                    <a:cubicBezTo>
                      <a:pt x="330" y="541"/>
                      <a:pt x="330" y="541"/>
                      <a:pt x="330" y="541"/>
                    </a:cubicBezTo>
                    <a:cubicBezTo>
                      <a:pt x="370" y="392"/>
                      <a:pt x="368" y="237"/>
                      <a:pt x="296" y="135"/>
                    </a:cubicBezTo>
                    <a:cubicBezTo>
                      <a:pt x="355" y="74"/>
                      <a:pt x="355" y="74"/>
                      <a:pt x="355" y="74"/>
                    </a:cubicBezTo>
                    <a:cubicBezTo>
                      <a:pt x="373" y="55"/>
                      <a:pt x="372" y="26"/>
                      <a:pt x="354" y="8"/>
                    </a:cubicBezTo>
                    <a:cubicBezTo>
                      <a:pt x="350" y="4"/>
                      <a:pt x="346" y="2"/>
                      <a:pt x="342" y="0"/>
                    </a:cubicBezTo>
                    <a:cubicBezTo>
                      <a:pt x="173" y="177"/>
                      <a:pt x="173" y="177"/>
                      <a:pt x="173" y="177"/>
                    </a:cubicBezTo>
                    <a:cubicBezTo>
                      <a:pt x="173" y="177"/>
                      <a:pt x="98" y="186"/>
                      <a:pt x="0" y="211"/>
                    </a:cubicBezTo>
                    <a:close/>
                  </a:path>
                </a:pathLst>
              </a:custGeom>
              <a:solidFill>
                <a:srgbClr val="2EA7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97" name="Freeform 8">
                <a:extLst>
                  <a:ext uri="{FF2B5EF4-FFF2-40B4-BE49-F238E27FC236}">
                    <a16:creationId xmlns:a16="http://schemas.microsoft.com/office/drawing/2014/main" id="{CD9D8412-2231-4094-AE93-158F1FECB8E1}"/>
                  </a:ext>
                </a:extLst>
              </p:cNvPr>
              <p:cNvSpPr/>
              <p:nvPr/>
            </p:nvSpPr>
            <p:spPr bwMode="auto">
              <a:xfrm rot="885771">
                <a:off x="7683162" y="1114347"/>
                <a:ext cx="51380" cy="158812"/>
              </a:xfrm>
              <a:custGeom>
                <a:avLst/>
                <a:gdLst>
                  <a:gd name="T0" fmla="*/ 61 w 92"/>
                  <a:gd name="T1" fmla="*/ 24 h 286"/>
                  <a:gd name="T2" fmla="*/ 25 w 92"/>
                  <a:gd name="T3" fmla="*/ 4 h 286"/>
                  <a:gd name="T4" fmla="*/ 5 w 92"/>
                  <a:gd name="T5" fmla="*/ 40 h 286"/>
                  <a:gd name="T6" fmla="*/ 12 w 92"/>
                  <a:gd name="T7" fmla="*/ 235 h 286"/>
                  <a:gd name="T8" fmla="*/ 63 w 92"/>
                  <a:gd name="T9" fmla="*/ 286 h 286"/>
                  <a:gd name="T10" fmla="*/ 61 w 92"/>
                  <a:gd name="T11" fmla="*/ 24 h 286"/>
                </a:gdLst>
                <a:ahLst/>
                <a:cxnLst>
                  <a:cxn ang="0">
                    <a:pos x="T0" y="T1"/>
                  </a:cxn>
                  <a:cxn ang="0">
                    <a:pos x="T2" y="T3"/>
                  </a:cxn>
                  <a:cxn ang="0">
                    <a:pos x="T4" y="T5"/>
                  </a:cxn>
                  <a:cxn ang="0">
                    <a:pos x="T6" y="T7"/>
                  </a:cxn>
                  <a:cxn ang="0">
                    <a:pos x="T8" y="T9"/>
                  </a:cxn>
                  <a:cxn ang="0">
                    <a:pos x="T10" y="T11"/>
                  </a:cxn>
                </a:cxnLst>
                <a:rect l="0" t="0" r="r" b="b"/>
                <a:pathLst>
                  <a:path w="92" h="286">
                    <a:moveTo>
                      <a:pt x="61" y="24"/>
                    </a:moveTo>
                    <a:cubicBezTo>
                      <a:pt x="57" y="9"/>
                      <a:pt x="40" y="0"/>
                      <a:pt x="25" y="4"/>
                    </a:cubicBezTo>
                    <a:cubicBezTo>
                      <a:pt x="9" y="8"/>
                      <a:pt x="0" y="25"/>
                      <a:pt x="5" y="40"/>
                    </a:cubicBezTo>
                    <a:cubicBezTo>
                      <a:pt x="5" y="41"/>
                      <a:pt x="27" y="121"/>
                      <a:pt x="12" y="235"/>
                    </a:cubicBezTo>
                    <a:cubicBezTo>
                      <a:pt x="63" y="286"/>
                      <a:pt x="63" y="286"/>
                      <a:pt x="63" y="286"/>
                    </a:cubicBezTo>
                    <a:cubicBezTo>
                      <a:pt x="92" y="138"/>
                      <a:pt x="63" y="30"/>
                      <a:pt x="61" y="2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98" name="Freeform 9">
                <a:extLst>
                  <a:ext uri="{FF2B5EF4-FFF2-40B4-BE49-F238E27FC236}">
                    <a16:creationId xmlns:a16="http://schemas.microsoft.com/office/drawing/2014/main" id="{D2673958-9621-43E7-A5CE-C10C90F920FB}"/>
                  </a:ext>
                </a:extLst>
              </p:cNvPr>
              <p:cNvSpPr/>
              <p:nvPr/>
            </p:nvSpPr>
            <p:spPr bwMode="auto">
              <a:xfrm rot="885771">
                <a:off x="7507221" y="978218"/>
                <a:ext cx="282591" cy="119109"/>
              </a:xfrm>
              <a:custGeom>
                <a:avLst/>
                <a:gdLst>
                  <a:gd name="T0" fmla="*/ 341 w 510"/>
                  <a:gd name="T1" fmla="*/ 182 h 216"/>
                  <a:gd name="T2" fmla="*/ 510 w 510"/>
                  <a:gd name="T3" fmla="*/ 5 h 216"/>
                  <a:gd name="T4" fmla="*/ 509 w 510"/>
                  <a:gd name="T5" fmla="*/ 4 h 216"/>
                  <a:gd name="T6" fmla="*/ 498 w 510"/>
                  <a:gd name="T7" fmla="*/ 1 h 216"/>
                  <a:gd name="T8" fmla="*/ 496 w 510"/>
                  <a:gd name="T9" fmla="*/ 0 h 216"/>
                  <a:gd name="T10" fmla="*/ 483 w 510"/>
                  <a:gd name="T11" fmla="*/ 0 h 216"/>
                  <a:gd name="T12" fmla="*/ 481 w 510"/>
                  <a:gd name="T13" fmla="*/ 0 h 216"/>
                  <a:gd name="T14" fmla="*/ 477 w 510"/>
                  <a:gd name="T15" fmla="*/ 2 h 216"/>
                  <a:gd name="T16" fmla="*/ 473 w 510"/>
                  <a:gd name="T17" fmla="*/ 3 h 216"/>
                  <a:gd name="T18" fmla="*/ 470 w 510"/>
                  <a:gd name="T19" fmla="*/ 4 h 216"/>
                  <a:gd name="T20" fmla="*/ 465 w 510"/>
                  <a:gd name="T21" fmla="*/ 7 h 216"/>
                  <a:gd name="T22" fmla="*/ 463 w 510"/>
                  <a:gd name="T23" fmla="*/ 8 h 216"/>
                  <a:gd name="T24" fmla="*/ 456 w 510"/>
                  <a:gd name="T25" fmla="*/ 14 h 216"/>
                  <a:gd name="T26" fmla="*/ 397 w 510"/>
                  <a:gd name="T27" fmla="*/ 74 h 216"/>
                  <a:gd name="T28" fmla="*/ 0 w 510"/>
                  <a:gd name="T29" fmla="*/ 47 h 216"/>
                  <a:gd name="T30" fmla="*/ 168 w 510"/>
                  <a:gd name="T31" fmla="*/ 216 h 216"/>
                  <a:gd name="T32" fmla="*/ 341 w 510"/>
                  <a:gd name="T33" fmla="*/ 18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0" h="216">
                    <a:moveTo>
                      <a:pt x="341" y="182"/>
                    </a:moveTo>
                    <a:cubicBezTo>
                      <a:pt x="510" y="5"/>
                      <a:pt x="510" y="5"/>
                      <a:pt x="510" y="5"/>
                    </a:cubicBezTo>
                    <a:cubicBezTo>
                      <a:pt x="509" y="4"/>
                      <a:pt x="509" y="4"/>
                      <a:pt x="509" y="4"/>
                    </a:cubicBezTo>
                    <a:cubicBezTo>
                      <a:pt x="505" y="3"/>
                      <a:pt x="502" y="1"/>
                      <a:pt x="498" y="1"/>
                    </a:cubicBezTo>
                    <a:cubicBezTo>
                      <a:pt x="497" y="1"/>
                      <a:pt x="496" y="0"/>
                      <a:pt x="496" y="0"/>
                    </a:cubicBezTo>
                    <a:cubicBezTo>
                      <a:pt x="491" y="0"/>
                      <a:pt x="487" y="0"/>
                      <a:pt x="483" y="0"/>
                    </a:cubicBezTo>
                    <a:cubicBezTo>
                      <a:pt x="482" y="0"/>
                      <a:pt x="482" y="0"/>
                      <a:pt x="481" y="0"/>
                    </a:cubicBezTo>
                    <a:cubicBezTo>
                      <a:pt x="480" y="1"/>
                      <a:pt x="478" y="1"/>
                      <a:pt x="477" y="2"/>
                    </a:cubicBezTo>
                    <a:cubicBezTo>
                      <a:pt x="476" y="2"/>
                      <a:pt x="474" y="2"/>
                      <a:pt x="473" y="3"/>
                    </a:cubicBezTo>
                    <a:cubicBezTo>
                      <a:pt x="472" y="3"/>
                      <a:pt x="471" y="4"/>
                      <a:pt x="470" y="4"/>
                    </a:cubicBezTo>
                    <a:cubicBezTo>
                      <a:pt x="468" y="5"/>
                      <a:pt x="467" y="6"/>
                      <a:pt x="465" y="7"/>
                    </a:cubicBezTo>
                    <a:cubicBezTo>
                      <a:pt x="464" y="7"/>
                      <a:pt x="463" y="8"/>
                      <a:pt x="463" y="8"/>
                    </a:cubicBezTo>
                    <a:cubicBezTo>
                      <a:pt x="460" y="10"/>
                      <a:pt x="458" y="12"/>
                      <a:pt x="456" y="14"/>
                    </a:cubicBezTo>
                    <a:cubicBezTo>
                      <a:pt x="397" y="74"/>
                      <a:pt x="397" y="74"/>
                      <a:pt x="397" y="74"/>
                    </a:cubicBezTo>
                    <a:cubicBezTo>
                      <a:pt x="295" y="5"/>
                      <a:pt x="145" y="6"/>
                      <a:pt x="0" y="47"/>
                    </a:cubicBezTo>
                    <a:cubicBezTo>
                      <a:pt x="168" y="216"/>
                      <a:pt x="168" y="216"/>
                      <a:pt x="168" y="216"/>
                    </a:cubicBezTo>
                    <a:cubicBezTo>
                      <a:pt x="266" y="191"/>
                      <a:pt x="341" y="182"/>
                      <a:pt x="341" y="182"/>
                    </a:cubicBezTo>
                    <a:close/>
                  </a:path>
                </a:pathLst>
              </a:custGeom>
              <a:solidFill>
                <a:srgbClr val="036E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99" name="Freeform 10">
                <a:extLst>
                  <a:ext uri="{FF2B5EF4-FFF2-40B4-BE49-F238E27FC236}">
                    <a16:creationId xmlns:a16="http://schemas.microsoft.com/office/drawing/2014/main" id="{718644DB-6505-4DF1-BDFC-E78E3310D7E7}"/>
                  </a:ext>
                </a:extLst>
              </p:cNvPr>
              <p:cNvSpPr/>
              <p:nvPr/>
            </p:nvSpPr>
            <p:spPr bwMode="auto">
              <a:xfrm rot="885771">
                <a:off x="7799729" y="1018447"/>
                <a:ext cx="0" cy="0"/>
              </a:xfrm>
              <a:custGeom>
                <a:avLst/>
                <a:gdLst>
                  <a:gd name="T0" fmla="*/ 1 w 1"/>
                  <a:gd name="T1" fmla="*/ 0 h 1"/>
                  <a:gd name="T2" fmla="*/ 0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0"/>
                      <a:pt x="1" y="1"/>
                    </a:cubicBezTo>
                    <a:lnTo>
                      <a:pt x="1" y="0"/>
                    </a:lnTo>
                    <a:close/>
                  </a:path>
                </a:pathLst>
              </a:custGeom>
              <a:solidFill>
                <a:srgbClr val="036E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100" name="Freeform 11">
                <a:extLst>
                  <a:ext uri="{FF2B5EF4-FFF2-40B4-BE49-F238E27FC236}">
                    <a16:creationId xmlns:a16="http://schemas.microsoft.com/office/drawing/2014/main" id="{25E8BD30-3572-48A2-BC45-1BCC9623F488}"/>
                  </a:ext>
                </a:extLst>
              </p:cNvPr>
              <p:cNvSpPr/>
              <p:nvPr/>
            </p:nvSpPr>
            <p:spPr bwMode="auto">
              <a:xfrm rot="885771">
                <a:off x="7793530" y="1014552"/>
                <a:ext cx="1168" cy="0"/>
              </a:xfrm>
              <a:custGeom>
                <a:avLst/>
                <a:gdLst>
                  <a:gd name="T0" fmla="*/ 0 w 2"/>
                  <a:gd name="T1" fmla="*/ 0 h 1"/>
                  <a:gd name="T2" fmla="*/ 2 w 2"/>
                  <a:gd name="T3" fmla="*/ 1 h 1"/>
                  <a:gd name="T4" fmla="*/ 0 w 2"/>
                  <a:gd name="T5" fmla="*/ 0 h 1"/>
                </a:gdLst>
                <a:ahLst/>
                <a:cxnLst>
                  <a:cxn ang="0">
                    <a:pos x="T0" y="T1"/>
                  </a:cxn>
                  <a:cxn ang="0">
                    <a:pos x="T2" y="T3"/>
                  </a:cxn>
                  <a:cxn ang="0">
                    <a:pos x="T4" y="T5"/>
                  </a:cxn>
                </a:cxnLst>
                <a:rect l="0" t="0" r="r" b="b"/>
                <a:pathLst>
                  <a:path w="2" h="1">
                    <a:moveTo>
                      <a:pt x="0" y="0"/>
                    </a:moveTo>
                    <a:cubicBezTo>
                      <a:pt x="0" y="0"/>
                      <a:pt x="1" y="1"/>
                      <a:pt x="2" y="1"/>
                    </a:cubicBezTo>
                    <a:cubicBezTo>
                      <a:pt x="1" y="1"/>
                      <a:pt x="0" y="0"/>
                      <a:pt x="0" y="0"/>
                    </a:cubicBezTo>
                    <a:close/>
                  </a:path>
                </a:pathLst>
              </a:custGeom>
              <a:solidFill>
                <a:srgbClr val="036E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101" name="Freeform 12">
                <a:extLst>
                  <a:ext uri="{FF2B5EF4-FFF2-40B4-BE49-F238E27FC236}">
                    <a16:creationId xmlns:a16="http://schemas.microsoft.com/office/drawing/2014/main" id="{AB977E92-61F3-4DAA-B9D4-945727EC7756}"/>
                  </a:ext>
                </a:extLst>
              </p:cNvPr>
              <p:cNvSpPr>
                <a:spLocks noEditPoints="1"/>
              </p:cNvSpPr>
              <p:nvPr/>
            </p:nvSpPr>
            <p:spPr bwMode="auto">
              <a:xfrm rot="885771">
                <a:off x="6937803" y="1010014"/>
                <a:ext cx="729956" cy="878079"/>
              </a:xfrm>
              <a:custGeom>
                <a:avLst/>
                <a:gdLst>
                  <a:gd name="T0" fmla="*/ 847 w 1298"/>
                  <a:gd name="T1" fmla="*/ 1194 h 1563"/>
                  <a:gd name="T2" fmla="*/ 774 w 1298"/>
                  <a:gd name="T3" fmla="*/ 972 h 1563"/>
                  <a:gd name="T4" fmla="*/ 1119 w 1298"/>
                  <a:gd name="T5" fmla="*/ 669 h 1563"/>
                  <a:gd name="T6" fmla="*/ 1298 w 1298"/>
                  <a:gd name="T7" fmla="*/ 330 h 1563"/>
                  <a:gd name="T8" fmla="*/ 1248 w 1298"/>
                  <a:gd name="T9" fmla="*/ 279 h 1563"/>
                  <a:gd name="T10" fmla="*/ 1182 w 1298"/>
                  <a:gd name="T11" fmla="*/ 467 h 1563"/>
                  <a:gd name="T12" fmla="*/ 1142 w 1298"/>
                  <a:gd name="T13" fmla="*/ 480 h 1563"/>
                  <a:gd name="T14" fmla="*/ 1128 w 1298"/>
                  <a:gd name="T15" fmla="*/ 458 h 1563"/>
                  <a:gd name="T16" fmla="*/ 1130 w 1298"/>
                  <a:gd name="T17" fmla="*/ 440 h 1563"/>
                  <a:gd name="T18" fmla="*/ 1197 w 1298"/>
                  <a:gd name="T19" fmla="*/ 228 h 1563"/>
                  <a:gd name="T20" fmla="*/ 968 w 1298"/>
                  <a:gd name="T21" fmla="*/ 0 h 1563"/>
                  <a:gd name="T22" fmla="*/ 594 w 1298"/>
                  <a:gd name="T23" fmla="*/ 190 h 1563"/>
                  <a:gd name="T24" fmla="*/ 25 w 1298"/>
                  <a:gd name="T25" fmla="*/ 812 h 1563"/>
                  <a:gd name="T26" fmla="*/ 0 w 1298"/>
                  <a:gd name="T27" fmla="*/ 1033 h 1563"/>
                  <a:gd name="T28" fmla="*/ 267 w 1298"/>
                  <a:gd name="T29" fmla="*/ 1293 h 1563"/>
                  <a:gd name="T30" fmla="*/ 410 w 1298"/>
                  <a:gd name="T31" fmla="*/ 1293 h 1563"/>
                  <a:gd name="T32" fmla="*/ 627 w 1298"/>
                  <a:gd name="T33" fmla="*/ 1563 h 1563"/>
                  <a:gd name="T34" fmla="*/ 847 w 1298"/>
                  <a:gd name="T35" fmla="*/ 1194 h 1563"/>
                  <a:gd name="T36" fmla="*/ 603 w 1298"/>
                  <a:gd name="T37" fmla="*/ 530 h 1563"/>
                  <a:gd name="T38" fmla="*/ 603 w 1298"/>
                  <a:gd name="T39" fmla="*/ 261 h 1563"/>
                  <a:gd name="T40" fmla="*/ 872 w 1298"/>
                  <a:gd name="T41" fmla="*/ 261 h 1563"/>
                  <a:gd name="T42" fmla="*/ 872 w 1298"/>
                  <a:gd name="T43" fmla="*/ 530 h 1563"/>
                  <a:gd name="T44" fmla="*/ 603 w 1298"/>
                  <a:gd name="T45" fmla="*/ 530 h 1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98" h="1563">
                    <a:moveTo>
                      <a:pt x="847" y="1194"/>
                    </a:moveTo>
                    <a:cubicBezTo>
                      <a:pt x="774" y="972"/>
                      <a:pt x="774" y="972"/>
                      <a:pt x="774" y="972"/>
                    </a:cubicBezTo>
                    <a:cubicBezTo>
                      <a:pt x="1119" y="669"/>
                      <a:pt x="1119" y="669"/>
                      <a:pt x="1119" y="669"/>
                    </a:cubicBezTo>
                    <a:cubicBezTo>
                      <a:pt x="1197" y="588"/>
                      <a:pt x="1264" y="462"/>
                      <a:pt x="1298" y="330"/>
                    </a:cubicBezTo>
                    <a:cubicBezTo>
                      <a:pt x="1248" y="279"/>
                      <a:pt x="1248" y="279"/>
                      <a:pt x="1248" y="279"/>
                    </a:cubicBezTo>
                    <a:cubicBezTo>
                      <a:pt x="1236" y="337"/>
                      <a:pt x="1216" y="401"/>
                      <a:pt x="1182" y="467"/>
                    </a:cubicBezTo>
                    <a:cubicBezTo>
                      <a:pt x="1174" y="481"/>
                      <a:pt x="1157" y="487"/>
                      <a:pt x="1142" y="480"/>
                    </a:cubicBezTo>
                    <a:cubicBezTo>
                      <a:pt x="1135" y="476"/>
                      <a:pt x="1129" y="467"/>
                      <a:pt x="1128" y="458"/>
                    </a:cubicBezTo>
                    <a:cubicBezTo>
                      <a:pt x="1126" y="452"/>
                      <a:pt x="1127" y="446"/>
                      <a:pt x="1130" y="440"/>
                    </a:cubicBezTo>
                    <a:cubicBezTo>
                      <a:pt x="1170" y="364"/>
                      <a:pt x="1188" y="291"/>
                      <a:pt x="1197" y="228"/>
                    </a:cubicBezTo>
                    <a:cubicBezTo>
                      <a:pt x="968" y="0"/>
                      <a:pt x="968" y="0"/>
                      <a:pt x="968" y="0"/>
                    </a:cubicBezTo>
                    <a:cubicBezTo>
                      <a:pt x="842" y="32"/>
                      <a:pt x="679" y="91"/>
                      <a:pt x="594" y="190"/>
                    </a:cubicBezTo>
                    <a:cubicBezTo>
                      <a:pt x="443" y="367"/>
                      <a:pt x="25" y="812"/>
                      <a:pt x="25" y="812"/>
                    </a:cubicBezTo>
                    <a:cubicBezTo>
                      <a:pt x="0" y="1033"/>
                      <a:pt x="0" y="1033"/>
                      <a:pt x="0" y="1033"/>
                    </a:cubicBezTo>
                    <a:cubicBezTo>
                      <a:pt x="54" y="1088"/>
                      <a:pt x="107" y="1139"/>
                      <a:pt x="267" y="1293"/>
                    </a:cubicBezTo>
                    <a:cubicBezTo>
                      <a:pt x="410" y="1293"/>
                      <a:pt x="410" y="1293"/>
                      <a:pt x="410" y="1293"/>
                    </a:cubicBezTo>
                    <a:cubicBezTo>
                      <a:pt x="627" y="1563"/>
                      <a:pt x="627" y="1563"/>
                      <a:pt x="627" y="1563"/>
                    </a:cubicBezTo>
                    <a:lnTo>
                      <a:pt x="847" y="1194"/>
                    </a:lnTo>
                    <a:close/>
                    <a:moveTo>
                      <a:pt x="603" y="530"/>
                    </a:moveTo>
                    <a:cubicBezTo>
                      <a:pt x="529" y="455"/>
                      <a:pt x="529" y="335"/>
                      <a:pt x="603" y="261"/>
                    </a:cubicBezTo>
                    <a:cubicBezTo>
                      <a:pt x="678" y="187"/>
                      <a:pt x="798" y="187"/>
                      <a:pt x="872" y="261"/>
                    </a:cubicBezTo>
                    <a:cubicBezTo>
                      <a:pt x="946" y="335"/>
                      <a:pt x="946" y="455"/>
                      <a:pt x="872" y="530"/>
                    </a:cubicBezTo>
                    <a:cubicBezTo>
                      <a:pt x="798" y="604"/>
                      <a:pt x="678" y="604"/>
                      <a:pt x="603" y="530"/>
                    </a:cubicBezTo>
                    <a:close/>
                  </a:path>
                </a:pathLst>
              </a:custGeom>
              <a:solidFill>
                <a:schemeClr val="accent2">
                  <a:lumMod val="90000"/>
                  <a:lumOff val="1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102" name="Freeform 13">
                <a:extLst>
                  <a:ext uri="{FF2B5EF4-FFF2-40B4-BE49-F238E27FC236}">
                    <a16:creationId xmlns:a16="http://schemas.microsoft.com/office/drawing/2014/main" id="{F1E260D8-91DC-414B-A68B-FE8E28DAD624}"/>
                  </a:ext>
                </a:extLst>
              </p:cNvPr>
              <p:cNvSpPr/>
              <p:nvPr/>
            </p:nvSpPr>
            <p:spPr bwMode="auto">
              <a:xfrm rot="885771">
                <a:off x="6756577" y="882157"/>
                <a:ext cx="782381" cy="665608"/>
              </a:xfrm>
              <a:custGeom>
                <a:avLst/>
                <a:gdLst>
                  <a:gd name="T0" fmla="*/ 1039 w 1413"/>
                  <a:gd name="T1" fmla="*/ 359 h 1202"/>
                  <a:gd name="T2" fmla="*/ 1413 w 1413"/>
                  <a:gd name="T3" fmla="*/ 169 h 1202"/>
                  <a:gd name="T4" fmla="*/ 1245 w 1413"/>
                  <a:gd name="T5" fmla="*/ 0 h 1202"/>
                  <a:gd name="T6" fmla="*/ 899 w 1413"/>
                  <a:gd name="T7" fmla="*/ 195 h 1202"/>
                  <a:gd name="T8" fmla="*/ 616 w 1413"/>
                  <a:gd name="T9" fmla="*/ 539 h 1202"/>
                  <a:gd name="T10" fmla="*/ 361 w 1413"/>
                  <a:gd name="T11" fmla="*/ 464 h 1202"/>
                  <a:gd name="T12" fmla="*/ 0 w 1413"/>
                  <a:gd name="T13" fmla="*/ 695 h 1202"/>
                  <a:gd name="T14" fmla="*/ 301 w 1413"/>
                  <a:gd name="T15" fmla="*/ 921 h 1202"/>
                  <a:gd name="T16" fmla="*/ 307 w 1413"/>
                  <a:gd name="T17" fmla="*/ 1065 h 1202"/>
                  <a:gd name="T18" fmla="*/ 410 w 1413"/>
                  <a:gd name="T19" fmla="*/ 1168 h 1202"/>
                  <a:gd name="T20" fmla="*/ 415 w 1413"/>
                  <a:gd name="T21" fmla="*/ 1173 h 1202"/>
                  <a:gd name="T22" fmla="*/ 421 w 1413"/>
                  <a:gd name="T23" fmla="*/ 1179 h 1202"/>
                  <a:gd name="T24" fmla="*/ 428 w 1413"/>
                  <a:gd name="T25" fmla="*/ 1186 h 1202"/>
                  <a:gd name="T26" fmla="*/ 433 w 1413"/>
                  <a:gd name="T27" fmla="*/ 1191 h 1202"/>
                  <a:gd name="T28" fmla="*/ 443 w 1413"/>
                  <a:gd name="T29" fmla="*/ 1201 h 1202"/>
                  <a:gd name="T30" fmla="*/ 445 w 1413"/>
                  <a:gd name="T31" fmla="*/ 1202 h 1202"/>
                  <a:gd name="T32" fmla="*/ 470 w 1413"/>
                  <a:gd name="T33" fmla="*/ 981 h 1202"/>
                  <a:gd name="T34" fmla="*/ 1039 w 1413"/>
                  <a:gd name="T35" fmla="*/ 359 h 1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3" h="1202">
                    <a:moveTo>
                      <a:pt x="1039" y="359"/>
                    </a:moveTo>
                    <a:cubicBezTo>
                      <a:pt x="1124" y="260"/>
                      <a:pt x="1287" y="201"/>
                      <a:pt x="1413" y="169"/>
                    </a:cubicBezTo>
                    <a:cubicBezTo>
                      <a:pt x="1245" y="0"/>
                      <a:pt x="1245" y="0"/>
                      <a:pt x="1245" y="0"/>
                    </a:cubicBezTo>
                    <a:cubicBezTo>
                      <a:pt x="1110" y="39"/>
                      <a:pt x="980" y="111"/>
                      <a:pt x="899" y="195"/>
                    </a:cubicBezTo>
                    <a:cubicBezTo>
                      <a:pt x="616" y="539"/>
                      <a:pt x="616" y="539"/>
                      <a:pt x="616" y="539"/>
                    </a:cubicBezTo>
                    <a:cubicBezTo>
                      <a:pt x="361" y="464"/>
                      <a:pt x="361" y="464"/>
                      <a:pt x="361" y="464"/>
                    </a:cubicBezTo>
                    <a:cubicBezTo>
                      <a:pt x="0" y="695"/>
                      <a:pt x="0" y="695"/>
                      <a:pt x="0" y="695"/>
                    </a:cubicBezTo>
                    <a:cubicBezTo>
                      <a:pt x="301" y="921"/>
                      <a:pt x="301" y="921"/>
                      <a:pt x="301" y="921"/>
                    </a:cubicBezTo>
                    <a:cubicBezTo>
                      <a:pt x="307" y="1065"/>
                      <a:pt x="307" y="1065"/>
                      <a:pt x="307" y="1065"/>
                    </a:cubicBezTo>
                    <a:cubicBezTo>
                      <a:pt x="352" y="1110"/>
                      <a:pt x="383" y="1141"/>
                      <a:pt x="410" y="1168"/>
                    </a:cubicBezTo>
                    <a:cubicBezTo>
                      <a:pt x="411" y="1170"/>
                      <a:pt x="413" y="1171"/>
                      <a:pt x="415" y="1173"/>
                    </a:cubicBezTo>
                    <a:cubicBezTo>
                      <a:pt x="417" y="1175"/>
                      <a:pt x="419" y="1177"/>
                      <a:pt x="421" y="1179"/>
                    </a:cubicBezTo>
                    <a:cubicBezTo>
                      <a:pt x="423" y="1181"/>
                      <a:pt x="426" y="1184"/>
                      <a:pt x="428" y="1186"/>
                    </a:cubicBezTo>
                    <a:cubicBezTo>
                      <a:pt x="430" y="1188"/>
                      <a:pt x="431" y="1189"/>
                      <a:pt x="433" y="1191"/>
                    </a:cubicBezTo>
                    <a:cubicBezTo>
                      <a:pt x="436" y="1194"/>
                      <a:pt x="440" y="1198"/>
                      <a:pt x="443" y="1201"/>
                    </a:cubicBezTo>
                    <a:cubicBezTo>
                      <a:pt x="444" y="1202"/>
                      <a:pt x="444" y="1202"/>
                      <a:pt x="445" y="1202"/>
                    </a:cubicBezTo>
                    <a:cubicBezTo>
                      <a:pt x="470" y="981"/>
                      <a:pt x="470" y="981"/>
                      <a:pt x="470" y="981"/>
                    </a:cubicBezTo>
                    <a:cubicBezTo>
                      <a:pt x="470" y="981"/>
                      <a:pt x="888" y="536"/>
                      <a:pt x="1039" y="359"/>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sp>
            <p:nvSpPr>
              <p:cNvPr id="103" name="Freeform 14">
                <a:extLst>
                  <a:ext uri="{FF2B5EF4-FFF2-40B4-BE49-F238E27FC236}">
                    <a16:creationId xmlns:a16="http://schemas.microsoft.com/office/drawing/2014/main" id="{D10048D6-FE8B-4089-BF3F-A573129AC1CB}"/>
                  </a:ext>
                </a:extLst>
              </p:cNvPr>
              <p:cNvSpPr>
                <a:spLocks noEditPoints="1"/>
              </p:cNvSpPr>
              <p:nvPr/>
            </p:nvSpPr>
            <p:spPr bwMode="auto">
              <a:xfrm rot="885771">
                <a:off x="7291117" y="1137448"/>
                <a:ext cx="231211" cy="231211"/>
              </a:xfrm>
              <a:custGeom>
                <a:avLst/>
                <a:gdLst>
                  <a:gd name="T0" fmla="*/ 343 w 417"/>
                  <a:gd name="T1" fmla="*/ 74 h 417"/>
                  <a:gd name="T2" fmla="*/ 74 w 417"/>
                  <a:gd name="T3" fmla="*/ 74 h 417"/>
                  <a:gd name="T4" fmla="*/ 74 w 417"/>
                  <a:gd name="T5" fmla="*/ 343 h 417"/>
                  <a:gd name="T6" fmla="*/ 343 w 417"/>
                  <a:gd name="T7" fmla="*/ 343 h 417"/>
                  <a:gd name="T8" fmla="*/ 343 w 417"/>
                  <a:gd name="T9" fmla="*/ 74 h 417"/>
                  <a:gd name="T10" fmla="*/ 124 w 417"/>
                  <a:gd name="T11" fmla="*/ 300 h 417"/>
                  <a:gd name="T12" fmla="*/ 121 w 417"/>
                  <a:gd name="T13" fmla="*/ 122 h 417"/>
                  <a:gd name="T14" fmla="*/ 300 w 417"/>
                  <a:gd name="T15" fmla="*/ 119 h 417"/>
                  <a:gd name="T16" fmla="*/ 302 w 417"/>
                  <a:gd name="T17" fmla="*/ 298 h 417"/>
                  <a:gd name="T18" fmla="*/ 124 w 417"/>
                  <a:gd name="T19" fmla="*/ 30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7" h="417">
                    <a:moveTo>
                      <a:pt x="343" y="74"/>
                    </a:moveTo>
                    <a:cubicBezTo>
                      <a:pt x="269" y="0"/>
                      <a:pt x="149" y="0"/>
                      <a:pt x="74" y="74"/>
                    </a:cubicBezTo>
                    <a:cubicBezTo>
                      <a:pt x="0" y="148"/>
                      <a:pt x="0" y="268"/>
                      <a:pt x="74" y="343"/>
                    </a:cubicBezTo>
                    <a:cubicBezTo>
                      <a:pt x="149" y="417"/>
                      <a:pt x="269" y="417"/>
                      <a:pt x="343" y="343"/>
                    </a:cubicBezTo>
                    <a:cubicBezTo>
                      <a:pt x="417" y="268"/>
                      <a:pt x="417" y="148"/>
                      <a:pt x="343" y="74"/>
                    </a:cubicBezTo>
                    <a:close/>
                    <a:moveTo>
                      <a:pt x="124" y="300"/>
                    </a:moveTo>
                    <a:cubicBezTo>
                      <a:pt x="74" y="252"/>
                      <a:pt x="73" y="172"/>
                      <a:pt x="121" y="122"/>
                    </a:cubicBezTo>
                    <a:cubicBezTo>
                      <a:pt x="170" y="72"/>
                      <a:pt x="250" y="71"/>
                      <a:pt x="300" y="119"/>
                    </a:cubicBezTo>
                    <a:cubicBezTo>
                      <a:pt x="350" y="168"/>
                      <a:pt x="351" y="248"/>
                      <a:pt x="302" y="298"/>
                    </a:cubicBezTo>
                    <a:cubicBezTo>
                      <a:pt x="254" y="348"/>
                      <a:pt x="174" y="349"/>
                      <a:pt x="124" y="300"/>
                    </a:cubicBezTo>
                    <a:close/>
                  </a:path>
                </a:pathLst>
              </a:custGeom>
              <a:solidFill>
                <a:srgbClr val="2EA7E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grpSp>
      </p:grpSp>
      <p:sp>
        <p:nvSpPr>
          <p:cNvPr id="105" name="標題 1">
            <a:extLst>
              <a:ext uri="{FF2B5EF4-FFF2-40B4-BE49-F238E27FC236}">
                <a16:creationId xmlns:a16="http://schemas.microsoft.com/office/drawing/2014/main" id="{0F50D0DF-2AB6-47D3-AEE9-F3C4EB7E0695}"/>
              </a:ext>
            </a:extLst>
          </p:cNvPr>
          <p:cNvSpPr>
            <a:spLocks noGrp="1"/>
          </p:cNvSpPr>
          <p:nvPr>
            <p:ph type="title" idx="4294967295"/>
          </p:nvPr>
        </p:nvSpPr>
        <p:spPr>
          <a:xfrm>
            <a:off x="2843126" y="320156"/>
            <a:ext cx="6638925" cy="1082675"/>
          </a:xfrm>
        </p:spPr>
        <p:txBody>
          <a:bodyPr vert="horz" lIns="91440" tIns="45720" rIns="91440" bIns="45720" rtlCol="0" anchor="ctr">
            <a:normAutofit/>
          </a:bodyPr>
          <a:lstStyle/>
          <a:p>
            <a:pPr algn="ctr">
              <a:spcAft>
                <a:spcPts val="2353"/>
              </a:spcAft>
            </a:pPr>
            <a:r>
              <a:rPr lang="zh-TW" altLang="en-US" sz="3600" b="1">
                <a:solidFill>
                  <a:schemeClr val="accent1"/>
                </a:solidFill>
                <a:latin typeface="微軟正黑體" panose="020B0604030504040204" pitchFamily="34" charset="-120"/>
                <a:ea typeface="微軟正黑體" panose="020B0604030504040204" pitchFamily="34" charset="-120"/>
              </a:rPr>
              <a:t>解決方案演進路線</a:t>
            </a:r>
            <a:endParaRPr lang="en-US" sz="3600" b="1">
              <a:solidFill>
                <a:schemeClr val="accent1"/>
              </a:solidFill>
              <a:latin typeface="微軟正黑體" panose="020B0604030504040204" pitchFamily="34" charset="-120"/>
              <a:ea typeface="微軟正黑體" panose="020B0604030504040204" pitchFamily="34" charset="-120"/>
            </a:endParaRPr>
          </a:p>
        </p:txBody>
      </p:sp>
      <p:grpSp>
        <p:nvGrpSpPr>
          <p:cNvPr id="4" name="Group 3">
            <a:extLst>
              <a:ext uri="{FF2B5EF4-FFF2-40B4-BE49-F238E27FC236}">
                <a16:creationId xmlns:a16="http://schemas.microsoft.com/office/drawing/2014/main" id="{F0CAE4E1-FEC9-49D3-B06B-DCC2A43D327B}"/>
              </a:ext>
            </a:extLst>
          </p:cNvPr>
          <p:cNvGrpSpPr/>
          <p:nvPr/>
        </p:nvGrpSpPr>
        <p:grpSpPr>
          <a:xfrm>
            <a:off x="180920" y="3253927"/>
            <a:ext cx="1404000" cy="379230"/>
            <a:chOff x="4712" y="727196"/>
            <a:chExt cx="1516923" cy="379230"/>
          </a:xfrm>
        </p:grpSpPr>
        <p:sp>
          <p:nvSpPr>
            <p:cNvPr id="89" name="Rectangle: Rounded Corners 88">
              <a:extLst>
                <a:ext uri="{FF2B5EF4-FFF2-40B4-BE49-F238E27FC236}">
                  <a16:creationId xmlns:a16="http://schemas.microsoft.com/office/drawing/2014/main" id="{A8E91557-DE22-4CC0-83A1-3F9A23EDDEFA}"/>
                </a:ext>
              </a:extLst>
            </p:cNvPr>
            <p:cNvSpPr/>
            <p:nvPr/>
          </p:nvSpPr>
          <p:spPr>
            <a:xfrm>
              <a:off x="4712" y="727196"/>
              <a:ext cx="1516923" cy="379230"/>
            </a:xfrm>
            <a:prstGeom prst="roundRect">
              <a:avLst>
                <a:gd name="adj" fmla="val 10000"/>
              </a:avLst>
            </a:pr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sp>
          <p:nvSpPr>
            <p:cNvPr id="90" name="Rectangle: Rounded Corners 4">
              <a:extLst>
                <a:ext uri="{FF2B5EF4-FFF2-40B4-BE49-F238E27FC236}">
                  <a16:creationId xmlns:a16="http://schemas.microsoft.com/office/drawing/2014/main" id="{81608887-F406-4800-A008-2C5D70B2EAA4}"/>
                </a:ext>
              </a:extLst>
            </p:cNvPr>
            <p:cNvSpPr txBox="1"/>
            <p:nvPr/>
          </p:nvSpPr>
          <p:spPr>
            <a:xfrm>
              <a:off x="15819"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概念驗證</a:t>
              </a:r>
            </a:p>
          </p:txBody>
        </p:sp>
      </p:grpSp>
      <p:grpSp>
        <p:nvGrpSpPr>
          <p:cNvPr id="5" name="Group 4">
            <a:extLst>
              <a:ext uri="{FF2B5EF4-FFF2-40B4-BE49-F238E27FC236}">
                <a16:creationId xmlns:a16="http://schemas.microsoft.com/office/drawing/2014/main" id="{BD2B5276-6A58-4E42-99CD-32C37CA57850}"/>
              </a:ext>
            </a:extLst>
          </p:cNvPr>
          <p:cNvGrpSpPr/>
          <p:nvPr/>
        </p:nvGrpSpPr>
        <p:grpSpPr>
          <a:xfrm>
            <a:off x="180920" y="3773704"/>
            <a:ext cx="1404000" cy="379230"/>
            <a:chOff x="4712" y="1239158"/>
            <a:chExt cx="1516923" cy="379230"/>
          </a:xfrm>
        </p:grpSpPr>
        <p:sp>
          <p:nvSpPr>
            <p:cNvPr id="87" name="Rectangle: Rounded Corners 86">
              <a:extLst>
                <a:ext uri="{FF2B5EF4-FFF2-40B4-BE49-F238E27FC236}">
                  <a16:creationId xmlns:a16="http://schemas.microsoft.com/office/drawing/2014/main" id="{BAB29F14-005C-46C2-A423-4F6F5F10D4D0}"/>
                </a:ext>
              </a:extLst>
            </p:cNvPr>
            <p:cNvSpPr/>
            <p:nvPr/>
          </p:nvSpPr>
          <p:spPr>
            <a:xfrm>
              <a:off x="4712" y="1239158"/>
              <a:ext cx="1516923" cy="379230"/>
            </a:xfrm>
            <a:prstGeom prst="roundRect">
              <a:avLst>
                <a:gd name="adj" fmla="val 10000"/>
              </a:avLst>
            </a:prstGeom>
          </p:spPr>
          <p:style>
            <a:lnRef idx="2">
              <a:schemeClr val="accent5">
                <a:tint val="40000"/>
                <a:alpha val="90000"/>
                <a:hueOff val="0"/>
                <a:satOff val="0"/>
                <a:lumOff val="0"/>
                <a:alphaOff val="0"/>
              </a:schemeClr>
            </a:lnRef>
            <a:fillRef idx="1">
              <a:schemeClr val="accent5">
                <a:tint val="40000"/>
                <a:alpha val="90000"/>
                <a:hueOff val="0"/>
                <a:satOff val="0"/>
                <a:lumOff val="0"/>
                <a:alphaOff val="0"/>
              </a:schemeClr>
            </a:fillRef>
            <a:effectRef idx="0">
              <a:schemeClr val="accent5">
                <a:tint val="40000"/>
                <a:alpha val="90000"/>
                <a:hueOff val="0"/>
                <a:satOff val="0"/>
                <a:lumOff val="0"/>
                <a:alphaOff val="0"/>
              </a:schemeClr>
            </a:effectRef>
            <a:fontRef idx="minor">
              <a:schemeClr val="dk1">
                <a:hueOff val="0"/>
                <a:satOff val="0"/>
                <a:lumOff val="0"/>
                <a:alphaOff val="0"/>
              </a:schemeClr>
            </a:fontRef>
          </p:style>
        </p:sp>
        <p:sp>
          <p:nvSpPr>
            <p:cNvPr id="88" name="Rectangle: Rounded Corners 6">
              <a:extLst>
                <a:ext uri="{FF2B5EF4-FFF2-40B4-BE49-F238E27FC236}">
                  <a16:creationId xmlns:a16="http://schemas.microsoft.com/office/drawing/2014/main" id="{97128995-4A79-4508-89E6-87935494565A}"/>
                </a:ext>
              </a:extLst>
            </p:cNvPr>
            <p:cNvSpPr txBox="1"/>
            <p:nvPr/>
          </p:nvSpPr>
          <p:spPr>
            <a:xfrm>
              <a:off x="15819"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lang="zh-TW" altLang="en-US" sz="1400" kern="1200">
                  <a:latin typeface="微軟正黑體" panose="020B0604030504040204" pitchFamily="34" charset="-120"/>
                  <a:ea typeface="微軟正黑體" panose="020B0604030504040204" pitchFamily="34" charset="-120"/>
                </a:rPr>
                <a:t>業務調整研討會</a:t>
              </a:r>
            </a:p>
          </p:txBody>
        </p:sp>
      </p:grpSp>
      <p:grpSp>
        <p:nvGrpSpPr>
          <p:cNvPr id="6" name="Group 5">
            <a:extLst>
              <a:ext uri="{FF2B5EF4-FFF2-40B4-BE49-F238E27FC236}">
                <a16:creationId xmlns:a16="http://schemas.microsoft.com/office/drawing/2014/main" id="{02616841-D8B7-4170-AC99-956AEC3DD43B}"/>
              </a:ext>
            </a:extLst>
          </p:cNvPr>
          <p:cNvGrpSpPr/>
          <p:nvPr/>
        </p:nvGrpSpPr>
        <p:grpSpPr>
          <a:xfrm>
            <a:off x="180920" y="4285665"/>
            <a:ext cx="1404000" cy="379230"/>
            <a:chOff x="4712" y="1751119"/>
            <a:chExt cx="1516923" cy="379230"/>
          </a:xfrm>
        </p:grpSpPr>
        <p:sp>
          <p:nvSpPr>
            <p:cNvPr id="85" name="Rectangle: Rounded Corners 84">
              <a:extLst>
                <a:ext uri="{FF2B5EF4-FFF2-40B4-BE49-F238E27FC236}">
                  <a16:creationId xmlns:a16="http://schemas.microsoft.com/office/drawing/2014/main" id="{5DC1A4DE-CD6A-48E1-8831-62333BE37517}"/>
                </a:ext>
              </a:extLst>
            </p:cNvPr>
            <p:cNvSpPr/>
            <p:nvPr/>
          </p:nvSpPr>
          <p:spPr>
            <a:xfrm>
              <a:off x="4712" y="1751119"/>
              <a:ext cx="1516923" cy="379230"/>
            </a:xfrm>
            <a:prstGeom prst="roundRect">
              <a:avLst>
                <a:gd name="adj" fmla="val 10000"/>
              </a:avLst>
            </a:prstGeom>
          </p:spPr>
          <p:style>
            <a:lnRef idx="2">
              <a:schemeClr val="accent5">
                <a:tint val="40000"/>
                <a:alpha val="90000"/>
                <a:hueOff val="-320941"/>
                <a:satOff val="-1087"/>
                <a:lumOff val="-139"/>
                <a:alphaOff val="0"/>
              </a:schemeClr>
            </a:lnRef>
            <a:fillRef idx="1">
              <a:schemeClr val="accent5">
                <a:tint val="40000"/>
                <a:alpha val="90000"/>
                <a:hueOff val="-320941"/>
                <a:satOff val="-1087"/>
                <a:lumOff val="-139"/>
                <a:alphaOff val="0"/>
              </a:schemeClr>
            </a:fillRef>
            <a:effectRef idx="0">
              <a:schemeClr val="accent5">
                <a:tint val="40000"/>
                <a:alpha val="90000"/>
                <a:hueOff val="-320941"/>
                <a:satOff val="-1087"/>
                <a:lumOff val="-139"/>
                <a:alphaOff val="0"/>
              </a:schemeClr>
            </a:effectRef>
            <a:fontRef idx="minor">
              <a:schemeClr val="dk1">
                <a:hueOff val="0"/>
                <a:satOff val="0"/>
                <a:lumOff val="0"/>
                <a:alphaOff val="0"/>
              </a:schemeClr>
            </a:fontRef>
          </p:style>
        </p:sp>
        <p:sp>
          <p:nvSpPr>
            <p:cNvPr id="86" name="Rectangle: Rounded Corners 8">
              <a:extLst>
                <a:ext uri="{FF2B5EF4-FFF2-40B4-BE49-F238E27FC236}">
                  <a16:creationId xmlns:a16="http://schemas.microsoft.com/office/drawing/2014/main" id="{536D7317-8018-469B-B45F-829B11CF9FD0}"/>
                </a:ext>
              </a:extLst>
            </p:cNvPr>
            <p:cNvSpPr txBox="1"/>
            <p:nvPr/>
          </p:nvSpPr>
          <p:spPr>
            <a:xfrm>
              <a:off x="15819"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kumimoji="0" lang="zh-TW"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數據探索</a:t>
              </a: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理解</a:t>
              </a:r>
              <a:endParaRPr kumimoji="0" lang="en-US" altLang="zh-CN"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endParaRPr>
            </a:p>
          </p:txBody>
        </p:sp>
      </p:grpSp>
      <p:grpSp>
        <p:nvGrpSpPr>
          <p:cNvPr id="7" name="Group 6">
            <a:extLst>
              <a:ext uri="{FF2B5EF4-FFF2-40B4-BE49-F238E27FC236}">
                <a16:creationId xmlns:a16="http://schemas.microsoft.com/office/drawing/2014/main" id="{2083F544-0F47-4C59-9555-AD24F46E5D0B}"/>
              </a:ext>
            </a:extLst>
          </p:cNvPr>
          <p:cNvGrpSpPr/>
          <p:nvPr/>
        </p:nvGrpSpPr>
        <p:grpSpPr>
          <a:xfrm>
            <a:off x="180920" y="4762458"/>
            <a:ext cx="1404000" cy="379230"/>
            <a:chOff x="4712" y="2263081"/>
            <a:chExt cx="1516923" cy="379230"/>
          </a:xfrm>
        </p:grpSpPr>
        <p:sp>
          <p:nvSpPr>
            <p:cNvPr id="83" name="Rectangle: Rounded Corners 82">
              <a:extLst>
                <a:ext uri="{FF2B5EF4-FFF2-40B4-BE49-F238E27FC236}">
                  <a16:creationId xmlns:a16="http://schemas.microsoft.com/office/drawing/2014/main" id="{BC11318C-59B9-4AEE-A250-9CCB0514241D}"/>
                </a:ext>
              </a:extLst>
            </p:cNvPr>
            <p:cNvSpPr/>
            <p:nvPr/>
          </p:nvSpPr>
          <p:spPr>
            <a:xfrm>
              <a:off x="4712" y="2263081"/>
              <a:ext cx="1516923" cy="379230"/>
            </a:xfrm>
            <a:prstGeom prst="roundRect">
              <a:avLst>
                <a:gd name="adj" fmla="val 10000"/>
              </a:avLst>
            </a:prstGeom>
          </p:spPr>
          <p:style>
            <a:lnRef idx="2">
              <a:schemeClr val="accent5">
                <a:tint val="40000"/>
                <a:alpha val="90000"/>
                <a:hueOff val="-641882"/>
                <a:satOff val="-2174"/>
                <a:lumOff val="-279"/>
                <a:alphaOff val="0"/>
              </a:schemeClr>
            </a:lnRef>
            <a:fillRef idx="1">
              <a:schemeClr val="accent5">
                <a:tint val="40000"/>
                <a:alpha val="90000"/>
                <a:hueOff val="-641882"/>
                <a:satOff val="-2174"/>
                <a:lumOff val="-279"/>
                <a:alphaOff val="0"/>
              </a:schemeClr>
            </a:fillRef>
            <a:effectRef idx="0">
              <a:schemeClr val="accent5">
                <a:tint val="40000"/>
                <a:alpha val="90000"/>
                <a:hueOff val="-641882"/>
                <a:satOff val="-2174"/>
                <a:lumOff val="-279"/>
                <a:alphaOff val="0"/>
              </a:schemeClr>
            </a:effectRef>
            <a:fontRef idx="minor">
              <a:schemeClr val="dk1">
                <a:hueOff val="0"/>
                <a:satOff val="0"/>
                <a:lumOff val="0"/>
                <a:alphaOff val="0"/>
              </a:schemeClr>
            </a:fontRef>
          </p:style>
        </p:sp>
        <p:sp>
          <p:nvSpPr>
            <p:cNvPr id="84" name="Rectangle: Rounded Corners 10">
              <a:extLst>
                <a:ext uri="{FF2B5EF4-FFF2-40B4-BE49-F238E27FC236}">
                  <a16:creationId xmlns:a16="http://schemas.microsoft.com/office/drawing/2014/main" id="{8F71C077-3C91-4FF5-B95A-1238223EADC2}"/>
                </a:ext>
              </a:extLst>
            </p:cNvPr>
            <p:cNvSpPr txBox="1"/>
            <p:nvPr/>
          </p:nvSpPr>
          <p:spPr>
            <a:xfrm>
              <a:off x="15819" y="2274188"/>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模型</a:t>
              </a:r>
              <a:r>
                <a:rPr kumimoji="0" lang="zh-TW"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建設</a:t>
              </a:r>
              <a:endParaRPr kumimoji="0" lang="en-US" altLang="zh-CN"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endParaRPr>
            </a:p>
          </p:txBody>
        </p:sp>
      </p:grpSp>
      <p:grpSp>
        <p:nvGrpSpPr>
          <p:cNvPr id="8" name="Group 7">
            <a:extLst>
              <a:ext uri="{FF2B5EF4-FFF2-40B4-BE49-F238E27FC236}">
                <a16:creationId xmlns:a16="http://schemas.microsoft.com/office/drawing/2014/main" id="{BB833C23-97B7-4FAB-A26C-476F968A26CF}"/>
              </a:ext>
            </a:extLst>
          </p:cNvPr>
          <p:cNvGrpSpPr/>
          <p:nvPr/>
        </p:nvGrpSpPr>
        <p:grpSpPr>
          <a:xfrm>
            <a:off x="157474" y="5360389"/>
            <a:ext cx="1404000" cy="379230"/>
            <a:chOff x="4712" y="2775043"/>
            <a:chExt cx="1516923" cy="379230"/>
          </a:xfrm>
        </p:grpSpPr>
        <p:sp>
          <p:nvSpPr>
            <p:cNvPr id="81" name="Rectangle: Rounded Corners 80">
              <a:extLst>
                <a:ext uri="{FF2B5EF4-FFF2-40B4-BE49-F238E27FC236}">
                  <a16:creationId xmlns:a16="http://schemas.microsoft.com/office/drawing/2014/main" id="{FE401120-3885-43E2-ABA1-5DD4C6DF5FE1}"/>
                </a:ext>
              </a:extLst>
            </p:cNvPr>
            <p:cNvSpPr/>
            <p:nvPr/>
          </p:nvSpPr>
          <p:spPr>
            <a:xfrm>
              <a:off x="4712" y="2775043"/>
              <a:ext cx="1516923" cy="379230"/>
            </a:xfrm>
            <a:prstGeom prst="roundRect">
              <a:avLst>
                <a:gd name="adj" fmla="val 10000"/>
              </a:avLst>
            </a:prstGeom>
          </p:spPr>
          <p:style>
            <a:lnRef idx="2">
              <a:schemeClr val="accent5">
                <a:tint val="40000"/>
                <a:alpha val="90000"/>
                <a:hueOff val="-962823"/>
                <a:satOff val="-3262"/>
                <a:lumOff val="-418"/>
                <a:alphaOff val="0"/>
              </a:schemeClr>
            </a:lnRef>
            <a:fillRef idx="1">
              <a:schemeClr val="accent5">
                <a:tint val="40000"/>
                <a:alpha val="90000"/>
                <a:hueOff val="-962823"/>
                <a:satOff val="-3262"/>
                <a:lumOff val="-418"/>
                <a:alphaOff val="0"/>
              </a:schemeClr>
            </a:fillRef>
            <a:effectRef idx="0">
              <a:schemeClr val="accent5">
                <a:tint val="40000"/>
                <a:alpha val="90000"/>
                <a:hueOff val="-962823"/>
                <a:satOff val="-3262"/>
                <a:lumOff val="-418"/>
                <a:alphaOff val="0"/>
              </a:schemeClr>
            </a:effectRef>
            <a:fontRef idx="minor">
              <a:schemeClr val="dk1">
                <a:hueOff val="0"/>
                <a:satOff val="0"/>
                <a:lumOff val="0"/>
                <a:alphaOff val="0"/>
              </a:schemeClr>
            </a:fontRef>
          </p:style>
        </p:sp>
        <p:sp>
          <p:nvSpPr>
            <p:cNvPr id="82" name="Rectangle: Rounded Corners 12">
              <a:extLst>
                <a:ext uri="{FF2B5EF4-FFF2-40B4-BE49-F238E27FC236}">
                  <a16:creationId xmlns:a16="http://schemas.microsoft.com/office/drawing/2014/main" id="{381E13C7-BCCD-4276-AF70-0B871DBE788D}"/>
                </a:ext>
              </a:extLst>
            </p:cNvPr>
            <p:cNvSpPr txBox="1"/>
            <p:nvPr/>
          </p:nvSpPr>
          <p:spPr>
            <a:xfrm>
              <a:off x="15819" y="2786150"/>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kumimoji="0" lang="zh-TW"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預測結果整合及可視化</a:t>
              </a:r>
              <a:endParaRPr kumimoji="0" lang="en-US" altLang="zh-CN"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endParaRPr>
            </a:p>
          </p:txBody>
        </p:sp>
      </p:grpSp>
      <p:grpSp>
        <p:nvGrpSpPr>
          <p:cNvPr id="9" name="Group 8">
            <a:extLst>
              <a:ext uri="{FF2B5EF4-FFF2-40B4-BE49-F238E27FC236}">
                <a16:creationId xmlns:a16="http://schemas.microsoft.com/office/drawing/2014/main" id="{AF5D9882-A986-452B-9CF6-4B9DAE571847}"/>
              </a:ext>
            </a:extLst>
          </p:cNvPr>
          <p:cNvGrpSpPr/>
          <p:nvPr/>
        </p:nvGrpSpPr>
        <p:grpSpPr>
          <a:xfrm>
            <a:off x="1683576" y="3253927"/>
            <a:ext cx="1368000" cy="379230"/>
            <a:chOff x="1734005" y="727196"/>
            <a:chExt cx="1516923" cy="379230"/>
          </a:xfrm>
        </p:grpSpPr>
        <p:sp>
          <p:nvSpPr>
            <p:cNvPr id="79" name="Rectangle: Rounded Corners 78">
              <a:extLst>
                <a:ext uri="{FF2B5EF4-FFF2-40B4-BE49-F238E27FC236}">
                  <a16:creationId xmlns:a16="http://schemas.microsoft.com/office/drawing/2014/main" id="{73C6477D-C6FC-4920-AB5B-ABEFBD7E1F31}"/>
                </a:ext>
              </a:extLst>
            </p:cNvPr>
            <p:cNvSpPr/>
            <p:nvPr/>
          </p:nvSpPr>
          <p:spPr>
            <a:xfrm>
              <a:off x="1734005" y="727196"/>
              <a:ext cx="1516923" cy="379230"/>
            </a:xfrm>
            <a:prstGeom prst="roundRect">
              <a:avLst>
                <a:gd name="adj" fmla="val 10000"/>
              </a:avLst>
            </a:prstGeom>
          </p:spPr>
          <p:style>
            <a:lnRef idx="2">
              <a:schemeClr val="lt1">
                <a:hueOff val="0"/>
                <a:satOff val="0"/>
                <a:lumOff val="0"/>
                <a:alphaOff val="0"/>
              </a:schemeClr>
            </a:lnRef>
            <a:fillRef idx="1">
              <a:schemeClr val="accent5">
                <a:hueOff val="-1126424"/>
                <a:satOff val="-2903"/>
                <a:lumOff val="-1961"/>
                <a:alphaOff val="0"/>
              </a:schemeClr>
            </a:fillRef>
            <a:effectRef idx="0">
              <a:schemeClr val="accent5">
                <a:hueOff val="-1126424"/>
                <a:satOff val="-2903"/>
                <a:lumOff val="-1961"/>
                <a:alphaOff val="0"/>
              </a:schemeClr>
            </a:effectRef>
            <a:fontRef idx="minor">
              <a:schemeClr val="lt1"/>
            </a:fontRef>
          </p:style>
        </p:sp>
        <p:sp>
          <p:nvSpPr>
            <p:cNvPr id="80" name="Rectangle: Rounded Corners 14">
              <a:extLst>
                <a:ext uri="{FF2B5EF4-FFF2-40B4-BE49-F238E27FC236}">
                  <a16:creationId xmlns:a16="http://schemas.microsoft.com/office/drawing/2014/main" id="{813AA3A9-6319-4778-A06E-34F2AB178A86}"/>
                </a:ext>
              </a:extLst>
            </p:cNvPr>
            <p:cNvSpPr txBox="1"/>
            <p:nvPr/>
          </p:nvSpPr>
          <p:spPr>
            <a:xfrm>
              <a:off x="1745112"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店鋪實測</a:t>
              </a:r>
            </a:p>
          </p:txBody>
        </p:sp>
      </p:grpSp>
      <p:grpSp>
        <p:nvGrpSpPr>
          <p:cNvPr id="10" name="Group 9">
            <a:extLst>
              <a:ext uri="{FF2B5EF4-FFF2-40B4-BE49-F238E27FC236}">
                <a16:creationId xmlns:a16="http://schemas.microsoft.com/office/drawing/2014/main" id="{B1F59269-1340-48DD-8BEA-96E7621C7879}"/>
              </a:ext>
            </a:extLst>
          </p:cNvPr>
          <p:cNvGrpSpPr/>
          <p:nvPr/>
        </p:nvGrpSpPr>
        <p:grpSpPr>
          <a:xfrm>
            <a:off x="1683576" y="3773704"/>
            <a:ext cx="1368000" cy="379230"/>
            <a:chOff x="1734005" y="1239158"/>
            <a:chExt cx="1516923" cy="379230"/>
          </a:xfrm>
        </p:grpSpPr>
        <p:sp>
          <p:nvSpPr>
            <p:cNvPr id="77" name="Rectangle: Rounded Corners 76">
              <a:extLst>
                <a:ext uri="{FF2B5EF4-FFF2-40B4-BE49-F238E27FC236}">
                  <a16:creationId xmlns:a16="http://schemas.microsoft.com/office/drawing/2014/main" id="{85A1F26B-556C-4155-9616-491F53B37861}"/>
                </a:ext>
              </a:extLst>
            </p:cNvPr>
            <p:cNvSpPr/>
            <p:nvPr/>
          </p:nvSpPr>
          <p:spPr>
            <a:xfrm>
              <a:off x="1734005" y="1239158"/>
              <a:ext cx="1516923" cy="379230"/>
            </a:xfrm>
            <a:prstGeom prst="roundRect">
              <a:avLst>
                <a:gd name="adj" fmla="val 10000"/>
              </a:avLst>
            </a:prstGeom>
          </p:spPr>
          <p:style>
            <a:lnRef idx="2">
              <a:schemeClr val="accent5">
                <a:tint val="40000"/>
                <a:alpha val="90000"/>
                <a:hueOff val="-1283764"/>
                <a:satOff val="-4349"/>
                <a:lumOff val="-558"/>
                <a:alphaOff val="0"/>
              </a:schemeClr>
            </a:lnRef>
            <a:fillRef idx="1">
              <a:schemeClr val="accent5">
                <a:tint val="40000"/>
                <a:alpha val="90000"/>
                <a:hueOff val="-1283764"/>
                <a:satOff val="-4349"/>
                <a:lumOff val="-558"/>
                <a:alphaOff val="0"/>
              </a:schemeClr>
            </a:fillRef>
            <a:effectRef idx="0">
              <a:schemeClr val="accent5">
                <a:tint val="40000"/>
                <a:alpha val="90000"/>
                <a:hueOff val="-1283764"/>
                <a:satOff val="-4349"/>
                <a:lumOff val="-558"/>
                <a:alphaOff val="0"/>
              </a:schemeClr>
            </a:effectRef>
            <a:fontRef idx="minor">
              <a:schemeClr val="dk1">
                <a:hueOff val="0"/>
                <a:satOff val="0"/>
                <a:lumOff val="0"/>
                <a:alphaOff val="0"/>
              </a:schemeClr>
            </a:fontRef>
          </p:style>
        </p:sp>
        <p:sp>
          <p:nvSpPr>
            <p:cNvPr id="78" name="Rectangle: Rounded Corners 16">
              <a:extLst>
                <a:ext uri="{FF2B5EF4-FFF2-40B4-BE49-F238E27FC236}">
                  <a16:creationId xmlns:a16="http://schemas.microsoft.com/office/drawing/2014/main" id="{1A51E149-BC72-49CB-8BF5-B4C05ABE1C1B}"/>
                </a:ext>
              </a:extLst>
            </p:cNvPr>
            <p:cNvSpPr txBox="1"/>
            <p:nvPr/>
          </p:nvSpPr>
          <p:spPr>
            <a:xfrm>
              <a:off x="1745112"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以最新銷售資料重新訓練模型</a:t>
              </a:r>
            </a:p>
          </p:txBody>
        </p:sp>
      </p:grpSp>
      <p:grpSp>
        <p:nvGrpSpPr>
          <p:cNvPr id="11" name="Group 10">
            <a:extLst>
              <a:ext uri="{FF2B5EF4-FFF2-40B4-BE49-F238E27FC236}">
                <a16:creationId xmlns:a16="http://schemas.microsoft.com/office/drawing/2014/main" id="{60E1B4C1-B7C5-4AC3-8CB0-0D0A645ADD52}"/>
              </a:ext>
            </a:extLst>
          </p:cNvPr>
          <p:cNvGrpSpPr/>
          <p:nvPr/>
        </p:nvGrpSpPr>
        <p:grpSpPr>
          <a:xfrm>
            <a:off x="1683576" y="4285665"/>
            <a:ext cx="1368000" cy="379230"/>
            <a:chOff x="1734005" y="1751119"/>
            <a:chExt cx="1516923" cy="379230"/>
          </a:xfrm>
        </p:grpSpPr>
        <p:sp>
          <p:nvSpPr>
            <p:cNvPr id="75" name="Rectangle: Rounded Corners 74">
              <a:extLst>
                <a:ext uri="{FF2B5EF4-FFF2-40B4-BE49-F238E27FC236}">
                  <a16:creationId xmlns:a16="http://schemas.microsoft.com/office/drawing/2014/main" id="{BE69B6E1-65C0-40CC-8893-8ACAF83F251E}"/>
                </a:ext>
              </a:extLst>
            </p:cNvPr>
            <p:cNvSpPr/>
            <p:nvPr/>
          </p:nvSpPr>
          <p:spPr>
            <a:xfrm>
              <a:off x="1734005" y="1751119"/>
              <a:ext cx="1516923" cy="379230"/>
            </a:xfrm>
            <a:prstGeom prst="roundRect">
              <a:avLst>
                <a:gd name="adj" fmla="val 10000"/>
              </a:avLst>
            </a:prstGeom>
          </p:spPr>
          <p:style>
            <a:lnRef idx="2">
              <a:schemeClr val="accent5">
                <a:tint val="40000"/>
                <a:alpha val="90000"/>
                <a:hueOff val="-1604705"/>
                <a:satOff val="-5436"/>
                <a:lumOff val="-697"/>
                <a:alphaOff val="0"/>
              </a:schemeClr>
            </a:lnRef>
            <a:fillRef idx="1">
              <a:schemeClr val="accent5">
                <a:tint val="40000"/>
                <a:alpha val="90000"/>
                <a:hueOff val="-1604705"/>
                <a:satOff val="-5436"/>
                <a:lumOff val="-697"/>
                <a:alphaOff val="0"/>
              </a:schemeClr>
            </a:fillRef>
            <a:effectRef idx="0">
              <a:schemeClr val="accent5">
                <a:tint val="40000"/>
                <a:alpha val="90000"/>
                <a:hueOff val="-1604705"/>
                <a:satOff val="-5436"/>
                <a:lumOff val="-697"/>
                <a:alphaOff val="0"/>
              </a:schemeClr>
            </a:effectRef>
            <a:fontRef idx="minor">
              <a:schemeClr val="dk1">
                <a:hueOff val="0"/>
                <a:satOff val="0"/>
                <a:lumOff val="0"/>
                <a:alphaOff val="0"/>
              </a:schemeClr>
            </a:fontRef>
          </p:style>
        </p:sp>
        <p:sp>
          <p:nvSpPr>
            <p:cNvPr id="76" name="Rectangle: Rounded Corners 18">
              <a:extLst>
                <a:ext uri="{FF2B5EF4-FFF2-40B4-BE49-F238E27FC236}">
                  <a16:creationId xmlns:a16="http://schemas.microsoft.com/office/drawing/2014/main" id="{A0A230D6-0BFC-4D3F-A85F-3336D5950D68}"/>
                </a:ext>
              </a:extLst>
            </p:cNvPr>
            <p:cNvSpPr txBox="1"/>
            <p:nvPr/>
          </p:nvSpPr>
          <p:spPr>
            <a:xfrm>
              <a:off x="1745112"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帶入天氣預報特徵</a:t>
              </a:r>
            </a:p>
          </p:txBody>
        </p:sp>
      </p:grpSp>
      <p:grpSp>
        <p:nvGrpSpPr>
          <p:cNvPr id="12" name="Group 11">
            <a:extLst>
              <a:ext uri="{FF2B5EF4-FFF2-40B4-BE49-F238E27FC236}">
                <a16:creationId xmlns:a16="http://schemas.microsoft.com/office/drawing/2014/main" id="{257F5FC0-A17C-49C2-926F-44E5823A8E5C}"/>
              </a:ext>
            </a:extLst>
          </p:cNvPr>
          <p:cNvGrpSpPr/>
          <p:nvPr/>
        </p:nvGrpSpPr>
        <p:grpSpPr>
          <a:xfrm>
            <a:off x="1683576" y="4762458"/>
            <a:ext cx="1368000" cy="379230"/>
            <a:chOff x="1734005" y="2263081"/>
            <a:chExt cx="1516923" cy="379230"/>
          </a:xfrm>
        </p:grpSpPr>
        <p:sp>
          <p:nvSpPr>
            <p:cNvPr id="73" name="Rectangle: Rounded Corners 72">
              <a:extLst>
                <a:ext uri="{FF2B5EF4-FFF2-40B4-BE49-F238E27FC236}">
                  <a16:creationId xmlns:a16="http://schemas.microsoft.com/office/drawing/2014/main" id="{94187CAF-F70E-467F-BF2B-B37FAE8FA3E1}"/>
                </a:ext>
              </a:extLst>
            </p:cNvPr>
            <p:cNvSpPr/>
            <p:nvPr/>
          </p:nvSpPr>
          <p:spPr>
            <a:xfrm>
              <a:off x="1734005" y="2263081"/>
              <a:ext cx="1516923" cy="379230"/>
            </a:xfrm>
            <a:prstGeom prst="roundRect">
              <a:avLst>
                <a:gd name="adj" fmla="val 10000"/>
              </a:avLst>
            </a:prstGeom>
          </p:spPr>
          <p:style>
            <a:lnRef idx="2">
              <a:schemeClr val="accent5">
                <a:tint val="40000"/>
                <a:alpha val="90000"/>
                <a:hueOff val="-1925647"/>
                <a:satOff val="-6523"/>
                <a:lumOff val="-837"/>
                <a:alphaOff val="0"/>
              </a:schemeClr>
            </a:lnRef>
            <a:fillRef idx="1">
              <a:schemeClr val="accent5">
                <a:tint val="40000"/>
                <a:alpha val="90000"/>
                <a:hueOff val="-1925647"/>
                <a:satOff val="-6523"/>
                <a:lumOff val="-837"/>
                <a:alphaOff val="0"/>
              </a:schemeClr>
            </a:fillRef>
            <a:effectRef idx="0">
              <a:schemeClr val="accent5">
                <a:tint val="40000"/>
                <a:alpha val="90000"/>
                <a:hueOff val="-1925647"/>
                <a:satOff val="-6523"/>
                <a:lumOff val="-837"/>
                <a:alphaOff val="0"/>
              </a:schemeClr>
            </a:effectRef>
            <a:fontRef idx="minor">
              <a:schemeClr val="dk1">
                <a:hueOff val="0"/>
                <a:satOff val="0"/>
                <a:lumOff val="0"/>
                <a:alphaOff val="0"/>
              </a:schemeClr>
            </a:fontRef>
          </p:style>
        </p:sp>
        <p:sp>
          <p:nvSpPr>
            <p:cNvPr id="74" name="Rectangle: Rounded Corners 20">
              <a:extLst>
                <a:ext uri="{FF2B5EF4-FFF2-40B4-BE49-F238E27FC236}">
                  <a16:creationId xmlns:a16="http://schemas.microsoft.com/office/drawing/2014/main" id="{54CC44E5-E494-4CDA-98CF-9C29694A649B}"/>
                </a:ext>
              </a:extLst>
            </p:cNvPr>
            <p:cNvSpPr txBox="1"/>
            <p:nvPr/>
          </p:nvSpPr>
          <p:spPr>
            <a:xfrm>
              <a:off x="1745112" y="2274188"/>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銷售預測模型驗證</a:t>
              </a:r>
            </a:p>
          </p:txBody>
        </p:sp>
      </p:grpSp>
      <p:grpSp>
        <p:nvGrpSpPr>
          <p:cNvPr id="13" name="Group 12">
            <a:extLst>
              <a:ext uri="{FF2B5EF4-FFF2-40B4-BE49-F238E27FC236}">
                <a16:creationId xmlns:a16="http://schemas.microsoft.com/office/drawing/2014/main" id="{6A575C84-ABCE-4E1D-884D-C6D447A96722}"/>
              </a:ext>
            </a:extLst>
          </p:cNvPr>
          <p:cNvGrpSpPr/>
          <p:nvPr/>
        </p:nvGrpSpPr>
        <p:grpSpPr>
          <a:xfrm>
            <a:off x="3280008" y="3263542"/>
            <a:ext cx="2160000" cy="360000"/>
            <a:chOff x="3463298" y="727196"/>
            <a:chExt cx="1516923" cy="379230"/>
          </a:xfrm>
        </p:grpSpPr>
        <p:sp>
          <p:nvSpPr>
            <p:cNvPr id="71" name="Rectangle: Rounded Corners 70">
              <a:extLst>
                <a:ext uri="{FF2B5EF4-FFF2-40B4-BE49-F238E27FC236}">
                  <a16:creationId xmlns:a16="http://schemas.microsoft.com/office/drawing/2014/main" id="{BD6F319F-EDE8-4A05-8E4C-BD56DEA9622D}"/>
                </a:ext>
              </a:extLst>
            </p:cNvPr>
            <p:cNvSpPr/>
            <p:nvPr/>
          </p:nvSpPr>
          <p:spPr>
            <a:xfrm>
              <a:off x="3463298" y="727196"/>
              <a:ext cx="1516923" cy="379230"/>
            </a:xfrm>
            <a:prstGeom prst="roundRect">
              <a:avLst>
                <a:gd name="adj" fmla="val 10000"/>
              </a:avLst>
            </a:prstGeom>
          </p:spPr>
          <p:style>
            <a:lnRef idx="2">
              <a:schemeClr val="lt1">
                <a:hueOff val="0"/>
                <a:satOff val="0"/>
                <a:lumOff val="0"/>
                <a:alphaOff val="0"/>
              </a:schemeClr>
            </a:lnRef>
            <a:fillRef idx="1">
              <a:schemeClr val="accent5">
                <a:hueOff val="-2252848"/>
                <a:satOff val="-5806"/>
                <a:lumOff val="-3922"/>
                <a:alphaOff val="0"/>
              </a:schemeClr>
            </a:fillRef>
            <a:effectRef idx="0">
              <a:schemeClr val="accent5">
                <a:hueOff val="-2252848"/>
                <a:satOff val="-5806"/>
                <a:lumOff val="-3922"/>
                <a:alphaOff val="0"/>
              </a:schemeClr>
            </a:effectRef>
            <a:fontRef idx="minor">
              <a:schemeClr val="lt1"/>
            </a:fontRef>
          </p:style>
        </p:sp>
        <p:sp>
          <p:nvSpPr>
            <p:cNvPr id="72" name="Rectangle: Rounded Corners 22">
              <a:extLst>
                <a:ext uri="{FF2B5EF4-FFF2-40B4-BE49-F238E27FC236}">
                  <a16:creationId xmlns:a16="http://schemas.microsoft.com/office/drawing/2014/main" id="{CB8232A5-0CD4-4902-95C6-C82AA8811B30}"/>
                </a:ext>
              </a:extLst>
            </p:cNvPr>
            <p:cNvSpPr txBox="1"/>
            <p:nvPr/>
          </p:nvSpPr>
          <p:spPr>
            <a:xfrm>
              <a:off x="3474405"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鮮食銷售訂購與預測</a:t>
              </a:r>
            </a:p>
          </p:txBody>
        </p:sp>
      </p:grpSp>
      <p:grpSp>
        <p:nvGrpSpPr>
          <p:cNvPr id="14" name="Group 13">
            <a:extLst>
              <a:ext uri="{FF2B5EF4-FFF2-40B4-BE49-F238E27FC236}">
                <a16:creationId xmlns:a16="http://schemas.microsoft.com/office/drawing/2014/main" id="{726585C9-F7BB-4A56-BE65-A88800C86749}"/>
              </a:ext>
            </a:extLst>
          </p:cNvPr>
          <p:cNvGrpSpPr/>
          <p:nvPr/>
        </p:nvGrpSpPr>
        <p:grpSpPr>
          <a:xfrm>
            <a:off x="3280008" y="3783319"/>
            <a:ext cx="2160000" cy="360000"/>
            <a:chOff x="3463298" y="1239158"/>
            <a:chExt cx="1516923" cy="379230"/>
          </a:xfrm>
        </p:grpSpPr>
        <p:sp>
          <p:nvSpPr>
            <p:cNvPr id="69" name="Rectangle: Rounded Corners 68">
              <a:extLst>
                <a:ext uri="{FF2B5EF4-FFF2-40B4-BE49-F238E27FC236}">
                  <a16:creationId xmlns:a16="http://schemas.microsoft.com/office/drawing/2014/main" id="{9B88EE9E-0681-4602-B814-C0D7608B1A7A}"/>
                </a:ext>
              </a:extLst>
            </p:cNvPr>
            <p:cNvSpPr/>
            <p:nvPr/>
          </p:nvSpPr>
          <p:spPr>
            <a:xfrm>
              <a:off x="3463298" y="1239158"/>
              <a:ext cx="1516923" cy="379230"/>
            </a:xfrm>
            <a:prstGeom prst="roundRect">
              <a:avLst>
                <a:gd name="adj" fmla="val 10000"/>
              </a:avLst>
            </a:prstGeom>
          </p:spPr>
          <p:style>
            <a:lnRef idx="2">
              <a:schemeClr val="accent5">
                <a:tint val="40000"/>
                <a:alpha val="90000"/>
                <a:hueOff val="-2246587"/>
                <a:satOff val="-7611"/>
                <a:lumOff val="-976"/>
                <a:alphaOff val="0"/>
              </a:schemeClr>
            </a:lnRef>
            <a:fillRef idx="1">
              <a:schemeClr val="accent5">
                <a:tint val="40000"/>
                <a:alpha val="90000"/>
                <a:hueOff val="-2246587"/>
                <a:satOff val="-7611"/>
                <a:lumOff val="-976"/>
                <a:alphaOff val="0"/>
              </a:schemeClr>
            </a:fillRef>
            <a:effectRef idx="0">
              <a:schemeClr val="accent5">
                <a:tint val="40000"/>
                <a:alpha val="90000"/>
                <a:hueOff val="-2246587"/>
                <a:satOff val="-7611"/>
                <a:lumOff val="-976"/>
                <a:alphaOff val="0"/>
              </a:schemeClr>
            </a:effectRef>
            <a:fontRef idx="minor">
              <a:schemeClr val="dk1">
                <a:hueOff val="0"/>
                <a:satOff val="0"/>
                <a:lumOff val="0"/>
                <a:alphaOff val="0"/>
              </a:schemeClr>
            </a:fontRef>
          </p:style>
        </p:sp>
        <p:sp>
          <p:nvSpPr>
            <p:cNvPr id="70" name="Rectangle: Rounded Corners 24">
              <a:extLst>
                <a:ext uri="{FF2B5EF4-FFF2-40B4-BE49-F238E27FC236}">
                  <a16:creationId xmlns:a16="http://schemas.microsoft.com/office/drawing/2014/main" id="{F2CAF7CC-735D-475B-A033-74F991CEAD56}"/>
                </a:ext>
              </a:extLst>
            </p:cNvPr>
            <p:cNvSpPr txBox="1"/>
            <p:nvPr/>
          </p:nvSpPr>
          <p:spPr>
            <a:xfrm>
              <a:off x="3474405"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zh-TW" altLang="en-US" sz="1400">
                  <a:latin typeface="微軟正黑體" panose="020B0604030504040204" pitchFamily="34" charset="-120"/>
                  <a:ea typeface="微軟正黑體" panose="020B0604030504040204" pitchFamily="34" charset="-120"/>
                </a:rPr>
                <a:t>在售品銷量預測模型</a:t>
              </a:r>
              <a:r>
                <a:rPr lang="en-US" altLang="zh-TW" sz="1400">
                  <a:latin typeface="微軟正黑體" panose="020B0604030504040204" pitchFamily="34" charset="-120"/>
                  <a:ea typeface="微軟正黑體" panose="020B0604030504040204" pitchFamily="34" charset="-120"/>
                </a:rPr>
                <a:t>(</a:t>
              </a:r>
              <a:r>
                <a:rPr lang="zh-TW" altLang="en-US" sz="1400">
                  <a:latin typeface="微軟正黑體" panose="020B0604030504040204" pitchFamily="34" charset="-120"/>
                  <a:ea typeface="微軟正黑體" panose="020B0604030504040204" pitchFamily="34" charset="-120"/>
                </a:rPr>
                <a:t>優化</a:t>
              </a:r>
              <a:r>
                <a:rPr lang="en-US" altLang="zh-TW" sz="1400">
                  <a:latin typeface="微軟正黑體" panose="020B0604030504040204" pitchFamily="34" charset="-120"/>
                  <a:ea typeface="微軟正黑體" panose="020B0604030504040204" pitchFamily="34" charset="-120"/>
                </a:rPr>
                <a:t>)</a:t>
              </a:r>
              <a:endParaRPr lang="zh-TW" altLang="en-US" sz="1400">
                <a:latin typeface="微軟正黑體" panose="020B0604030504040204" pitchFamily="34" charset="-120"/>
                <a:ea typeface="微軟正黑體" panose="020B0604030504040204" pitchFamily="34" charset="-120"/>
              </a:endParaRPr>
            </a:p>
          </p:txBody>
        </p:sp>
      </p:grpSp>
      <p:grpSp>
        <p:nvGrpSpPr>
          <p:cNvPr id="15" name="Group 14">
            <a:extLst>
              <a:ext uri="{FF2B5EF4-FFF2-40B4-BE49-F238E27FC236}">
                <a16:creationId xmlns:a16="http://schemas.microsoft.com/office/drawing/2014/main" id="{498B3784-CF89-4FB1-BBF3-64982E25AC94}"/>
              </a:ext>
            </a:extLst>
          </p:cNvPr>
          <p:cNvGrpSpPr/>
          <p:nvPr/>
        </p:nvGrpSpPr>
        <p:grpSpPr>
          <a:xfrm>
            <a:off x="3295141" y="4284130"/>
            <a:ext cx="2160000" cy="360000"/>
            <a:chOff x="3463298" y="1751119"/>
            <a:chExt cx="1516923" cy="379230"/>
          </a:xfrm>
        </p:grpSpPr>
        <p:sp>
          <p:nvSpPr>
            <p:cNvPr id="67" name="Rectangle: Rounded Corners 66">
              <a:extLst>
                <a:ext uri="{FF2B5EF4-FFF2-40B4-BE49-F238E27FC236}">
                  <a16:creationId xmlns:a16="http://schemas.microsoft.com/office/drawing/2014/main" id="{32035FCF-69D5-4C7F-B3F1-2D87D52C66D2}"/>
                </a:ext>
              </a:extLst>
            </p:cNvPr>
            <p:cNvSpPr/>
            <p:nvPr/>
          </p:nvSpPr>
          <p:spPr>
            <a:xfrm>
              <a:off x="3463298" y="1751119"/>
              <a:ext cx="1516923" cy="379230"/>
            </a:xfrm>
            <a:prstGeom prst="roundRect">
              <a:avLst>
                <a:gd name="adj" fmla="val 10000"/>
              </a:avLst>
            </a:prstGeom>
          </p:spPr>
          <p:style>
            <a:lnRef idx="2">
              <a:schemeClr val="accent5">
                <a:tint val="40000"/>
                <a:alpha val="90000"/>
                <a:hueOff val="-2567528"/>
                <a:satOff val="-8698"/>
                <a:lumOff val="-1115"/>
                <a:alphaOff val="0"/>
              </a:schemeClr>
            </a:lnRef>
            <a:fillRef idx="1">
              <a:schemeClr val="accent5">
                <a:tint val="40000"/>
                <a:alpha val="90000"/>
                <a:hueOff val="-2567528"/>
                <a:satOff val="-8698"/>
                <a:lumOff val="-1115"/>
                <a:alphaOff val="0"/>
              </a:schemeClr>
            </a:fillRef>
            <a:effectRef idx="0">
              <a:schemeClr val="accent5">
                <a:tint val="40000"/>
                <a:alpha val="90000"/>
                <a:hueOff val="-2567528"/>
                <a:satOff val="-8698"/>
                <a:lumOff val="-1115"/>
                <a:alphaOff val="0"/>
              </a:schemeClr>
            </a:effectRef>
            <a:fontRef idx="minor">
              <a:schemeClr val="dk1">
                <a:hueOff val="0"/>
                <a:satOff val="0"/>
                <a:lumOff val="0"/>
                <a:alphaOff val="0"/>
              </a:schemeClr>
            </a:fontRef>
          </p:style>
        </p:sp>
        <p:sp>
          <p:nvSpPr>
            <p:cNvPr id="68" name="Rectangle: Rounded Corners 26">
              <a:extLst>
                <a:ext uri="{FF2B5EF4-FFF2-40B4-BE49-F238E27FC236}">
                  <a16:creationId xmlns:a16="http://schemas.microsoft.com/office/drawing/2014/main" id="{D3F89527-DC69-4057-845C-E0C53BF0627E}"/>
                </a:ext>
              </a:extLst>
            </p:cNvPr>
            <p:cNvSpPr txBox="1"/>
            <p:nvPr/>
          </p:nvSpPr>
          <p:spPr>
            <a:xfrm>
              <a:off x="3474405"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zh-TW" altLang="en-US" sz="1400">
                  <a:latin typeface="微軟正黑體" panose="020B0604030504040204" pitchFamily="34" charset="-120"/>
                  <a:ea typeface="微軟正黑體" panose="020B0604030504040204" pitchFamily="34" charset="-120"/>
                </a:rPr>
                <a:t>動態庫存規劃模型 </a:t>
              </a:r>
              <a:r>
                <a:rPr lang="en-US" altLang="zh-TW" sz="1400">
                  <a:latin typeface="微軟正黑體" panose="020B0604030504040204" pitchFamily="34" charset="-120"/>
                  <a:ea typeface="微軟正黑體" panose="020B0604030504040204" pitchFamily="34" charset="-120"/>
                </a:rPr>
                <a:t>(</a:t>
              </a:r>
              <a:r>
                <a:rPr lang="zh-TW" altLang="en-US" sz="1400">
                  <a:latin typeface="微軟正黑體" panose="020B0604030504040204" pitchFamily="34" charset="-120"/>
                  <a:ea typeface="微軟正黑體" panose="020B0604030504040204" pitchFamily="34" charset="-120"/>
                </a:rPr>
                <a:t>新構建</a:t>
              </a:r>
              <a:r>
                <a:rPr lang="en-US" altLang="zh-TW" sz="1400">
                  <a:latin typeface="微軟正黑體" panose="020B0604030504040204" pitchFamily="34" charset="-120"/>
                  <a:ea typeface="微軟正黑體" panose="020B0604030504040204" pitchFamily="34" charset="-120"/>
                </a:rPr>
                <a:t>)</a:t>
              </a:r>
              <a:endParaRPr lang="zh-TW" altLang="en-US" sz="1400">
                <a:latin typeface="微軟正黑體" panose="020B0604030504040204" pitchFamily="34" charset="-120"/>
                <a:ea typeface="微軟正黑體" panose="020B0604030504040204" pitchFamily="34" charset="-120"/>
              </a:endParaRPr>
            </a:p>
          </p:txBody>
        </p:sp>
      </p:grpSp>
      <p:grpSp>
        <p:nvGrpSpPr>
          <p:cNvPr id="16" name="Group 15">
            <a:extLst>
              <a:ext uri="{FF2B5EF4-FFF2-40B4-BE49-F238E27FC236}">
                <a16:creationId xmlns:a16="http://schemas.microsoft.com/office/drawing/2014/main" id="{45C30255-CC19-4F20-96A7-E1D809EBB09F}"/>
              </a:ext>
            </a:extLst>
          </p:cNvPr>
          <p:cNvGrpSpPr/>
          <p:nvPr/>
        </p:nvGrpSpPr>
        <p:grpSpPr>
          <a:xfrm>
            <a:off x="3311270" y="4766655"/>
            <a:ext cx="2160000" cy="575452"/>
            <a:chOff x="3463298" y="2263081"/>
            <a:chExt cx="1516923" cy="379230"/>
          </a:xfrm>
        </p:grpSpPr>
        <p:sp>
          <p:nvSpPr>
            <p:cNvPr id="65" name="Rectangle: Rounded Corners 64">
              <a:extLst>
                <a:ext uri="{FF2B5EF4-FFF2-40B4-BE49-F238E27FC236}">
                  <a16:creationId xmlns:a16="http://schemas.microsoft.com/office/drawing/2014/main" id="{D5FA989C-030E-464E-B37E-4B0E29567902}"/>
                </a:ext>
              </a:extLst>
            </p:cNvPr>
            <p:cNvSpPr/>
            <p:nvPr/>
          </p:nvSpPr>
          <p:spPr>
            <a:xfrm>
              <a:off x="3463298" y="2263081"/>
              <a:ext cx="1516923" cy="379230"/>
            </a:xfrm>
            <a:prstGeom prst="roundRect">
              <a:avLst>
                <a:gd name="adj" fmla="val 10000"/>
              </a:avLst>
            </a:prstGeom>
          </p:spPr>
          <p:style>
            <a:lnRef idx="2">
              <a:schemeClr val="accent5">
                <a:tint val="40000"/>
                <a:alpha val="90000"/>
                <a:hueOff val="-2888470"/>
                <a:satOff val="-9785"/>
                <a:lumOff val="-1255"/>
                <a:alphaOff val="0"/>
              </a:schemeClr>
            </a:lnRef>
            <a:fillRef idx="1">
              <a:schemeClr val="accent5">
                <a:tint val="40000"/>
                <a:alpha val="90000"/>
                <a:hueOff val="-2888470"/>
                <a:satOff val="-9785"/>
                <a:lumOff val="-1255"/>
                <a:alphaOff val="0"/>
              </a:schemeClr>
            </a:fillRef>
            <a:effectRef idx="0">
              <a:schemeClr val="accent5">
                <a:tint val="40000"/>
                <a:alpha val="90000"/>
                <a:hueOff val="-2888470"/>
                <a:satOff val="-9785"/>
                <a:lumOff val="-1255"/>
                <a:alphaOff val="0"/>
              </a:schemeClr>
            </a:effectRef>
            <a:fontRef idx="minor">
              <a:schemeClr val="dk1">
                <a:hueOff val="0"/>
                <a:satOff val="0"/>
                <a:lumOff val="0"/>
                <a:alphaOff val="0"/>
              </a:schemeClr>
            </a:fontRef>
          </p:style>
        </p:sp>
        <p:sp>
          <p:nvSpPr>
            <p:cNvPr id="66" name="Rectangle: Rounded Corners 28">
              <a:extLst>
                <a:ext uri="{FF2B5EF4-FFF2-40B4-BE49-F238E27FC236}">
                  <a16:creationId xmlns:a16="http://schemas.microsoft.com/office/drawing/2014/main" id="{65E2E185-7784-4A9B-8E29-EC8C7E9E58A0}"/>
                </a:ext>
              </a:extLst>
            </p:cNvPr>
            <p:cNvSpPr txBox="1"/>
            <p:nvPr/>
          </p:nvSpPr>
          <p:spPr>
            <a:xfrm>
              <a:off x="3474405" y="2274188"/>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zh-TW" altLang="en-US" sz="1400">
                  <a:latin typeface="微軟正黑體" panose="020B0604030504040204" pitchFamily="34" charset="-120"/>
                  <a:ea typeface="微軟正黑體" panose="020B0604030504040204" pitchFamily="34" charset="-120"/>
                </a:rPr>
                <a:t>新品上架銷量預測模型 </a:t>
              </a:r>
              <a:endParaRPr lang="en-US" altLang="zh-TW" sz="1400">
                <a:latin typeface="微軟正黑體" panose="020B0604030504040204" pitchFamily="34" charset="-120"/>
                <a:ea typeface="微軟正黑體" panose="020B0604030504040204" pitchFamily="34" charset="-120"/>
              </a:endParaRPr>
            </a:p>
            <a:p>
              <a:pPr lvl="0" algn="ctr" defTabSz="533400">
                <a:lnSpc>
                  <a:spcPct val="90000"/>
                </a:lnSpc>
                <a:spcBef>
                  <a:spcPct val="0"/>
                </a:spcBef>
                <a:spcAft>
                  <a:spcPct val="35000"/>
                </a:spcAft>
              </a:pPr>
              <a:r>
                <a:rPr lang="en-US" altLang="zh-TW" sz="1400">
                  <a:latin typeface="微軟正黑體" panose="020B0604030504040204" pitchFamily="34" charset="-120"/>
                  <a:ea typeface="微軟正黑體" panose="020B0604030504040204" pitchFamily="34" charset="-120"/>
                </a:rPr>
                <a:t>(</a:t>
              </a:r>
              <a:r>
                <a:rPr lang="zh-TW" altLang="en-US" sz="1400">
                  <a:latin typeface="微軟正黑體" panose="020B0604030504040204" pitchFamily="34" charset="-120"/>
                  <a:ea typeface="微軟正黑體" panose="020B0604030504040204" pitchFamily="34" charset="-120"/>
                </a:rPr>
                <a:t>新構建</a:t>
              </a:r>
              <a:r>
                <a:rPr lang="en-US" altLang="zh-TW" sz="1400">
                  <a:latin typeface="微軟正黑體" panose="020B0604030504040204" pitchFamily="34" charset="-120"/>
                  <a:ea typeface="微軟正黑體" panose="020B0604030504040204" pitchFamily="34" charset="-120"/>
                </a:rPr>
                <a:t>)</a:t>
              </a:r>
              <a:endParaRPr lang="zh-TW" altLang="en-US" sz="1400" b="0" kern="1200">
                <a:latin typeface="微軟正黑體" panose="020B0604030504040204" pitchFamily="34" charset="-120"/>
                <a:ea typeface="微軟正黑體" panose="020B0604030504040204" pitchFamily="34" charset="-120"/>
              </a:endParaRPr>
            </a:p>
          </p:txBody>
        </p:sp>
      </p:grpSp>
      <p:grpSp>
        <p:nvGrpSpPr>
          <p:cNvPr id="17" name="Group 16">
            <a:extLst>
              <a:ext uri="{FF2B5EF4-FFF2-40B4-BE49-F238E27FC236}">
                <a16:creationId xmlns:a16="http://schemas.microsoft.com/office/drawing/2014/main" id="{1BDB72AD-7C7A-4301-85CA-E31506C6E8A3}"/>
              </a:ext>
            </a:extLst>
          </p:cNvPr>
          <p:cNvGrpSpPr/>
          <p:nvPr/>
        </p:nvGrpSpPr>
        <p:grpSpPr>
          <a:xfrm>
            <a:off x="5501670" y="3253927"/>
            <a:ext cx="1620000" cy="379230"/>
            <a:chOff x="5192592" y="727196"/>
            <a:chExt cx="1516923" cy="379230"/>
          </a:xfrm>
        </p:grpSpPr>
        <p:sp>
          <p:nvSpPr>
            <p:cNvPr id="63" name="Rectangle: Rounded Corners 62">
              <a:extLst>
                <a:ext uri="{FF2B5EF4-FFF2-40B4-BE49-F238E27FC236}">
                  <a16:creationId xmlns:a16="http://schemas.microsoft.com/office/drawing/2014/main" id="{7FDB225B-59BB-47E4-AA80-231184F7525E}"/>
                </a:ext>
              </a:extLst>
            </p:cNvPr>
            <p:cNvSpPr/>
            <p:nvPr/>
          </p:nvSpPr>
          <p:spPr>
            <a:xfrm>
              <a:off x="5192592" y="727196"/>
              <a:ext cx="1516923" cy="379230"/>
            </a:xfrm>
            <a:prstGeom prst="roundRect">
              <a:avLst>
                <a:gd name="adj" fmla="val 10000"/>
              </a:avLst>
            </a:prstGeom>
          </p:spPr>
          <p:style>
            <a:lnRef idx="2">
              <a:schemeClr val="lt1">
                <a:hueOff val="0"/>
                <a:satOff val="0"/>
                <a:lumOff val="0"/>
                <a:alphaOff val="0"/>
              </a:schemeClr>
            </a:lnRef>
            <a:fillRef idx="1">
              <a:schemeClr val="accent5">
                <a:hueOff val="-3379271"/>
                <a:satOff val="-8710"/>
                <a:lumOff val="-5883"/>
                <a:alphaOff val="0"/>
              </a:schemeClr>
            </a:fillRef>
            <a:effectRef idx="0">
              <a:schemeClr val="accent5">
                <a:hueOff val="-3379271"/>
                <a:satOff val="-8710"/>
                <a:lumOff val="-5883"/>
                <a:alphaOff val="0"/>
              </a:schemeClr>
            </a:effectRef>
            <a:fontRef idx="minor">
              <a:schemeClr val="lt1"/>
            </a:fontRef>
          </p:style>
        </p:sp>
        <p:sp>
          <p:nvSpPr>
            <p:cNvPr id="64" name="Rectangle: Rounded Corners 30">
              <a:extLst>
                <a:ext uri="{FF2B5EF4-FFF2-40B4-BE49-F238E27FC236}">
                  <a16:creationId xmlns:a16="http://schemas.microsoft.com/office/drawing/2014/main" id="{79567FA3-71BF-4270-B2E0-1EECF121030A}"/>
                </a:ext>
              </a:extLst>
            </p:cNvPr>
            <p:cNvSpPr txBox="1"/>
            <p:nvPr/>
          </p:nvSpPr>
          <p:spPr>
            <a:xfrm>
              <a:off x="5203699"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佈署至多店鋪</a:t>
              </a:r>
            </a:p>
          </p:txBody>
        </p:sp>
      </p:grpSp>
      <p:grpSp>
        <p:nvGrpSpPr>
          <p:cNvPr id="18" name="Group 17">
            <a:extLst>
              <a:ext uri="{FF2B5EF4-FFF2-40B4-BE49-F238E27FC236}">
                <a16:creationId xmlns:a16="http://schemas.microsoft.com/office/drawing/2014/main" id="{7777E97D-F859-4674-94CA-79F3FC498E9D}"/>
              </a:ext>
            </a:extLst>
          </p:cNvPr>
          <p:cNvGrpSpPr/>
          <p:nvPr/>
        </p:nvGrpSpPr>
        <p:grpSpPr>
          <a:xfrm>
            <a:off x="5501670" y="3773704"/>
            <a:ext cx="1620000" cy="379230"/>
            <a:chOff x="5192592" y="1239158"/>
            <a:chExt cx="1516923" cy="379230"/>
          </a:xfrm>
        </p:grpSpPr>
        <p:sp>
          <p:nvSpPr>
            <p:cNvPr id="61" name="Rectangle: Rounded Corners 60">
              <a:extLst>
                <a:ext uri="{FF2B5EF4-FFF2-40B4-BE49-F238E27FC236}">
                  <a16:creationId xmlns:a16="http://schemas.microsoft.com/office/drawing/2014/main" id="{2F18FF81-3625-492D-86D7-DE1AE17E90D4}"/>
                </a:ext>
              </a:extLst>
            </p:cNvPr>
            <p:cNvSpPr/>
            <p:nvPr/>
          </p:nvSpPr>
          <p:spPr>
            <a:xfrm>
              <a:off x="5192592" y="1239158"/>
              <a:ext cx="1516923" cy="379230"/>
            </a:xfrm>
            <a:prstGeom prst="roundRect">
              <a:avLst>
                <a:gd name="adj" fmla="val 10000"/>
              </a:avLst>
            </a:prstGeom>
          </p:spPr>
          <p:style>
            <a:lnRef idx="2">
              <a:schemeClr val="accent5">
                <a:tint val="40000"/>
                <a:alpha val="90000"/>
                <a:hueOff val="-3209411"/>
                <a:satOff val="-10872"/>
                <a:lumOff val="-1394"/>
                <a:alphaOff val="0"/>
              </a:schemeClr>
            </a:lnRef>
            <a:fillRef idx="1">
              <a:schemeClr val="accent5">
                <a:tint val="40000"/>
                <a:alpha val="90000"/>
                <a:hueOff val="-3209411"/>
                <a:satOff val="-10872"/>
                <a:lumOff val="-1394"/>
                <a:alphaOff val="0"/>
              </a:schemeClr>
            </a:fillRef>
            <a:effectRef idx="0">
              <a:schemeClr val="accent5">
                <a:tint val="40000"/>
                <a:alpha val="90000"/>
                <a:hueOff val="-3209411"/>
                <a:satOff val="-10872"/>
                <a:lumOff val="-1394"/>
                <a:alphaOff val="0"/>
              </a:schemeClr>
            </a:effectRef>
            <a:fontRef idx="minor">
              <a:schemeClr val="dk1">
                <a:hueOff val="0"/>
                <a:satOff val="0"/>
                <a:lumOff val="0"/>
                <a:alphaOff val="0"/>
              </a:schemeClr>
            </a:fontRef>
          </p:style>
        </p:sp>
        <p:sp>
          <p:nvSpPr>
            <p:cNvPr id="62" name="Rectangle: Rounded Corners 32">
              <a:extLst>
                <a:ext uri="{FF2B5EF4-FFF2-40B4-BE49-F238E27FC236}">
                  <a16:creationId xmlns:a16="http://schemas.microsoft.com/office/drawing/2014/main" id="{4EF2DADF-42BA-49AD-8BD9-DAA7C428EAAC}"/>
                </a:ext>
              </a:extLst>
            </p:cNvPr>
            <p:cNvSpPr txBox="1"/>
            <p:nvPr/>
          </p:nvSpPr>
          <p:spPr>
            <a:xfrm>
              <a:off x="5203699"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店鋪特徵分析</a:t>
              </a:r>
            </a:p>
          </p:txBody>
        </p:sp>
      </p:grpSp>
      <p:grpSp>
        <p:nvGrpSpPr>
          <p:cNvPr id="19" name="Group 18">
            <a:extLst>
              <a:ext uri="{FF2B5EF4-FFF2-40B4-BE49-F238E27FC236}">
                <a16:creationId xmlns:a16="http://schemas.microsoft.com/office/drawing/2014/main" id="{9508853F-9193-4D1F-8BD2-8954DAC1DA7C}"/>
              </a:ext>
            </a:extLst>
          </p:cNvPr>
          <p:cNvGrpSpPr/>
          <p:nvPr/>
        </p:nvGrpSpPr>
        <p:grpSpPr>
          <a:xfrm>
            <a:off x="5501670" y="4285665"/>
            <a:ext cx="1620000" cy="379230"/>
            <a:chOff x="5192592" y="1751119"/>
            <a:chExt cx="1516923" cy="379230"/>
          </a:xfrm>
        </p:grpSpPr>
        <p:sp>
          <p:nvSpPr>
            <p:cNvPr id="59" name="Rectangle: Rounded Corners 58">
              <a:extLst>
                <a:ext uri="{FF2B5EF4-FFF2-40B4-BE49-F238E27FC236}">
                  <a16:creationId xmlns:a16="http://schemas.microsoft.com/office/drawing/2014/main" id="{652F1716-5C1A-44E3-981D-F51CDAB42544}"/>
                </a:ext>
              </a:extLst>
            </p:cNvPr>
            <p:cNvSpPr/>
            <p:nvPr/>
          </p:nvSpPr>
          <p:spPr>
            <a:xfrm>
              <a:off x="5192592" y="1751119"/>
              <a:ext cx="1516923" cy="379230"/>
            </a:xfrm>
            <a:prstGeom prst="roundRect">
              <a:avLst>
                <a:gd name="adj" fmla="val 10000"/>
              </a:avLst>
            </a:prstGeom>
          </p:spPr>
          <p:style>
            <a:lnRef idx="2">
              <a:schemeClr val="accent5">
                <a:tint val="40000"/>
                <a:alpha val="90000"/>
                <a:hueOff val="-3530352"/>
                <a:satOff val="-11960"/>
                <a:lumOff val="-1534"/>
                <a:alphaOff val="0"/>
              </a:schemeClr>
            </a:lnRef>
            <a:fillRef idx="1">
              <a:schemeClr val="accent5">
                <a:tint val="40000"/>
                <a:alpha val="90000"/>
                <a:hueOff val="-3530352"/>
                <a:satOff val="-11960"/>
                <a:lumOff val="-1534"/>
                <a:alphaOff val="0"/>
              </a:schemeClr>
            </a:fillRef>
            <a:effectRef idx="0">
              <a:schemeClr val="accent5">
                <a:tint val="40000"/>
                <a:alpha val="90000"/>
                <a:hueOff val="-3530352"/>
                <a:satOff val="-11960"/>
                <a:lumOff val="-1534"/>
                <a:alphaOff val="0"/>
              </a:schemeClr>
            </a:effectRef>
            <a:fontRef idx="minor">
              <a:schemeClr val="dk1">
                <a:hueOff val="0"/>
                <a:satOff val="0"/>
                <a:lumOff val="0"/>
                <a:alphaOff val="0"/>
              </a:schemeClr>
            </a:fontRef>
          </p:style>
        </p:sp>
        <p:sp>
          <p:nvSpPr>
            <p:cNvPr id="60" name="Rectangle: Rounded Corners 34">
              <a:extLst>
                <a:ext uri="{FF2B5EF4-FFF2-40B4-BE49-F238E27FC236}">
                  <a16:creationId xmlns:a16="http://schemas.microsoft.com/office/drawing/2014/main" id="{E1B3F1FA-EC55-4103-861B-4139FA66F020}"/>
                </a:ext>
              </a:extLst>
            </p:cNvPr>
            <p:cNvSpPr txBox="1"/>
            <p:nvPr/>
          </p:nvSpPr>
          <p:spPr>
            <a:xfrm>
              <a:off x="5203699"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多店鋪系統設計及優化</a:t>
              </a:r>
            </a:p>
          </p:txBody>
        </p:sp>
      </p:grpSp>
      <p:grpSp>
        <p:nvGrpSpPr>
          <p:cNvPr id="20" name="Group 19">
            <a:extLst>
              <a:ext uri="{FF2B5EF4-FFF2-40B4-BE49-F238E27FC236}">
                <a16:creationId xmlns:a16="http://schemas.microsoft.com/office/drawing/2014/main" id="{DDD7ACB8-15EF-4824-AFDE-1EC39006490D}"/>
              </a:ext>
            </a:extLst>
          </p:cNvPr>
          <p:cNvGrpSpPr/>
          <p:nvPr/>
        </p:nvGrpSpPr>
        <p:grpSpPr>
          <a:xfrm>
            <a:off x="7194352" y="3253927"/>
            <a:ext cx="1440000" cy="379230"/>
            <a:chOff x="6921885" y="727196"/>
            <a:chExt cx="1516923" cy="379230"/>
          </a:xfrm>
        </p:grpSpPr>
        <p:sp>
          <p:nvSpPr>
            <p:cNvPr id="57" name="Rectangle: Rounded Corners 56">
              <a:extLst>
                <a:ext uri="{FF2B5EF4-FFF2-40B4-BE49-F238E27FC236}">
                  <a16:creationId xmlns:a16="http://schemas.microsoft.com/office/drawing/2014/main" id="{50FDF2C8-C59C-45CC-88A2-D980AEB6BE9A}"/>
                </a:ext>
              </a:extLst>
            </p:cNvPr>
            <p:cNvSpPr/>
            <p:nvPr/>
          </p:nvSpPr>
          <p:spPr>
            <a:xfrm>
              <a:off x="6921885" y="727196"/>
              <a:ext cx="1516923" cy="379230"/>
            </a:xfrm>
            <a:prstGeom prst="roundRect">
              <a:avLst>
                <a:gd name="adj" fmla="val 10000"/>
              </a:avLst>
            </a:prstGeom>
          </p:spPr>
          <p:style>
            <a:lnRef idx="2">
              <a:schemeClr val="lt1">
                <a:hueOff val="0"/>
                <a:satOff val="0"/>
                <a:lumOff val="0"/>
                <a:alphaOff val="0"/>
              </a:schemeClr>
            </a:lnRef>
            <a:fillRef idx="1">
              <a:schemeClr val="accent5">
                <a:hueOff val="-4505695"/>
                <a:satOff val="-11613"/>
                <a:lumOff val="-7843"/>
                <a:alphaOff val="0"/>
              </a:schemeClr>
            </a:fillRef>
            <a:effectRef idx="0">
              <a:schemeClr val="accent5">
                <a:hueOff val="-4505695"/>
                <a:satOff val="-11613"/>
                <a:lumOff val="-7843"/>
                <a:alphaOff val="0"/>
              </a:schemeClr>
            </a:effectRef>
            <a:fontRef idx="minor">
              <a:schemeClr val="lt1"/>
            </a:fontRef>
          </p:style>
        </p:sp>
        <p:sp>
          <p:nvSpPr>
            <p:cNvPr id="58" name="Rectangle: Rounded Corners 36">
              <a:extLst>
                <a:ext uri="{FF2B5EF4-FFF2-40B4-BE49-F238E27FC236}">
                  <a16:creationId xmlns:a16="http://schemas.microsoft.com/office/drawing/2014/main" id="{A46CF205-3677-4BBD-BF00-EEDBB07FA81D}"/>
                </a:ext>
              </a:extLst>
            </p:cNvPr>
            <p:cNvSpPr txBox="1"/>
            <p:nvPr/>
          </p:nvSpPr>
          <p:spPr>
            <a:xfrm>
              <a:off x="6932992"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多店鋪實測</a:t>
              </a:r>
              <a:endParaRPr lang="zh-TW" altLang="en-US" sz="1400" b="0" kern="1200">
                <a:latin typeface="微軟正黑體" panose="020B0604030504040204" pitchFamily="34" charset="-120"/>
                <a:ea typeface="微軟正黑體" panose="020B0604030504040204" pitchFamily="34" charset="-120"/>
              </a:endParaRPr>
            </a:p>
          </p:txBody>
        </p:sp>
      </p:grpSp>
      <p:grpSp>
        <p:nvGrpSpPr>
          <p:cNvPr id="21" name="Group 20">
            <a:extLst>
              <a:ext uri="{FF2B5EF4-FFF2-40B4-BE49-F238E27FC236}">
                <a16:creationId xmlns:a16="http://schemas.microsoft.com/office/drawing/2014/main" id="{86CB8A8C-A09D-421A-BF0F-A7B700818A89}"/>
              </a:ext>
            </a:extLst>
          </p:cNvPr>
          <p:cNvGrpSpPr/>
          <p:nvPr/>
        </p:nvGrpSpPr>
        <p:grpSpPr>
          <a:xfrm>
            <a:off x="7199704" y="3773704"/>
            <a:ext cx="1440000" cy="379230"/>
            <a:chOff x="6921885" y="1239158"/>
            <a:chExt cx="1516923" cy="379230"/>
          </a:xfrm>
        </p:grpSpPr>
        <p:sp>
          <p:nvSpPr>
            <p:cNvPr id="55" name="Rectangle: Rounded Corners 54">
              <a:extLst>
                <a:ext uri="{FF2B5EF4-FFF2-40B4-BE49-F238E27FC236}">
                  <a16:creationId xmlns:a16="http://schemas.microsoft.com/office/drawing/2014/main" id="{0B9AF0D8-D40C-4C2D-8719-19052072CD71}"/>
                </a:ext>
              </a:extLst>
            </p:cNvPr>
            <p:cNvSpPr/>
            <p:nvPr/>
          </p:nvSpPr>
          <p:spPr>
            <a:xfrm>
              <a:off x="6921885" y="1239158"/>
              <a:ext cx="1516923" cy="379230"/>
            </a:xfrm>
            <a:prstGeom prst="roundRect">
              <a:avLst>
                <a:gd name="adj" fmla="val 10000"/>
              </a:avLst>
            </a:prstGeom>
          </p:spPr>
          <p:style>
            <a:lnRef idx="2">
              <a:schemeClr val="accent5">
                <a:tint val="40000"/>
                <a:alpha val="90000"/>
                <a:hueOff val="-3851293"/>
                <a:satOff val="-13047"/>
                <a:lumOff val="-1673"/>
                <a:alphaOff val="0"/>
              </a:schemeClr>
            </a:lnRef>
            <a:fillRef idx="1">
              <a:schemeClr val="accent5">
                <a:tint val="40000"/>
                <a:alpha val="90000"/>
                <a:hueOff val="-3851293"/>
                <a:satOff val="-13047"/>
                <a:lumOff val="-1673"/>
                <a:alphaOff val="0"/>
              </a:schemeClr>
            </a:fillRef>
            <a:effectRef idx="0">
              <a:schemeClr val="accent5">
                <a:tint val="40000"/>
                <a:alpha val="90000"/>
                <a:hueOff val="-3851293"/>
                <a:satOff val="-13047"/>
                <a:lumOff val="-1673"/>
                <a:alphaOff val="0"/>
              </a:schemeClr>
            </a:effectRef>
            <a:fontRef idx="minor">
              <a:schemeClr val="dk1">
                <a:hueOff val="0"/>
                <a:satOff val="0"/>
                <a:lumOff val="0"/>
                <a:alphaOff val="0"/>
              </a:schemeClr>
            </a:fontRef>
          </p:style>
        </p:sp>
        <p:sp>
          <p:nvSpPr>
            <p:cNvPr id="56" name="Rectangle: Rounded Corners 38">
              <a:extLst>
                <a:ext uri="{FF2B5EF4-FFF2-40B4-BE49-F238E27FC236}">
                  <a16:creationId xmlns:a16="http://schemas.microsoft.com/office/drawing/2014/main" id="{5F006AAD-129D-450B-A08D-5DDAD701DFF3}"/>
                </a:ext>
              </a:extLst>
            </p:cNvPr>
            <p:cNvSpPr txBox="1"/>
            <p:nvPr/>
          </p:nvSpPr>
          <p:spPr>
            <a:xfrm>
              <a:off x="6932992"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優化模型驗證</a:t>
              </a:r>
            </a:p>
          </p:txBody>
        </p:sp>
      </p:grpSp>
      <p:grpSp>
        <p:nvGrpSpPr>
          <p:cNvPr id="22" name="Group 21">
            <a:extLst>
              <a:ext uri="{FF2B5EF4-FFF2-40B4-BE49-F238E27FC236}">
                <a16:creationId xmlns:a16="http://schemas.microsoft.com/office/drawing/2014/main" id="{5840AD33-3545-4C53-9653-DB55CA3E727A}"/>
              </a:ext>
            </a:extLst>
          </p:cNvPr>
          <p:cNvGrpSpPr/>
          <p:nvPr/>
        </p:nvGrpSpPr>
        <p:grpSpPr>
          <a:xfrm>
            <a:off x="7199704" y="4285665"/>
            <a:ext cx="1440000" cy="379230"/>
            <a:chOff x="6921885" y="1751119"/>
            <a:chExt cx="1516923" cy="379230"/>
          </a:xfrm>
        </p:grpSpPr>
        <p:sp>
          <p:nvSpPr>
            <p:cNvPr id="53" name="Rectangle: Rounded Corners 52">
              <a:extLst>
                <a:ext uri="{FF2B5EF4-FFF2-40B4-BE49-F238E27FC236}">
                  <a16:creationId xmlns:a16="http://schemas.microsoft.com/office/drawing/2014/main" id="{D843FB86-907D-4D88-9CE8-F1CAEBD6BE5D}"/>
                </a:ext>
              </a:extLst>
            </p:cNvPr>
            <p:cNvSpPr/>
            <p:nvPr/>
          </p:nvSpPr>
          <p:spPr>
            <a:xfrm>
              <a:off x="6921885" y="1751119"/>
              <a:ext cx="1516923" cy="379230"/>
            </a:xfrm>
            <a:prstGeom prst="roundRect">
              <a:avLst>
                <a:gd name="adj" fmla="val 10000"/>
              </a:avLst>
            </a:prstGeom>
          </p:spPr>
          <p:style>
            <a:lnRef idx="2">
              <a:schemeClr val="accent5">
                <a:tint val="40000"/>
                <a:alpha val="90000"/>
                <a:hueOff val="-4172234"/>
                <a:satOff val="-14134"/>
                <a:lumOff val="-1813"/>
                <a:alphaOff val="0"/>
              </a:schemeClr>
            </a:lnRef>
            <a:fillRef idx="1">
              <a:schemeClr val="accent5">
                <a:tint val="40000"/>
                <a:alpha val="90000"/>
                <a:hueOff val="-4172234"/>
                <a:satOff val="-14134"/>
                <a:lumOff val="-1813"/>
                <a:alphaOff val="0"/>
              </a:schemeClr>
            </a:fillRef>
            <a:effectRef idx="0">
              <a:schemeClr val="accent5">
                <a:tint val="40000"/>
                <a:alpha val="90000"/>
                <a:hueOff val="-4172234"/>
                <a:satOff val="-14134"/>
                <a:lumOff val="-1813"/>
                <a:alphaOff val="0"/>
              </a:schemeClr>
            </a:effectRef>
            <a:fontRef idx="minor">
              <a:schemeClr val="dk1">
                <a:hueOff val="0"/>
                <a:satOff val="0"/>
                <a:lumOff val="0"/>
                <a:alphaOff val="0"/>
              </a:schemeClr>
            </a:fontRef>
          </p:style>
        </p:sp>
        <p:sp>
          <p:nvSpPr>
            <p:cNvPr id="54" name="Rectangle: Rounded Corners 40">
              <a:extLst>
                <a:ext uri="{FF2B5EF4-FFF2-40B4-BE49-F238E27FC236}">
                  <a16:creationId xmlns:a16="http://schemas.microsoft.com/office/drawing/2014/main" id="{FF02B2FF-5CDC-4B9B-952D-584AE5205C4B}"/>
                </a:ext>
              </a:extLst>
            </p:cNvPr>
            <p:cNvSpPr txBox="1"/>
            <p:nvPr/>
          </p:nvSpPr>
          <p:spPr>
            <a:xfrm>
              <a:off x="6932992"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訂購量預測驗證</a:t>
              </a:r>
            </a:p>
          </p:txBody>
        </p:sp>
      </p:grpSp>
      <p:grpSp>
        <p:nvGrpSpPr>
          <p:cNvPr id="23" name="Group 22">
            <a:extLst>
              <a:ext uri="{FF2B5EF4-FFF2-40B4-BE49-F238E27FC236}">
                <a16:creationId xmlns:a16="http://schemas.microsoft.com/office/drawing/2014/main" id="{224A5754-BB44-4B82-9CEF-32E8761E403A}"/>
              </a:ext>
            </a:extLst>
          </p:cNvPr>
          <p:cNvGrpSpPr/>
          <p:nvPr/>
        </p:nvGrpSpPr>
        <p:grpSpPr>
          <a:xfrm>
            <a:off x="8749239" y="3253927"/>
            <a:ext cx="1656000" cy="379230"/>
            <a:chOff x="8651178" y="727196"/>
            <a:chExt cx="1516923" cy="379230"/>
          </a:xfrm>
        </p:grpSpPr>
        <p:sp>
          <p:nvSpPr>
            <p:cNvPr id="51" name="Rectangle: Rounded Corners 50">
              <a:extLst>
                <a:ext uri="{FF2B5EF4-FFF2-40B4-BE49-F238E27FC236}">
                  <a16:creationId xmlns:a16="http://schemas.microsoft.com/office/drawing/2014/main" id="{072BE036-66C4-4345-ADDF-F7C33698C7D3}"/>
                </a:ext>
              </a:extLst>
            </p:cNvPr>
            <p:cNvSpPr/>
            <p:nvPr/>
          </p:nvSpPr>
          <p:spPr>
            <a:xfrm>
              <a:off x="8651178" y="727196"/>
              <a:ext cx="1516923" cy="379230"/>
            </a:xfrm>
            <a:prstGeom prst="roundRect">
              <a:avLst>
                <a:gd name="adj" fmla="val 10000"/>
              </a:avLst>
            </a:prstGeom>
          </p:spPr>
          <p:style>
            <a:lnRef idx="2">
              <a:schemeClr val="lt1">
                <a:hueOff val="0"/>
                <a:satOff val="0"/>
                <a:lumOff val="0"/>
                <a:alphaOff val="0"/>
              </a:schemeClr>
            </a:lnRef>
            <a:fillRef idx="1">
              <a:schemeClr val="accent5">
                <a:hueOff val="-5632119"/>
                <a:satOff val="-14516"/>
                <a:lumOff val="-9804"/>
                <a:alphaOff val="0"/>
              </a:schemeClr>
            </a:fillRef>
            <a:effectRef idx="0">
              <a:schemeClr val="accent5">
                <a:hueOff val="-5632119"/>
                <a:satOff val="-14516"/>
                <a:lumOff val="-9804"/>
                <a:alphaOff val="0"/>
              </a:schemeClr>
            </a:effectRef>
            <a:fontRef idx="minor">
              <a:schemeClr val="lt1"/>
            </a:fontRef>
          </p:style>
        </p:sp>
        <p:sp>
          <p:nvSpPr>
            <p:cNvPr id="52" name="Rectangle: Rounded Corners 42">
              <a:extLst>
                <a:ext uri="{FF2B5EF4-FFF2-40B4-BE49-F238E27FC236}">
                  <a16:creationId xmlns:a16="http://schemas.microsoft.com/office/drawing/2014/main" id="{07E80DB0-2AAF-46E5-AFEA-A4CE3F4102EC}"/>
                </a:ext>
              </a:extLst>
            </p:cNvPr>
            <p:cNvSpPr txBox="1"/>
            <p:nvPr/>
          </p:nvSpPr>
          <p:spPr>
            <a:xfrm>
              <a:off x="8662285"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系統整合銜接</a:t>
              </a:r>
              <a:endParaRPr lang="en-US" altLang="zh-TW" sz="1400" kern="1200">
                <a:latin typeface="微軟正黑體" panose="020B0604030504040204" pitchFamily="34" charset="-120"/>
                <a:ea typeface="微軟正黑體" panose="020B0604030504040204" pitchFamily="34" charset="-120"/>
              </a:endParaRPr>
            </a:p>
          </p:txBody>
        </p:sp>
      </p:grpSp>
      <p:grpSp>
        <p:nvGrpSpPr>
          <p:cNvPr id="24" name="Group 23">
            <a:extLst>
              <a:ext uri="{FF2B5EF4-FFF2-40B4-BE49-F238E27FC236}">
                <a16:creationId xmlns:a16="http://schemas.microsoft.com/office/drawing/2014/main" id="{DBA2B8BB-19B4-4E12-AE05-D46D446D663C}"/>
              </a:ext>
            </a:extLst>
          </p:cNvPr>
          <p:cNvGrpSpPr/>
          <p:nvPr/>
        </p:nvGrpSpPr>
        <p:grpSpPr>
          <a:xfrm>
            <a:off x="8749239" y="3773704"/>
            <a:ext cx="1656000" cy="379230"/>
            <a:chOff x="8651178" y="1239158"/>
            <a:chExt cx="1516923" cy="379230"/>
          </a:xfrm>
        </p:grpSpPr>
        <p:sp>
          <p:nvSpPr>
            <p:cNvPr id="49" name="Rectangle: Rounded Corners 48">
              <a:extLst>
                <a:ext uri="{FF2B5EF4-FFF2-40B4-BE49-F238E27FC236}">
                  <a16:creationId xmlns:a16="http://schemas.microsoft.com/office/drawing/2014/main" id="{DECE8DB4-A512-4B6E-BA0E-885C0BF36144}"/>
                </a:ext>
              </a:extLst>
            </p:cNvPr>
            <p:cNvSpPr/>
            <p:nvPr/>
          </p:nvSpPr>
          <p:spPr>
            <a:xfrm>
              <a:off x="8651178" y="1239158"/>
              <a:ext cx="1516923" cy="379230"/>
            </a:xfrm>
            <a:prstGeom prst="roundRect">
              <a:avLst>
                <a:gd name="adj" fmla="val 10000"/>
              </a:avLst>
            </a:prstGeom>
          </p:spPr>
          <p:style>
            <a:lnRef idx="2">
              <a:schemeClr val="accent5">
                <a:tint val="40000"/>
                <a:alpha val="90000"/>
                <a:hueOff val="-4493175"/>
                <a:satOff val="-15221"/>
                <a:lumOff val="-1952"/>
                <a:alphaOff val="0"/>
              </a:schemeClr>
            </a:lnRef>
            <a:fillRef idx="1">
              <a:schemeClr val="accent5">
                <a:tint val="40000"/>
                <a:alpha val="90000"/>
                <a:hueOff val="-4493175"/>
                <a:satOff val="-15221"/>
                <a:lumOff val="-1952"/>
                <a:alphaOff val="0"/>
              </a:schemeClr>
            </a:fillRef>
            <a:effectRef idx="0">
              <a:schemeClr val="accent5">
                <a:tint val="40000"/>
                <a:alpha val="90000"/>
                <a:hueOff val="-4493175"/>
                <a:satOff val="-15221"/>
                <a:lumOff val="-1952"/>
                <a:alphaOff val="0"/>
              </a:schemeClr>
            </a:effectRef>
            <a:fontRef idx="minor">
              <a:schemeClr val="dk1">
                <a:hueOff val="0"/>
                <a:satOff val="0"/>
                <a:lumOff val="0"/>
                <a:alphaOff val="0"/>
              </a:schemeClr>
            </a:fontRef>
          </p:style>
        </p:sp>
        <p:sp>
          <p:nvSpPr>
            <p:cNvPr id="50" name="Rectangle: Rounded Corners 44">
              <a:extLst>
                <a:ext uri="{FF2B5EF4-FFF2-40B4-BE49-F238E27FC236}">
                  <a16:creationId xmlns:a16="http://schemas.microsoft.com/office/drawing/2014/main" id="{44AA5746-6330-4EDD-A394-FB19B783E8A7}"/>
                </a:ext>
              </a:extLst>
            </p:cNvPr>
            <p:cNvSpPr txBox="1"/>
            <p:nvPr/>
          </p:nvSpPr>
          <p:spPr>
            <a:xfrm>
              <a:off x="8662285"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數據庫鏈接</a:t>
              </a:r>
              <a:endParaRPr lang="en-US" altLang="zh-TW" sz="1400" b="0" kern="1200">
                <a:latin typeface="微軟正黑體" panose="020B0604030504040204" pitchFamily="34" charset="-120"/>
                <a:ea typeface="微軟正黑體" panose="020B0604030504040204" pitchFamily="34" charset="-120"/>
              </a:endParaRPr>
            </a:p>
          </p:txBody>
        </p:sp>
      </p:grpSp>
      <p:grpSp>
        <p:nvGrpSpPr>
          <p:cNvPr id="25" name="Group 24">
            <a:extLst>
              <a:ext uri="{FF2B5EF4-FFF2-40B4-BE49-F238E27FC236}">
                <a16:creationId xmlns:a16="http://schemas.microsoft.com/office/drawing/2014/main" id="{873CC375-314F-46C3-B669-7A479454FC20}"/>
              </a:ext>
            </a:extLst>
          </p:cNvPr>
          <p:cNvGrpSpPr/>
          <p:nvPr/>
        </p:nvGrpSpPr>
        <p:grpSpPr>
          <a:xfrm>
            <a:off x="8749239" y="4255912"/>
            <a:ext cx="1656000" cy="438737"/>
            <a:chOff x="8651178" y="1751119"/>
            <a:chExt cx="1516923" cy="438737"/>
          </a:xfrm>
        </p:grpSpPr>
        <p:sp>
          <p:nvSpPr>
            <p:cNvPr id="47" name="Rectangle: Rounded Corners 46">
              <a:extLst>
                <a:ext uri="{FF2B5EF4-FFF2-40B4-BE49-F238E27FC236}">
                  <a16:creationId xmlns:a16="http://schemas.microsoft.com/office/drawing/2014/main" id="{B781797B-A3A5-4591-BEE0-2B109EF09EB5}"/>
                </a:ext>
              </a:extLst>
            </p:cNvPr>
            <p:cNvSpPr/>
            <p:nvPr/>
          </p:nvSpPr>
          <p:spPr>
            <a:xfrm>
              <a:off x="8651178" y="1751119"/>
              <a:ext cx="1516923" cy="379230"/>
            </a:xfrm>
            <a:prstGeom prst="roundRect">
              <a:avLst>
                <a:gd name="adj" fmla="val 10000"/>
              </a:avLst>
            </a:prstGeom>
          </p:spPr>
          <p:style>
            <a:lnRef idx="2">
              <a:schemeClr val="accent5">
                <a:tint val="40000"/>
                <a:alpha val="90000"/>
                <a:hueOff val="-4814116"/>
                <a:satOff val="-16309"/>
                <a:lumOff val="-2091"/>
                <a:alphaOff val="0"/>
              </a:schemeClr>
            </a:lnRef>
            <a:fillRef idx="1">
              <a:schemeClr val="accent5">
                <a:tint val="40000"/>
                <a:alpha val="90000"/>
                <a:hueOff val="-4814116"/>
                <a:satOff val="-16309"/>
                <a:lumOff val="-2091"/>
                <a:alphaOff val="0"/>
              </a:schemeClr>
            </a:fillRef>
            <a:effectRef idx="0">
              <a:schemeClr val="accent5">
                <a:tint val="40000"/>
                <a:alpha val="90000"/>
                <a:hueOff val="-4814116"/>
                <a:satOff val="-16309"/>
                <a:lumOff val="-2091"/>
                <a:alphaOff val="0"/>
              </a:schemeClr>
            </a:effectRef>
            <a:fontRef idx="minor">
              <a:schemeClr val="dk1">
                <a:hueOff val="0"/>
                <a:satOff val="0"/>
                <a:lumOff val="0"/>
                <a:alphaOff val="0"/>
              </a:schemeClr>
            </a:fontRef>
          </p:style>
        </p:sp>
        <p:sp>
          <p:nvSpPr>
            <p:cNvPr id="48" name="Rectangle: Rounded Corners 46">
              <a:extLst>
                <a:ext uri="{FF2B5EF4-FFF2-40B4-BE49-F238E27FC236}">
                  <a16:creationId xmlns:a16="http://schemas.microsoft.com/office/drawing/2014/main" id="{45328413-FE12-4B36-A9AE-162E33E65403}"/>
                </a:ext>
              </a:extLst>
            </p:cNvPr>
            <p:cNvSpPr txBox="1"/>
            <p:nvPr/>
          </p:nvSpPr>
          <p:spPr>
            <a:xfrm>
              <a:off x="8662285" y="1762226"/>
              <a:ext cx="1494709" cy="42763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模型部署與資源調度</a:t>
              </a:r>
              <a:endParaRPr lang="en-US" altLang="zh-TW" sz="1400" b="0" kern="1200">
                <a:latin typeface="微軟正黑體" panose="020B0604030504040204" pitchFamily="34" charset="-120"/>
                <a:ea typeface="微軟正黑體" panose="020B0604030504040204" pitchFamily="34" charset="-120"/>
              </a:endParaRPr>
            </a:p>
          </p:txBody>
        </p:sp>
      </p:grpSp>
      <p:grpSp>
        <p:nvGrpSpPr>
          <p:cNvPr id="26" name="Group 25">
            <a:extLst>
              <a:ext uri="{FF2B5EF4-FFF2-40B4-BE49-F238E27FC236}">
                <a16:creationId xmlns:a16="http://schemas.microsoft.com/office/drawing/2014/main" id="{55D8FD26-6861-4CA8-8FC0-C9A3ADC12EA6}"/>
              </a:ext>
            </a:extLst>
          </p:cNvPr>
          <p:cNvGrpSpPr/>
          <p:nvPr/>
        </p:nvGrpSpPr>
        <p:grpSpPr>
          <a:xfrm>
            <a:off x="8749239" y="4762458"/>
            <a:ext cx="1656000" cy="379230"/>
            <a:chOff x="8651178" y="2263081"/>
            <a:chExt cx="1516923" cy="379230"/>
          </a:xfrm>
        </p:grpSpPr>
        <p:sp>
          <p:nvSpPr>
            <p:cNvPr id="45" name="Rectangle: Rounded Corners 44">
              <a:extLst>
                <a:ext uri="{FF2B5EF4-FFF2-40B4-BE49-F238E27FC236}">
                  <a16:creationId xmlns:a16="http://schemas.microsoft.com/office/drawing/2014/main" id="{CAA63032-9799-43E3-888B-56430BA3D2EA}"/>
                </a:ext>
              </a:extLst>
            </p:cNvPr>
            <p:cNvSpPr/>
            <p:nvPr/>
          </p:nvSpPr>
          <p:spPr>
            <a:xfrm>
              <a:off x="8651178" y="2263081"/>
              <a:ext cx="1516923" cy="379230"/>
            </a:xfrm>
            <a:prstGeom prst="roundRect">
              <a:avLst>
                <a:gd name="adj" fmla="val 10000"/>
              </a:avLst>
            </a:prstGeom>
          </p:spPr>
          <p:style>
            <a:lnRef idx="2">
              <a:schemeClr val="accent5">
                <a:tint val="40000"/>
                <a:alpha val="90000"/>
                <a:hueOff val="-5135057"/>
                <a:satOff val="-17396"/>
                <a:lumOff val="-2231"/>
                <a:alphaOff val="0"/>
              </a:schemeClr>
            </a:lnRef>
            <a:fillRef idx="1">
              <a:schemeClr val="accent5">
                <a:tint val="40000"/>
                <a:alpha val="90000"/>
                <a:hueOff val="-5135057"/>
                <a:satOff val="-17396"/>
                <a:lumOff val="-2231"/>
                <a:alphaOff val="0"/>
              </a:schemeClr>
            </a:fillRef>
            <a:effectRef idx="0">
              <a:schemeClr val="accent5">
                <a:tint val="40000"/>
                <a:alpha val="90000"/>
                <a:hueOff val="-5135057"/>
                <a:satOff val="-17396"/>
                <a:lumOff val="-2231"/>
                <a:alphaOff val="0"/>
              </a:schemeClr>
            </a:effectRef>
            <a:fontRef idx="minor">
              <a:schemeClr val="dk1">
                <a:hueOff val="0"/>
                <a:satOff val="0"/>
                <a:lumOff val="0"/>
                <a:alphaOff val="0"/>
              </a:schemeClr>
            </a:fontRef>
          </p:style>
        </p:sp>
        <p:sp>
          <p:nvSpPr>
            <p:cNvPr id="46" name="Rectangle: Rounded Corners 48">
              <a:extLst>
                <a:ext uri="{FF2B5EF4-FFF2-40B4-BE49-F238E27FC236}">
                  <a16:creationId xmlns:a16="http://schemas.microsoft.com/office/drawing/2014/main" id="{F6D8E242-08D6-4A76-9411-4E2C58C57894}"/>
                </a:ext>
              </a:extLst>
            </p:cNvPr>
            <p:cNvSpPr txBox="1"/>
            <p:nvPr/>
          </p:nvSpPr>
          <p:spPr>
            <a:xfrm>
              <a:off x="8662285" y="2274188"/>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部分自動化功能</a:t>
              </a:r>
              <a:endParaRPr lang="en-US" altLang="zh-TW" sz="1400" b="0" kern="1200">
                <a:latin typeface="微軟正黑體" panose="020B0604030504040204" pitchFamily="34" charset="-120"/>
                <a:ea typeface="微軟正黑體" panose="020B0604030504040204" pitchFamily="34" charset="-120"/>
              </a:endParaRPr>
            </a:p>
          </p:txBody>
        </p:sp>
      </p:grpSp>
      <p:grpSp>
        <p:nvGrpSpPr>
          <p:cNvPr id="27" name="Group 26">
            <a:extLst>
              <a:ext uri="{FF2B5EF4-FFF2-40B4-BE49-F238E27FC236}">
                <a16:creationId xmlns:a16="http://schemas.microsoft.com/office/drawing/2014/main" id="{A3852BC2-6E73-4A09-87D9-2419E4760E71}"/>
              </a:ext>
            </a:extLst>
          </p:cNvPr>
          <p:cNvGrpSpPr/>
          <p:nvPr/>
        </p:nvGrpSpPr>
        <p:grpSpPr>
          <a:xfrm>
            <a:off x="8749239" y="5274420"/>
            <a:ext cx="1656000" cy="379230"/>
            <a:chOff x="8651178" y="2775043"/>
            <a:chExt cx="1516923" cy="379230"/>
          </a:xfrm>
        </p:grpSpPr>
        <p:sp>
          <p:nvSpPr>
            <p:cNvPr id="43" name="Rectangle: Rounded Corners 42">
              <a:extLst>
                <a:ext uri="{FF2B5EF4-FFF2-40B4-BE49-F238E27FC236}">
                  <a16:creationId xmlns:a16="http://schemas.microsoft.com/office/drawing/2014/main" id="{356CD9BA-FF92-44D2-9875-8315F32DE77D}"/>
                </a:ext>
              </a:extLst>
            </p:cNvPr>
            <p:cNvSpPr/>
            <p:nvPr/>
          </p:nvSpPr>
          <p:spPr>
            <a:xfrm>
              <a:off x="8651178" y="2775043"/>
              <a:ext cx="1516923" cy="379230"/>
            </a:xfrm>
            <a:prstGeom prst="roundRect">
              <a:avLst>
                <a:gd name="adj" fmla="val 10000"/>
              </a:avLst>
            </a:prstGeom>
          </p:spPr>
          <p:style>
            <a:lnRef idx="2">
              <a:schemeClr val="accent5">
                <a:tint val="40000"/>
                <a:alpha val="90000"/>
                <a:hueOff val="-5455998"/>
                <a:satOff val="-18483"/>
                <a:lumOff val="-2370"/>
                <a:alphaOff val="0"/>
              </a:schemeClr>
            </a:lnRef>
            <a:fillRef idx="1">
              <a:schemeClr val="accent5">
                <a:tint val="40000"/>
                <a:alpha val="90000"/>
                <a:hueOff val="-5455998"/>
                <a:satOff val="-18483"/>
                <a:lumOff val="-2370"/>
                <a:alphaOff val="0"/>
              </a:schemeClr>
            </a:fillRef>
            <a:effectRef idx="0">
              <a:schemeClr val="accent5">
                <a:tint val="40000"/>
                <a:alpha val="90000"/>
                <a:hueOff val="-5455998"/>
                <a:satOff val="-18483"/>
                <a:lumOff val="-2370"/>
                <a:alphaOff val="0"/>
              </a:schemeClr>
            </a:effectRef>
            <a:fontRef idx="minor">
              <a:schemeClr val="dk1">
                <a:hueOff val="0"/>
                <a:satOff val="0"/>
                <a:lumOff val="0"/>
                <a:alphaOff val="0"/>
              </a:schemeClr>
            </a:fontRef>
          </p:style>
        </p:sp>
        <p:sp>
          <p:nvSpPr>
            <p:cNvPr id="44" name="Rectangle: Rounded Corners 50">
              <a:extLst>
                <a:ext uri="{FF2B5EF4-FFF2-40B4-BE49-F238E27FC236}">
                  <a16:creationId xmlns:a16="http://schemas.microsoft.com/office/drawing/2014/main" id="{C4EE854B-0928-4A5B-AFDA-7166B52CDDD0}"/>
                </a:ext>
              </a:extLst>
            </p:cNvPr>
            <p:cNvSpPr txBox="1"/>
            <p:nvPr/>
          </p:nvSpPr>
          <p:spPr>
            <a:xfrm>
              <a:off x="8662285" y="2786150"/>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交互介面</a:t>
              </a:r>
              <a:endParaRPr lang="en-US" altLang="zh-TW" sz="1400" b="0" kern="1200">
                <a:latin typeface="微軟正黑體" panose="020B0604030504040204" pitchFamily="34" charset="-120"/>
                <a:ea typeface="微軟正黑體" panose="020B0604030504040204" pitchFamily="34" charset="-120"/>
              </a:endParaRPr>
            </a:p>
          </p:txBody>
        </p:sp>
      </p:grpSp>
      <p:grpSp>
        <p:nvGrpSpPr>
          <p:cNvPr id="28" name="Group 27">
            <a:extLst>
              <a:ext uri="{FF2B5EF4-FFF2-40B4-BE49-F238E27FC236}">
                <a16:creationId xmlns:a16="http://schemas.microsoft.com/office/drawing/2014/main" id="{71621817-873F-4C1C-B645-E71C7FE07C36}"/>
              </a:ext>
            </a:extLst>
          </p:cNvPr>
          <p:cNvGrpSpPr/>
          <p:nvPr/>
        </p:nvGrpSpPr>
        <p:grpSpPr>
          <a:xfrm>
            <a:off x="10501978" y="3253927"/>
            <a:ext cx="1516923" cy="379230"/>
            <a:chOff x="10380471" y="727196"/>
            <a:chExt cx="1516923" cy="379230"/>
          </a:xfrm>
        </p:grpSpPr>
        <p:sp>
          <p:nvSpPr>
            <p:cNvPr id="41" name="Rectangle: Rounded Corners 40">
              <a:extLst>
                <a:ext uri="{FF2B5EF4-FFF2-40B4-BE49-F238E27FC236}">
                  <a16:creationId xmlns:a16="http://schemas.microsoft.com/office/drawing/2014/main" id="{5E566CBA-9916-44F0-A224-4F18A2263F30}"/>
                </a:ext>
              </a:extLst>
            </p:cNvPr>
            <p:cNvSpPr/>
            <p:nvPr/>
          </p:nvSpPr>
          <p:spPr>
            <a:xfrm>
              <a:off x="10380471" y="727196"/>
              <a:ext cx="1516923" cy="379230"/>
            </a:xfrm>
            <a:prstGeom prst="roundRect">
              <a:avLst>
                <a:gd name="adj" fmla="val 10000"/>
              </a:avLst>
            </a:prstGeom>
          </p:spPr>
          <p:style>
            <a:lnRef idx="2">
              <a:schemeClr val="lt1">
                <a:hueOff val="0"/>
                <a:satOff val="0"/>
                <a:lumOff val="0"/>
                <a:alphaOff val="0"/>
              </a:schemeClr>
            </a:lnRef>
            <a:fillRef idx="1">
              <a:schemeClr val="accent5">
                <a:hueOff val="-6758543"/>
                <a:satOff val="-17419"/>
                <a:lumOff val="-11765"/>
                <a:alphaOff val="0"/>
              </a:schemeClr>
            </a:fillRef>
            <a:effectRef idx="0">
              <a:schemeClr val="accent5">
                <a:hueOff val="-6758543"/>
                <a:satOff val="-17419"/>
                <a:lumOff val="-11765"/>
                <a:alphaOff val="0"/>
              </a:schemeClr>
            </a:effectRef>
            <a:fontRef idx="minor">
              <a:schemeClr val="lt1"/>
            </a:fontRef>
          </p:style>
        </p:sp>
        <p:sp>
          <p:nvSpPr>
            <p:cNvPr id="42" name="Rectangle: Rounded Corners 52">
              <a:extLst>
                <a:ext uri="{FF2B5EF4-FFF2-40B4-BE49-F238E27FC236}">
                  <a16:creationId xmlns:a16="http://schemas.microsoft.com/office/drawing/2014/main" id="{8B60469C-C0B7-491D-8671-DC6810ABD17C}"/>
                </a:ext>
              </a:extLst>
            </p:cNvPr>
            <p:cNvSpPr txBox="1"/>
            <p:nvPr/>
          </p:nvSpPr>
          <p:spPr>
            <a:xfrm>
              <a:off x="10391578" y="738303"/>
              <a:ext cx="1494709" cy="3570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zh-TW" altLang="en-US" sz="1400" kern="1200">
                  <a:latin typeface="微軟正黑體" panose="020B0604030504040204" pitchFamily="34" charset="-120"/>
                  <a:ea typeface="微軟正黑體" panose="020B0604030504040204" pitchFamily="34" charset="-120"/>
                </a:rPr>
                <a:t>上線佈署</a:t>
              </a:r>
            </a:p>
          </p:txBody>
        </p:sp>
      </p:grpSp>
      <p:grpSp>
        <p:nvGrpSpPr>
          <p:cNvPr id="29" name="Group 28">
            <a:extLst>
              <a:ext uri="{FF2B5EF4-FFF2-40B4-BE49-F238E27FC236}">
                <a16:creationId xmlns:a16="http://schemas.microsoft.com/office/drawing/2014/main" id="{41C507CE-228B-48C3-BFF6-CB3B8A10C979}"/>
              </a:ext>
            </a:extLst>
          </p:cNvPr>
          <p:cNvGrpSpPr/>
          <p:nvPr/>
        </p:nvGrpSpPr>
        <p:grpSpPr>
          <a:xfrm>
            <a:off x="10501978" y="3773704"/>
            <a:ext cx="1516923" cy="379230"/>
            <a:chOff x="10380471" y="1239158"/>
            <a:chExt cx="1516923" cy="379230"/>
          </a:xfrm>
        </p:grpSpPr>
        <p:sp>
          <p:nvSpPr>
            <p:cNvPr id="39" name="Rectangle: Rounded Corners 38">
              <a:extLst>
                <a:ext uri="{FF2B5EF4-FFF2-40B4-BE49-F238E27FC236}">
                  <a16:creationId xmlns:a16="http://schemas.microsoft.com/office/drawing/2014/main" id="{BE4DE4C1-7671-4C66-A9F1-9466076A4352}"/>
                </a:ext>
              </a:extLst>
            </p:cNvPr>
            <p:cNvSpPr/>
            <p:nvPr/>
          </p:nvSpPr>
          <p:spPr>
            <a:xfrm>
              <a:off x="10380471" y="1239158"/>
              <a:ext cx="1516923" cy="379230"/>
            </a:xfrm>
            <a:prstGeom prst="roundRect">
              <a:avLst>
                <a:gd name="adj" fmla="val 10000"/>
              </a:avLst>
            </a:prstGeom>
          </p:spPr>
          <p:style>
            <a:lnRef idx="2">
              <a:schemeClr val="accent5">
                <a:tint val="40000"/>
                <a:alpha val="90000"/>
                <a:hueOff val="-5776939"/>
                <a:satOff val="-19570"/>
                <a:lumOff val="-2510"/>
                <a:alphaOff val="0"/>
              </a:schemeClr>
            </a:lnRef>
            <a:fillRef idx="1">
              <a:schemeClr val="accent5">
                <a:tint val="40000"/>
                <a:alpha val="90000"/>
                <a:hueOff val="-5776939"/>
                <a:satOff val="-19570"/>
                <a:lumOff val="-2510"/>
                <a:alphaOff val="0"/>
              </a:schemeClr>
            </a:fillRef>
            <a:effectRef idx="0">
              <a:schemeClr val="accent5">
                <a:tint val="40000"/>
                <a:alpha val="90000"/>
                <a:hueOff val="-5776939"/>
                <a:satOff val="-19570"/>
                <a:lumOff val="-2510"/>
                <a:alphaOff val="0"/>
              </a:schemeClr>
            </a:effectRef>
            <a:fontRef idx="minor">
              <a:schemeClr val="dk1">
                <a:hueOff val="0"/>
                <a:satOff val="0"/>
                <a:lumOff val="0"/>
                <a:alphaOff val="0"/>
              </a:schemeClr>
            </a:fontRef>
          </p:style>
        </p:sp>
        <p:sp>
          <p:nvSpPr>
            <p:cNvPr id="40" name="Rectangle: Rounded Corners 54">
              <a:extLst>
                <a:ext uri="{FF2B5EF4-FFF2-40B4-BE49-F238E27FC236}">
                  <a16:creationId xmlns:a16="http://schemas.microsoft.com/office/drawing/2014/main" id="{E240AAEA-0199-4472-85CD-3BD4956DAD3C}"/>
                </a:ext>
              </a:extLst>
            </p:cNvPr>
            <p:cNvSpPr txBox="1"/>
            <p:nvPr/>
          </p:nvSpPr>
          <p:spPr>
            <a:xfrm>
              <a:off x="10391578" y="1250265"/>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kumimoji="0" lang="zh-TW"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確認</a:t>
              </a: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產品第一版的實際功能</a:t>
              </a:r>
              <a:endParaRPr lang="zh-TW" altLang="en-US" sz="1400" b="0" kern="1200">
                <a:latin typeface="微軟正黑體" panose="020B0604030504040204" pitchFamily="34" charset="-120"/>
                <a:ea typeface="微軟正黑體" panose="020B0604030504040204" pitchFamily="34" charset="-120"/>
              </a:endParaRPr>
            </a:p>
          </p:txBody>
        </p:sp>
      </p:grpSp>
      <p:grpSp>
        <p:nvGrpSpPr>
          <p:cNvPr id="30" name="Group 29">
            <a:extLst>
              <a:ext uri="{FF2B5EF4-FFF2-40B4-BE49-F238E27FC236}">
                <a16:creationId xmlns:a16="http://schemas.microsoft.com/office/drawing/2014/main" id="{B1F95C53-E091-44AE-9224-2B2F93EE59B0}"/>
              </a:ext>
            </a:extLst>
          </p:cNvPr>
          <p:cNvGrpSpPr/>
          <p:nvPr/>
        </p:nvGrpSpPr>
        <p:grpSpPr>
          <a:xfrm>
            <a:off x="10501978" y="4285665"/>
            <a:ext cx="1516923" cy="379230"/>
            <a:chOff x="10380471" y="1751119"/>
            <a:chExt cx="1516923" cy="379230"/>
          </a:xfrm>
        </p:grpSpPr>
        <p:sp>
          <p:nvSpPr>
            <p:cNvPr id="37" name="Rectangle: Rounded Corners 36">
              <a:extLst>
                <a:ext uri="{FF2B5EF4-FFF2-40B4-BE49-F238E27FC236}">
                  <a16:creationId xmlns:a16="http://schemas.microsoft.com/office/drawing/2014/main" id="{263B962A-8E9B-41C4-A014-935E3CEDB63B}"/>
                </a:ext>
              </a:extLst>
            </p:cNvPr>
            <p:cNvSpPr/>
            <p:nvPr/>
          </p:nvSpPr>
          <p:spPr>
            <a:xfrm>
              <a:off x="10380471" y="1751119"/>
              <a:ext cx="1516923" cy="379230"/>
            </a:xfrm>
            <a:prstGeom prst="roundRect">
              <a:avLst>
                <a:gd name="adj" fmla="val 10000"/>
              </a:avLst>
            </a:prstGeom>
          </p:spPr>
          <p:style>
            <a:lnRef idx="2">
              <a:schemeClr val="accent5">
                <a:tint val="40000"/>
                <a:alpha val="90000"/>
                <a:hueOff val="-6097880"/>
                <a:satOff val="-20658"/>
                <a:lumOff val="-2649"/>
                <a:alphaOff val="0"/>
              </a:schemeClr>
            </a:lnRef>
            <a:fillRef idx="1">
              <a:schemeClr val="accent5">
                <a:tint val="40000"/>
                <a:alpha val="90000"/>
                <a:hueOff val="-6097880"/>
                <a:satOff val="-20658"/>
                <a:lumOff val="-2649"/>
                <a:alphaOff val="0"/>
              </a:schemeClr>
            </a:fillRef>
            <a:effectRef idx="0">
              <a:schemeClr val="accent5">
                <a:tint val="40000"/>
                <a:alpha val="90000"/>
                <a:hueOff val="-6097880"/>
                <a:satOff val="-20658"/>
                <a:lumOff val="-2649"/>
                <a:alphaOff val="0"/>
              </a:schemeClr>
            </a:effectRef>
            <a:fontRef idx="minor">
              <a:schemeClr val="dk1">
                <a:hueOff val="0"/>
                <a:satOff val="0"/>
                <a:lumOff val="0"/>
                <a:alphaOff val="0"/>
              </a:schemeClr>
            </a:fontRef>
          </p:style>
        </p:sp>
        <p:sp>
          <p:nvSpPr>
            <p:cNvPr id="38" name="Rectangle: Rounded Corners 56">
              <a:extLst>
                <a:ext uri="{FF2B5EF4-FFF2-40B4-BE49-F238E27FC236}">
                  <a16:creationId xmlns:a16="http://schemas.microsoft.com/office/drawing/2014/main" id="{912B8BAE-F832-4788-8299-10C55FCA2262}"/>
                </a:ext>
              </a:extLst>
            </p:cNvPr>
            <p:cNvSpPr txBox="1"/>
            <p:nvPr/>
          </p:nvSpPr>
          <p:spPr>
            <a:xfrm>
              <a:off x="10391578" y="1762226"/>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ClrTx/>
                <a:buSzTx/>
                <a:buFont typeface="Wingdings" panose="05000000000000000000" pitchFamily="2" charset="2"/>
                <a:buNone/>
              </a:pPr>
              <a:r>
                <a:rPr kumimoji="0" lang="zh-TW"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規劃</a:t>
              </a: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後續升級演進</a:t>
              </a:r>
              <a:endParaRPr lang="zh-TW" altLang="en-US" sz="1400" b="0" kern="1200">
                <a:latin typeface="微軟正黑體" panose="020B0604030504040204" pitchFamily="34" charset="-120"/>
                <a:ea typeface="微軟正黑體" panose="020B0604030504040204" pitchFamily="34" charset="-120"/>
              </a:endParaRPr>
            </a:p>
          </p:txBody>
        </p:sp>
      </p:grpSp>
      <p:grpSp>
        <p:nvGrpSpPr>
          <p:cNvPr id="31" name="Group 30">
            <a:extLst>
              <a:ext uri="{FF2B5EF4-FFF2-40B4-BE49-F238E27FC236}">
                <a16:creationId xmlns:a16="http://schemas.microsoft.com/office/drawing/2014/main" id="{70360B86-8EE4-4482-8B9B-D50401EFDC36}"/>
              </a:ext>
            </a:extLst>
          </p:cNvPr>
          <p:cNvGrpSpPr/>
          <p:nvPr/>
        </p:nvGrpSpPr>
        <p:grpSpPr>
          <a:xfrm>
            <a:off x="10501978" y="4762458"/>
            <a:ext cx="1516923" cy="701630"/>
            <a:chOff x="10380471" y="2263081"/>
            <a:chExt cx="1516923" cy="701630"/>
          </a:xfrm>
        </p:grpSpPr>
        <p:sp>
          <p:nvSpPr>
            <p:cNvPr id="35" name="Rectangle: Rounded Corners 34">
              <a:extLst>
                <a:ext uri="{FF2B5EF4-FFF2-40B4-BE49-F238E27FC236}">
                  <a16:creationId xmlns:a16="http://schemas.microsoft.com/office/drawing/2014/main" id="{D6FBD0C2-41C9-421E-BEFE-AA5784B5BD50}"/>
                </a:ext>
              </a:extLst>
            </p:cNvPr>
            <p:cNvSpPr/>
            <p:nvPr/>
          </p:nvSpPr>
          <p:spPr>
            <a:xfrm>
              <a:off x="10380471" y="2263081"/>
              <a:ext cx="1516923" cy="701630"/>
            </a:xfrm>
            <a:prstGeom prst="roundRect">
              <a:avLst>
                <a:gd name="adj" fmla="val 10000"/>
              </a:avLst>
            </a:prstGeom>
          </p:spPr>
          <p:style>
            <a:lnRef idx="2">
              <a:schemeClr val="accent5">
                <a:tint val="40000"/>
                <a:alpha val="90000"/>
                <a:hueOff val="-6418821"/>
                <a:satOff val="-21745"/>
                <a:lumOff val="-2789"/>
                <a:alphaOff val="0"/>
              </a:schemeClr>
            </a:lnRef>
            <a:fillRef idx="1">
              <a:schemeClr val="accent5">
                <a:tint val="40000"/>
                <a:alpha val="90000"/>
                <a:hueOff val="-6418821"/>
                <a:satOff val="-21745"/>
                <a:lumOff val="-2789"/>
                <a:alphaOff val="0"/>
              </a:schemeClr>
            </a:fillRef>
            <a:effectRef idx="0">
              <a:schemeClr val="accent5">
                <a:tint val="40000"/>
                <a:alpha val="90000"/>
                <a:hueOff val="-6418821"/>
                <a:satOff val="-21745"/>
                <a:lumOff val="-2789"/>
                <a:alphaOff val="0"/>
              </a:schemeClr>
            </a:effectRef>
            <a:fontRef idx="minor">
              <a:schemeClr val="dk1">
                <a:hueOff val="0"/>
                <a:satOff val="0"/>
                <a:lumOff val="0"/>
                <a:alphaOff val="0"/>
              </a:schemeClr>
            </a:fontRef>
          </p:style>
        </p:sp>
        <p:sp>
          <p:nvSpPr>
            <p:cNvPr id="36" name="Rectangle: Rounded Corners 58">
              <a:extLst>
                <a:ext uri="{FF2B5EF4-FFF2-40B4-BE49-F238E27FC236}">
                  <a16:creationId xmlns:a16="http://schemas.microsoft.com/office/drawing/2014/main" id="{5C080824-19A7-46D1-BF2A-AB25ED0ED04D}"/>
                </a:ext>
              </a:extLst>
            </p:cNvPr>
            <p:cNvSpPr txBox="1"/>
            <p:nvPr/>
          </p:nvSpPr>
          <p:spPr>
            <a:xfrm>
              <a:off x="10401021" y="2283631"/>
              <a:ext cx="1475823" cy="660530"/>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kumimoji="0" lang="zh-CN" altLang="en-US"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rPr>
                <a:t>結合產品架構，進行模型架構和演算法的優化</a:t>
              </a:r>
              <a:endParaRPr kumimoji="0" lang="en-US" altLang="zh-CN" sz="1400" b="0" i="0" u="none" strike="noStrike" kern="1200" cap="none" spc="0" normalizeH="0" baseline="0" noProof="0">
                <a:ln>
                  <a:noFill/>
                </a:ln>
                <a:gradFill>
                  <a:gsLst>
                    <a:gs pos="2917">
                      <a:prstClr val="black"/>
                    </a:gs>
                    <a:gs pos="30000">
                      <a:prstClr val="black"/>
                    </a:gs>
                  </a:gsLst>
                  <a:lin ang="5400000" scaled="0"/>
                </a:gradFill>
                <a:effectLst/>
                <a:uLnTx/>
                <a:uFillTx/>
                <a:latin typeface="微軟正黑體" panose="020B0604030504040204" pitchFamily="34" charset="-120"/>
                <a:ea typeface="微軟正黑體" panose="020B0604030504040204" pitchFamily="34" charset="-120"/>
              </a:endParaRPr>
            </a:p>
          </p:txBody>
        </p:sp>
      </p:grpSp>
      <p:grpSp>
        <p:nvGrpSpPr>
          <p:cNvPr id="32" name="Group 31">
            <a:extLst>
              <a:ext uri="{FF2B5EF4-FFF2-40B4-BE49-F238E27FC236}">
                <a16:creationId xmlns:a16="http://schemas.microsoft.com/office/drawing/2014/main" id="{3ADB02B1-52CD-4995-A460-7063B82D0030}"/>
              </a:ext>
            </a:extLst>
          </p:cNvPr>
          <p:cNvGrpSpPr/>
          <p:nvPr/>
        </p:nvGrpSpPr>
        <p:grpSpPr>
          <a:xfrm>
            <a:off x="10501978" y="5596819"/>
            <a:ext cx="1516923" cy="379230"/>
            <a:chOff x="10380471" y="3097442"/>
            <a:chExt cx="1516923" cy="379230"/>
          </a:xfrm>
        </p:grpSpPr>
        <p:sp>
          <p:nvSpPr>
            <p:cNvPr id="33" name="Rectangle: Rounded Corners 32">
              <a:extLst>
                <a:ext uri="{FF2B5EF4-FFF2-40B4-BE49-F238E27FC236}">
                  <a16:creationId xmlns:a16="http://schemas.microsoft.com/office/drawing/2014/main" id="{964A5710-C2B8-4F28-AF09-20C8BED6A877}"/>
                </a:ext>
              </a:extLst>
            </p:cNvPr>
            <p:cNvSpPr/>
            <p:nvPr/>
          </p:nvSpPr>
          <p:spPr>
            <a:xfrm>
              <a:off x="10380471" y="3097442"/>
              <a:ext cx="1516923" cy="379230"/>
            </a:xfrm>
            <a:prstGeom prst="roundRect">
              <a:avLst>
                <a:gd name="adj" fmla="val 10000"/>
              </a:avLst>
            </a:prstGeom>
          </p:spPr>
          <p:style>
            <a:lnRef idx="2">
              <a:schemeClr val="accent5">
                <a:tint val="40000"/>
                <a:alpha val="90000"/>
                <a:hueOff val="-6739762"/>
                <a:satOff val="-22832"/>
                <a:lumOff val="-2928"/>
                <a:alphaOff val="0"/>
              </a:schemeClr>
            </a:lnRef>
            <a:fillRef idx="1">
              <a:schemeClr val="accent5">
                <a:tint val="40000"/>
                <a:alpha val="90000"/>
                <a:hueOff val="-6739762"/>
                <a:satOff val="-22832"/>
                <a:lumOff val="-2928"/>
                <a:alphaOff val="0"/>
              </a:schemeClr>
            </a:fillRef>
            <a:effectRef idx="0">
              <a:schemeClr val="accent5">
                <a:tint val="40000"/>
                <a:alpha val="90000"/>
                <a:hueOff val="-6739762"/>
                <a:satOff val="-22832"/>
                <a:lumOff val="-2928"/>
                <a:alphaOff val="0"/>
              </a:schemeClr>
            </a:effectRef>
            <a:fontRef idx="minor">
              <a:schemeClr val="dk1">
                <a:hueOff val="0"/>
                <a:satOff val="0"/>
                <a:lumOff val="0"/>
                <a:alphaOff val="0"/>
              </a:schemeClr>
            </a:fontRef>
          </p:style>
        </p:sp>
        <p:sp>
          <p:nvSpPr>
            <p:cNvPr id="34" name="Rectangle: Rounded Corners 60">
              <a:extLst>
                <a:ext uri="{FF2B5EF4-FFF2-40B4-BE49-F238E27FC236}">
                  <a16:creationId xmlns:a16="http://schemas.microsoft.com/office/drawing/2014/main" id="{DF83DC6D-069A-4D27-9BC7-0F7417411548}"/>
                </a:ext>
              </a:extLst>
            </p:cNvPr>
            <p:cNvSpPr txBox="1"/>
            <p:nvPr/>
          </p:nvSpPr>
          <p:spPr>
            <a:xfrm>
              <a:off x="10391578" y="3108549"/>
              <a:ext cx="1494709" cy="357016"/>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zh-TW" altLang="en-US" sz="1400" b="0" kern="1200">
                  <a:latin typeface="微軟正黑體" panose="020B0604030504040204" pitchFamily="34" charset="-120"/>
                  <a:ea typeface="微軟正黑體" panose="020B0604030504040204" pitchFamily="34" charset="-120"/>
                </a:rPr>
                <a:t>佈署至全店鋪</a:t>
              </a:r>
            </a:p>
          </p:txBody>
        </p:sp>
      </p:grpSp>
      <p:cxnSp>
        <p:nvCxnSpPr>
          <p:cNvPr id="106" name="Straight Connector 105">
            <a:extLst>
              <a:ext uri="{FF2B5EF4-FFF2-40B4-BE49-F238E27FC236}">
                <a16:creationId xmlns:a16="http://schemas.microsoft.com/office/drawing/2014/main" id="{78705CB1-EED3-4252-9468-BABAC05717C5}"/>
              </a:ext>
            </a:extLst>
          </p:cNvPr>
          <p:cNvCxnSpPr>
            <a:cxnSpLocks/>
          </p:cNvCxnSpPr>
          <p:nvPr/>
        </p:nvCxnSpPr>
        <p:spPr>
          <a:xfrm>
            <a:off x="3171633" y="3009875"/>
            <a:ext cx="0" cy="2823587"/>
          </a:xfrm>
          <a:prstGeom prst="line">
            <a:avLst/>
          </a:prstGeom>
          <a:ln w="28575" cap="flat" cmpd="sng" algn="ctr">
            <a:solidFill>
              <a:schemeClr val="accent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07" name="TextBox 106">
            <a:extLst>
              <a:ext uri="{FF2B5EF4-FFF2-40B4-BE49-F238E27FC236}">
                <a16:creationId xmlns:a16="http://schemas.microsoft.com/office/drawing/2014/main" id="{06E5FDB9-FF02-4D33-89E8-51026BD576FD}"/>
              </a:ext>
            </a:extLst>
          </p:cNvPr>
          <p:cNvSpPr txBox="1"/>
          <p:nvPr/>
        </p:nvSpPr>
        <p:spPr>
          <a:xfrm>
            <a:off x="652051" y="5977360"/>
            <a:ext cx="6463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8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完成</a:t>
            </a:r>
          </a:p>
        </p:txBody>
      </p:sp>
      <p:sp>
        <p:nvSpPr>
          <p:cNvPr id="108" name="TextBox 107">
            <a:extLst>
              <a:ext uri="{FF2B5EF4-FFF2-40B4-BE49-F238E27FC236}">
                <a16:creationId xmlns:a16="http://schemas.microsoft.com/office/drawing/2014/main" id="{55AD0EB5-EBED-400B-BAC9-EF990145771F}"/>
              </a:ext>
            </a:extLst>
          </p:cNvPr>
          <p:cNvSpPr txBox="1"/>
          <p:nvPr/>
        </p:nvSpPr>
        <p:spPr>
          <a:xfrm>
            <a:off x="1766040" y="5977360"/>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a:solidFill>
                  <a:srgbClr val="ED7D31"/>
                </a:solidFill>
                <a:latin typeface="微軟正黑體" panose="020B0604030504040204" pitchFamily="34" charset="-120"/>
                <a:ea typeface="微軟正黑體" panose="020B0604030504040204" pitchFamily="34" charset="-120"/>
              </a:rPr>
              <a:t>持續進行</a:t>
            </a:r>
            <a:endParaRPr kumimoji="0" lang="zh-TW" altLang="en-US" sz="18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endParaRPr>
          </a:p>
        </p:txBody>
      </p:sp>
      <p:sp>
        <p:nvSpPr>
          <p:cNvPr id="109" name="Left Bracket 108">
            <a:extLst>
              <a:ext uri="{FF2B5EF4-FFF2-40B4-BE49-F238E27FC236}">
                <a16:creationId xmlns:a16="http://schemas.microsoft.com/office/drawing/2014/main" id="{A1E69A3D-2849-4690-9DA6-538B5A26DF43}"/>
              </a:ext>
            </a:extLst>
          </p:cNvPr>
          <p:cNvSpPr/>
          <p:nvPr/>
        </p:nvSpPr>
        <p:spPr>
          <a:xfrm rot="16200000">
            <a:off x="1501620" y="4924755"/>
            <a:ext cx="98778" cy="2806420"/>
          </a:xfrm>
          <a:prstGeom prst="leftBracket">
            <a:avLst/>
          </a:prstGeom>
        </p:spPr>
        <p:style>
          <a:lnRef idx="3">
            <a:schemeClr val="accent2"/>
          </a:lnRef>
          <a:fillRef idx="0">
            <a:schemeClr val="accent2"/>
          </a:fillRef>
          <a:effectRef idx="2">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TW" altLang="en-US" sz="1800" b="0" i="0" u="none" strike="noStrike" kern="1200" cap="none" spc="0" normalizeH="0" baseline="0" noProof="0">
              <a:ln>
                <a:noFill/>
              </a:ln>
              <a:solidFill>
                <a:prstClr val="black"/>
              </a:solidFill>
              <a:effectLst/>
              <a:uLnTx/>
              <a:uFillTx/>
              <a:latin typeface="微軟正黑體" panose="020B0604030504040204" pitchFamily="34" charset="-120"/>
              <a:ea typeface="微軟正黑體" panose="020B0604030504040204" pitchFamily="34" charset="-120"/>
            </a:endParaRPr>
          </a:p>
        </p:txBody>
      </p:sp>
      <p:cxnSp>
        <p:nvCxnSpPr>
          <p:cNvPr id="110" name="Straight Arrow Connector 109">
            <a:extLst>
              <a:ext uri="{FF2B5EF4-FFF2-40B4-BE49-F238E27FC236}">
                <a16:creationId xmlns:a16="http://schemas.microsoft.com/office/drawing/2014/main" id="{3141CEB6-9AA9-4E50-8B9C-CD2B165E7DFC}"/>
              </a:ext>
            </a:extLst>
          </p:cNvPr>
          <p:cNvCxnSpPr>
            <a:cxnSpLocks/>
          </p:cNvCxnSpPr>
          <p:nvPr/>
        </p:nvCxnSpPr>
        <p:spPr>
          <a:xfrm>
            <a:off x="3345770" y="6386759"/>
            <a:ext cx="1976508" cy="0"/>
          </a:xfrm>
          <a:prstGeom prst="straightConnector1">
            <a:avLst/>
          </a:prstGeom>
          <a:ln>
            <a:prstDash val="solid"/>
            <a:tailEnd type="triangle"/>
          </a:ln>
        </p:spPr>
        <p:style>
          <a:lnRef idx="3">
            <a:schemeClr val="accent2"/>
          </a:lnRef>
          <a:fillRef idx="0">
            <a:schemeClr val="accent2"/>
          </a:fillRef>
          <a:effectRef idx="2">
            <a:schemeClr val="accent2"/>
          </a:effectRef>
          <a:fontRef idx="minor">
            <a:schemeClr val="tx1"/>
          </a:fontRef>
        </p:style>
      </p:cxnSp>
      <p:sp>
        <p:nvSpPr>
          <p:cNvPr id="111" name="TextBox 110">
            <a:extLst>
              <a:ext uri="{FF2B5EF4-FFF2-40B4-BE49-F238E27FC236}">
                <a16:creationId xmlns:a16="http://schemas.microsoft.com/office/drawing/2014/main" id="{45F7CCF1-CA74-45D7-A1F5-EB453225DE6F}"/>
              </a:ext>
            </a:extLst>
          </p:cNvPr>
          <p:cNvSpPr txBox="1"/>
          <p:nvPr/>
        </p:nvSpPr>
        <p:spPr>
          <a:xfrm>
            <a:off x="3718886" y="5977360"/>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sz="18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第二階段</a:t>
            </a:r>
          </a:p>
        </p:txBody>
      </p:sp>
      <p:cxnSp>
        <p:nvCxnSpPr>
          <p:cNvPr id="112" name="Straight Arrow Connector 111">
            <a:extLst>
              <a:ext uri="{FF2B5EF4-FFF2-40B4-BE49-F238E27FC236}">
                <a16:creationId xmlns:a16="http://schemas.microsoft.com/office/drawing/2014/main" id="{FDAB82C7-343F-4655-9E15-1E6F17B843F0}"/>
              </a:ext>
            </a:extLst>
          </p:cNvPr>
          <p:cNvCxnSpPr>
            <a:cxnSpLocks/>
          </p:cNvCxnSpPr>
          <p:nvPr/>
        </p:nvCxnSpPr>
        <p:spPr>
          <a:xfrm>
            <a:off x="5494215" y="6382851"/>
            <a:ext cx="3087077" cy="0"/>
          </a:xfrm>
          <a:prstGeom prst="straightConnector1">
            <a:avLst/>
          </a:prstGeom>
          <a:ln>
            <a:prstDash val="solid"/>
            <a:tailEnd type="triangle"/>
          </a:ln>
        </p:spPr>
        <p:style>
          <a:lnRef idx="3">
            <a:schemeClr val="accent2"/>
          </a:lnRef>
          <a:fillRef idx="0">
            <a:schemeClr val="accent2"/>
          </a:fillRef>
          <a:effectRef idx="2">
            <a:schemeClr val="accent2"/>
          </a:effectRef>
          <a:fontRef idx="minor">
            <a:schemeClr val="tx1"/>
          </a:fontRef>
        </p:style>
      </p:cxnSp>
      <p:sp>
        <p:nvSpPr>
          <p:cNvPr id="113" name="TextBox 112">
            <a:extLst>
              <a:ext uri="{FF2B5EF4-FFF2-40B4-BE49-F238E27FC236}">
                <a16:creationId xmlns:a16="http://schemas.microsoft.com/office/drawing/2014/main" id="{89B7AADD-FD31-41E5-B464-65D9CB3D8D53}"/>
              </a:ext>
            </a:extLst>
          </p:cNvPr>
          <p:cNvSpPr txBox="1"/>
          <p:nvPr/>
        </p:nvSpPr>
        <p:spPr>
          <a:xfrm>
            <a:off x="6458180" y="5977360"/>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第三階段</a:t>
            </a:r>
          </a:p>
        </p:txBody>
      </p:sp>
      <p:grpSp>
        <p:nvGrpSpPr>
          <p:cNvPr id="275" name="Group 274">
            <a:extLst>
              <a:ext uri="{FF2B5EF4-FFF2-40B4-BE49-F238E27FC236}">
                <a16:creationId xmlns:a16="http://schemas.microsoft.com/office/drawing/2014/main" id="{D9D0C037-5821-460F-A289-EC7830631DE6}"/>
              </a:ext>
            </a:extLst>
          </p:cNvPr>
          <p:cNvGrpSpPr/>
          <p:nvPr/>
        </p:nvGrpSpPr>
        <p:grpSpPr>
          <a:xfrm>
            <a:off x="560818" y="2211920"/>
            <a:ext cx="1624444" cy="817111"/>
            <a:chOff x="166780" y="2402827"/>
            <a:chExt cx="1624444" cy="817111"/>
          </a:xfrm>
        </p:grpSpPr>
        <p:grpSp>
          <p:nvGrpSpPr>
            <p:cNvPr id="270" name="Group 269">
              <a:extLst>
                <a:ext uri="{FF2B5EF4-FFF2-40B4-BE49-F238E27FC236}">
                  <a16:creationId xmlns:a16="http://schemas.microsoft.com/office/drawing/2014/main" id="{4F518439-4214-448C-AC21-56CC012A6A78}"/>
                </a:ext>
              </a:extLst>
            </p:cNvPr>
            <p:cNvGrpSpPr/>
            <p:nvPr/>
          </p:nvGrpSpPr>
          <p:grpSpPr>
            <a:xfrm>
              <a:off x="166780" y="2402827"/>
              <a:ext cx="389866" cy="389866"/>
              <a:chOff x="166780" y="2402827"/>
              <a:chExt cx="389866" cy="389866"/>
            </a:xfrm>
          </p:grpSpPr>
          <p:sp>
            <p:nvSpPr>
              <p:cNvPr id="194" name="Oval 193">
                <a:extLst>
                  <a:ext uri="{FF2B5EF4-FFF2-40B4-BE49-F238E27FC236}">
                    <a16:creationId xmlns:a16="http://schemas.microsoft.com/office/drawing/2014/main" id="{D48FBEF9-7567-4729-8E21-B403AA3E4B37}"/>
                  </a:ext>
                </a:extLst>
              </p:cNvPr>
              <p:cNvSpPr/>
              <p:nvPr/>
            </p:nvSpPr>
            <p:spPr>
              <a:xfrm>
                <a:off x="166780"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195" name="Chord 194">
                <a:extLst>
                  <a:ext uri="{FF2B5EF4-FFF2-40B4-BE49-F238E27FC236}">
                    <a16:creationId xmlns:a16="http://schemas.microsoft.com/office/drawing/2014/main" id="{4974D6D4-868E-4723-A3CA-59B6E6EE6AAC}"/>
                  </a:ext>
                </a:extLst>
              </p:cNvPr>
              <p:cNvSpPr/>
              <p:nvPr/>
            </p:nvSpPr>
            <p:spPr>
              <a:xfrm>
                <a:off x="205767" y="2441813"/>
                <a:ext cx="311893" cy="311893"/>
              </a:xfrm>
              <a:prstGeom prst="chord">
                <a:avLst>
                  <a:gd name="adj1" fmla="val 2735082"/>
                  <a:gd name="adj2" fmla="val 8064918"/>
                </a:avLst>
              </a:prstGeom>
            </p:spPr>
            <p:style>
              <a:lnRef idx="2">
                <a:schemeClr val="accent5">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sp>
        </p:grpSp>
        <p:sp>
          <p:nvSpPr>
            <p:cNvPr id="196" name="Freeform: Shape 195">
              <a:extLst>
                <a:ext uri="{FF2B5EF4-FFF2-40B4-BE49-F238E27FC236}">
                  <a16:creationId xmlns:a16="http://schemas.microsoft.com/office/drawing/2014/main" id="{62A3682C-5D3A-49F1-AE80-66408352B298}"/>
                </a:ext>
              </a:extLst>
            </p:cNvPr>
            <p:cNvSpPr/>
            <p:nvPr/>
          </p:nvSpPr>
          <p:spPr>
            <a:xfrm>
              <a:off x="637869" y="2792693"/>
              <a:ext cx="1153355" cy="427245"/>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2 - 4</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197" name="Freeform: Shape 196">
              <a:extLst>
                <a:ext uri="{FF2B5EF4-FFF2-40B4-BE49-F238E27FC236}">
                  <a16:creationId xmlns:a16="http://schemas.microsoft.com/office/drawing/2014/main" id="{537AE2B9-E2BB-4806-9B68-81D4DD8D8B66}"/>
                </a:ext>
              </a:extLst>
            </p:cNvPr>
            <p:cNvSpPr/>
            <p:nvPr/>
          </p:nvSpPr>
          <p:spPr>
            <a:xfrm>
              <a:off x="637869" y="2402827"/>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2019</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4" name="Group 273">
            <a:extLst>
              <a:ext uri="{FF2B5EF4-FFF2-40B4-BE49-F238E27FC236}">
                <a16:creationId xmlns:a16="http://schemas.microsoft.com/office/drawing/2014/main" id="{222F1F93-2298-49DC-BFC8-F864FF70C4FE}"/>
              </a:ext>
            </a:extLst>
          </p:cNvPr>
          <p:cNvGrpSpPr/>
          <p:nvPr/>
        </p:nvGrpSpPr>
        <p:grpSpPr>
          <a:xfrm>
            <a:off x="1950600" y="2137106"/>
            <a:ext cx="1624444" cy="754588"/>
            <a:chOff x="1872446" y="2402827"/>
            <a:chExt cx="1624444" cy="754588"/>
          </a:xfrm>
        </p:grpSpPr>
        <p:grpSp>
          <p:nvGrpSpPr>
            <p:cNvPr id="269" name="Group 268">
              <a:extLst>
                <a:ext uri="{FF2B5EF4-FFF2-40B4-BE49-F238E27FC236}">
                  <a16:creationId xmlns:a16="http://schemas.microsoft.com/office/drawing/2014/main" id="{B69732DE-B013-459D-AF96-F88E5423A60F}"/>
                </a:ext>
              </a:extLst>
            </p:cNvPr>
            <p:cNvGrpSpPr/>
            <p:nvPr/>
          </p:nvGrpSpPr>
          <p:grpSpPr>
            <a:xfrm>
              <a:off x="1872446" y="2402827"/>
              <a:ext cx="389866" cy="389866"/>
              <a:chOff x="1872446" y="2402827"/>
              <a:chExt cx="389866" cy="389866"/>
            </a:xfrm>
          </p:grpSpPr>
          <p:sp>
            <p:nvSpPr>
              <p:cNvPr id="198" name="Oval 197">
                <a:extLst>
                  <a:ext uri="{FF2B5EF4-FFF2-40B4-BE49-F238E27FC236}">
                    <a16:creationId xmlns:a16="http://schemas.microsoft.com/office/drawing/2014/main" id="{5874B838-8559-4FD1-B387-814DF1C16195}"/>
                  </a:ext>
                </a:extLst>
              </p:cNvPr>
              <p:cNvSpPr/>
              <p:nvPr/>
            </p:nvSpPr>
            <p:spPr>
              <a:xfrm>
                <a:off x="1872446"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199" name="Chord 198">
                <a:extLst>
                  <a:ext uri="{FF2B5EF4-FFF2-40B4-BE49-F238E27FC236}">
                    <a16:creationId xmlns:a16="http://schemas.microsoft.com/office/drawing/2014/main" id="{D02FCB83-F928-4A2A-A89B-0D743125E140}"/>
                  </a:ext>
                </a:extLst>
              </p:cNvPr>
              <p:cNvSpPr/>
              <p:nvPr/>
            </p:nvSpPr>
            <p:spPr>
              <a:xfrm>
                <a:off x="1911432" y="2441813"/>
                <a:ext cx="311893" cy="311893"/>
              </a:xfrm>
              <a:prstGeom prst="chord">
                <a:avLst>
                  <a:gd name="adj1" fmla="val 1522614"/>
                  <a:gd name="adj2" fmla="val 9277386"/>
                </a:avLst>
              </a:prstGeom>
            </p:spPr>
            <p:style>
              <a:lnRef idx="2">
                <a:schemeClr val="accent5">
                  <a:hueOff val="-1126424"/>
                  <a:satOff val="-2903"/>
                  <a:lumOff val="-1961"/>
                  <a:alphaOff val="0"/>
                </a:schemeClr>
              </a:lnRef>
              <a:fillRef idx="1">
                <a:schemeClr val="accent5">
                  <a:hueOff val="-1126424"/>
                  <a:satOff val="-2903"/>
                  <a:lumOff val="-1961"/>
                  <a:alphaOff val="0"/>
                </a:schemeClr>
              </a:fillRef>
              <a:effectRef idx="0">
                <a:schemeClr val="accent5">
                  <a:hueOff val="-1126424"/>
                  <a:satOff val="-2903"/>
                  <a:lumOff val="-1961"/>
                  <a:alphaOff val="0"/>
                </a:schemeClr>
              </a:effectRef>
              <a:fontRef idx="minor">
                <a:schemeClr val="lt1"/>
              </a:fontRef>
            </p:style>
          </p:sp>
        </p:grpSp>
        <p:sp>
          <p:nvSpPr>
            <p:cNvPr id="200" name="Freeform: Shape 199">
              <a:extLst>
                <a:ext uri="{FF2B5EF4-FFF2-40B4-BE49-F238E27FC236}">
                  <a16:creationId xmlns:a16="http://schemas.microsoft.com/office/drawing/2014/main" id="{E7E4B956-E5B5-4A3C-B791-9A4EF8612B34}"/>
                </a:ext>
              </a:extLst>
            </p:cNvPr>
            <p:cNvSpPr/>
            <p:nvPr/>
          </p:nvSpPr>
          <p:spPr>
            <a:xfrm>
              <a:off x="2343535" y="2792693"/>
              <a:ext cx="1153355" cy="364722"/>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5 - 7</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201" name="Freeform: Shape 200">
              <a:extLst>
                <a:ext uri="{FF2B5EF4-FFF2-40B4-BE49-F238E27FC236}">
                  <a16:creationId xmlns:a16="http://schemas.microsoft.com/office/drawing/2014/main" id="{07546DEC-BC07-4236-B1CA-F6ACD6E906CB}"/>
                </a:ext>
              </a:extLst>
            </p:cNvPr>
            <p:cNvSpPr/>
            <p:nvPr/>
          </p:nvSpPr>
          <p:spPr>
            <a:xfrm>
              <a:off x="2343535" y="2402827"/>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2019</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3" name="Group 272">
            <a:extLst>
              <a:ext uri="{FF2B5EF4-FFF2-40B4-BE49-F238E27FC236}">
                <a16:creationId xmlns:a16="http://schemas.microsoft.com/office/drawing/2014/main" id="{E21106DE-262E-44B0-927B-3CD3F3CA2BC9}"/>
              </a:ext>
            </a:extLst>
          </p:cNvPr>
          <p:cNvGrpSpPr/>
          <p:nvPr/>
        </p:nvGrpSpPr>
        <p:grpSpPr>
          <a:xfrm>
            <a:off x="3304569" y="2168367"/>
            <a:ext cx="1624443" cy="824927"/>
            <a:chOff x="3773492" y="2410642"/>
            <a:chExt cx="1624443" cy="824927"/>
          </a:xfrm>
        </p:grpSpPr>
        <p:grpSp>
          <p:nvGrpSpPr>
            <p:cNvPr id="268" name="Group 267">
              <a:extLst>
                <a:ext uri="{FF2B5EF4-FFF2-40B4-BE49-F238E27FC236}">
                  <a16:creationId xmlns:a16="http://schemas.microsoft.com/office/drawing/2014/main" id="{AAEAFE9C-B01A-4182-B6FF-8B065A4101FD}"/>
                </a:ext>
              </a:extLst>
            </p:cNvPr>
            <p:cNvGrpSpPr/>
            <p:nvPr/>
          </p:nvGrpSpPr>
          <p:grpSpPr>
            <a:xfrm>
              <a:off x="3773492" y="2410642"/>
              <a:ext cx="389866" cy="389866"/>
              <a:chOff x="3578112" y="2410642"/>
              <a:chExt cx="389866" cy="389866"/>
            </a:xfrm>
          </p:grpSpPr>
          <p:sp>
            <p:nvSpPr>
              <p:cNvPr id="202" name="Oval 201">
                <a:extLst>
                  <a:ext uri="{FF2B5EF4-FFF2-40B4-BE49-F238E27FC236}">
                    <a16:creationId xmlns:a16="http://schemas.microsoft.com/office/drawing/2014/main" id="{D9CDF220-BFD6-420C-BBE7-5AC7080AA1DD}"/>
                  </a:ext>
                </a:extLst>
              </p:cNvPr>
              <p:cNvSpPr/>
              <p:nvPr/>
            </p:nvSpPr>
            <p:spPr>
              <a:xfrm>
                <a:off x="3578112" y="2410642"/>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203" name="Chord 202">
                <a:extLst>
                  <a:ext uri="{FF2B5EF4-FFF2-40B4-BE49-F238E27FC236}">
                    <a16:creationId xmlns:a16="http://schemas.microsoft.com/office/drawing/2014/main" id="{24960AA8-F2A2-4D02-9DD3-DDB1272EDD48}"/>
                  </a:ext>
                </a:extLst>
              </p:cNvPr>
              <p:cNvSpPr/>
              <p:nvPr/>
            </p:nvSpPr>
            <p:spPr>
              <a:xfrm>
                <a:off x="3617098" y="2441813"/>
                <a:ext cx="311893" cy="311893"/>
              </a:xfrm>
              <a:prstGeom prst="chord">
                <a:avLst>
                  <a:gd name="adj1" fmla="val 492798"/>
                  <a:gd name="adj2" fmla="val 10307202"/>
                </a:avLst>
              </a:prstGeom>
            </p:spPr>
            <p:style>
              <a:lnRef idx="2">
                <a:schemeClr val="accent5">
                  <a:hueOff val="-2252848"/>
                  <a:satOff val="-5806"/>
                  <a:lumOff val="-3922"/>
                  <a:alphaOff val="0"/>
                </a:schemeClr>
              </a:lnRef>
              <a:fillRef idx="1">
                <a:schemeClr val="accent5">
                  <a:hueOff val="-2252848"/>
                  <a:satOff val="-5806"/>
                  <a:lumOff val="-3922"/>
                  <a:alphaOff val="0"/>
                </a:schemeClr>
              </a:fillRef>
              <a:effectRef idx="0">
                <a:schemeClr val="accent5">
                  <a:hueOff val="-2252848"/>
                  <a:satOff val="-5806"/>
                  <a:lumOff val="-3922"/>
                  <a:alphaOff val="0"/>
                </a:schemeClr>
              </a:effectRef>
              <a:fontRef idx="minor">
                <a:schemeClr val="lt1"/>
              </a:fontRef>
            </p:style>
          </p:sp>
        </p:grpSp>
        <p:sp>
          <p:nvSpPr>
            <p:cNvPr id="204" name="Freeform: Shape 203">
              <a:extLst>
                <a:ext uri="{FF2B5EF4-FFF2-40B4-BE49-F238E27FC236}">
                  <a16:creationId xmlns:a16="http://schemas.microsoft.com/office/drawing/2014/main" id="{2BE8BD1C-1424-4805-8127-FBD1C60D785A}"/>
                </a:ext>
              </a:extLst>
            </p:cNvPr>
            <p:cNvSpPr/>
            <p:nvPr/>
          </p:nvSpPr>
          <p:spPr>
            <a:xfrm>
              <a:off x="4244580" y="2792693"/>
              <a:ext cx="1153355" cy="442876"/>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9</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 月</a:t>
              </a:r>
            </a:p>
          </p:txBody>
        </p:sp>
        <p:sp>
          <p:nvSpPr>
            <p:cNvPr id="205" name="Freeform: Shape 204">
              <a:extLst>
                <a:ext uri="{FF2B5EF4-FFF2-40B4-BE49-F238E27FC236}">
                  <a16:creationId xmlns:a16="http://schemas.microsoft.com/office/drawing/2014/main" id="{AA76C9B4-C0AF-4303-AB7F-3B5D694FE0D0}"/>
                </a:ext>
              </a:extLst>
            </p:cNvPr>
            <p:cNvSpPr/>
            <p:nvPr/>
          </p:nvSpPr>
          <p:spPr>
            <a:xfrm>
              <a:off x="4244580" y="2410642"/>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2019</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2" name="Group 271">
            <a:extLst>
              <a:ext uri="{FF2B5EF4-FFF2-40B4-BE49-F238E27FC236}">
                <a16:creationId xmlns:a16="http://schemas.microsoft.com/office/drawing/2014/main" id="{CC3FCD21-D25B-4F2D-8BB6-D9E11100D7CF}"/>
              </a:ext>
            </a:extLst>
          </p:cNvPr>
          <p:cNvGrpSpPr/>
          <p:nvPr/>
        </p:nvGrpSpPr>
        <p:grpSpPr>
          <a:xfrm>
            <a:off x="5533866" y="2152738"/>
            <a:ext cx="1624443" cy="738958"/>
            <a:chOff x="5315035" y="2387196"/>
            <a:chExt cx="1624443" cy="738958"/>
          </a:xfrm>
        </p:grpSpPr>
        <p:grpSp>
          <p:nvGrpSpPr>
            <p:cNvPr id="267" name="Group 266">
              <a:extLst>
                <a:ext uri="{FF2B5EF4-FFF2-40B4-BE49-F238E27FC236}">
                  <a16:creationId xmlns:a16="http://schemas.microsoft.com/office/drawing/2014/main" id="{1C32757F-F5D9-4B9C-A42B-2D4549E1F24F}"/>
                </a:ext>
              </a:extLst>
            </p:cNvPr>
            <p:cNvGrpSpPr/>
            <p:nvPr/>
          </p:nvGrpSpPr>
          <p:grpSpPr>
            <a:xfrm>
              <a:off x="5315035" y="2387196"/>
              <a:ext cx="389866" cy="389866"/>
              <a:chOff x="5283778" y="2402827"/>
              <a:chExt cx="389866" cy="389866"/>
            </a:xfrm>
          </p:grpSpPr>
          <p:sp>
            <p:nvSpPr>
              <p:cNvPr id="206" name="Oval 205">
                <a:extLst>
                  <a:ext uri="{FF2B5EF4-FFF2-40B4-BE49-F238E27FC236}">
                    <a16:creationId xmlns:a16="http://schemas.microsoft.com/office/drawing/2014/main" id="{8576BAB4-DB62-4332-96B6-1873678C41A2}"/>
                  </a:ext>
                </a:extLst>
              </p:cNvPr>
              <p:cNvSpPr/>
              <p:nvPr/>
            </p:nvSpPr>
            <p:spPr>
              <a:xfrm>
                <a:off x="5283778"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207" name="Chord 206">
                <a:extLst>
                  <a:ext uri="{FF2B5EF4-FFF2-40B4-BE49-F238E27FC236}">
                    <a16:creationId xmlns:a16="http://schemas.microsoft.com/office/drawing/2014/main" id="{51FB50E2-8F77-41B9-B756-ABC074915578}"/>
                  </a:ext>
                </a:extLst>
              </p:cNvPr>
              <p:cNvSpPr/>
              <p:nvPr/>
            </p:nvSpPr>
            <p:spPr>
              <a:xfrm>
                <a:off x="5322764" y="2441813"/>
                <a:ext cx="311893" cy="311893"/>
              </a:xfrm>
              <a:prstGeom prst="chord">
                <a:avLst>
                  <a:gd name="adj1" fmla="val 21107202"/>
                  <a:gd name="adj2" fmla="val 11292798"/>
                </a:avLst>
              </a:prstGeom>
            </p:spPr>
            <p:style>
              <a:lnRef idx="2">
                <a:schemeClr val="accent5">
                  <a:hueOff val="-3379271"/>
                  <a:satOff val="-8710"/>
                  <a:lumOff val="-5883"/>
                  <a:alphaOff val="0"/>
                </a:schemeClr>
              </a:lnRef>
              <a:fillRef idx="1">
                <a:schemeClr val="accent5">
                  <a:hueOff val="-3379271"/>
                  <a:satOff val="-8710"/>
                  <a:lumOff val="-5883"/>
                  <a:alphaOff val="0"/>
                </a:schemeClr>
              </a:fillRef>
              <a:effectRef idx="0">
                <a:schemeClr val="accent5">
                  <a:hueOff val="-3379271"/>
                  <a:satOff val="-8710"/>
                  <a:lumOff val="-5883"/>
                  <a:alphaOff val="0"/>
                </a:schemeClr>
              </a:effectRef>
              <a:fontRef idx="minor">
                <a:schemeClr val="lt1"/>
              </a:fontRef>
            </p:style>
          </p:sp>
        </p:grpSp>
        <p:sp>
          <p:nvSpPr>
            <p:cNvPr id="208" name="Freeform: Shape 207">
              <a:extLst>
                <a:ext uri="{FF2B5EF4-FFF2-40B4-BE49-F238E27FC236}">
                  <a16:creationId xmlns:a16="http://schemas.microsoft.com/office/drawing/2014/main" id="{7C6ED3DB-8FD4-4031-9257-ADAC26AB1CB9}"/>
                </a:ext>
              </a:extLst>
            </p:cNvPr>
            <p:cNvSpPr/>
            <p:nvPr/>
          </p:nvSpPr>
          <p:spPr>
            <a:xfrm>
              <a:off x="5786123" y="2777062"/>
              <a:ext cx="1153355" cy="349092"/>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 3 - 5</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209" name="Freeform: Shape 208">
              <a:extLst>
                <a:ext uri="{FF2B5EF4-FFF2-40B4-BE49-F238E27FC236}">
                  <a16:creationId xmlns:a16="http://schemas.microsoft.com/office/drawing/2014/main" id="{D2662626-9F60-4C6D-876C-E387BE1F5F79}"/>
                </a:ext>
              </a:extLst>
            </p:cNvPr>
            <p:cNvSpPr/>
            <p:nvPr/>
          </p:nvSpPr>
          <p:spPr>
            <a:xfrm>
              <a:off x="5786123" y="2387196"/>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2020</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6" name="Group 275">
            <a:extLst>
              <a:ext uri="{FF2B5EF4-FFF2-40B4-BE49-F238E27FC236}">
                <a16:creationId xmlns:a16="http://schemas.microsoft.com/office/drawing/2014/main" id="{AE9A4B6C-EF1B-4D2E-9736-D02FDF15E55F}"/>
              </a:ext>
            </a:extLst>
          </p:cNvPr>
          <p:cNvGrpSpPr/>
          <p:nvPr/>
        </p:nvGrpSpPr>
        <p:grpSpPr>
          <a:xfrm>
            <a:off x="7239537" y="2160552"/>
            <a:ext cx="1624443" cy="801481"/>
            <a:chOff x="6989444" y="2402827"/>
            <a:chExt cx="1624443" cy="801481"/>
          </a:xfrm>
        </p:grpSpPr>
        <p:grpSp>
          <p:nvGrpSpPr>
            <p:cNvPr id="266" name="Group 265">
              <a:extLst>
                <a:ext uri="{FF2B5EF4-FFF2-40B4-BE49-F238E27FC236}">
                  <a16:creationId xmlns:a16="http://schemas.microsoft.com/office/drawing/2014/main" id="{2A583D0E-A157-4249-BDBE-C40769B5A31A}"/>
                </a:ext>
              </a:extLst>
            </p:cNvPr>
            <p:cNvGrpSpPr/>
            <p:nvPr/>
          </p:nvGrpSpPr>
          <p:grpSpPr>
            <a:xfrm>
              <a:off x="6989444" y="2402827"/>
              <a:ext cx="389866" cy="389866"/>
              <a:chOff x="6989444" y="2402827"/>
              <a:chExt cx="389866" cy="389866"/>
            </a:xfrm>
          </p:grpSpPr>
          <p:sp>
            <p:nvSpPr>
              <p:cNvPr id="210" name="Oval 209">
                <a:extLst>
                  <a:ext uri="{FF2B5EF4-FFF2-40B4-BE49-F238E27FC236}">
                    <a16:creationId xmlns:a16="http://schemas.microsoft.com/office/drawing/2014/main" id="{B0E3D469-4673-4A4E-A2DB-1242A7AE19EF}"/>
                  </a:ext>
                </a:extLst>
              </p:cNvPr>
              <p:cNvSpPr/>
              <p:nvPr/>
            </p:nvSpPr>
            <p:spPr>
              <a:xfrm>
                <a:off x="6989444"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211" name="Chord 210">
                <a:extLst>
                  <a:ext uri="{FF2B5EF4-FFF2-40B4-BE49-F238E27FC236}">
                    <a16:creationId xmlns:a16="http://schemas.microsoft.com/office/drawing/2014/main" id="{6EA7940B-4C65-4EB6-9046-E67A4ABE3E87}"/>
                  </a:ext>
                </a:extLst>
              </p:cNvPr>
              <p:cNvSpPr/>
              <p:nvPr/>
            </p:nvSpPr>
            <p:spPr>
              <a:xfrm>
                <a:off x="7028430" y="2441813"/>
                <a:ext cx="311893" cy="311893"/>
              </a:xfrm>
              <a:prstGeom prst="chord">
                <a:avLst>
                  <a:gd name="adj1" fmla="val 20077386"/>
                  <a:gd name="adj2" fmla="val 12322614"/>
                </a:avLst>
              </a:prstGeom>
            </p:spPr>
            <p:style>
              <a:lnRef idx="2">
                <a:schemeClr val="accent5">
                  <a:hueOff val="-4505695"/>
                  <a:satOff val="-11613"/>
                  <a:lumOff val="-7843"/>
                  <a:alphaOff val="0"/>
                </a:schemeClr>
              </a:lnRef>
              <a:fillRef idx="1">
                <a:schemeClr val="accent5">
                  <a:hueOff val="-4505695"/>
                  <a:satOff val="-11613"/>
                  <a:lumOff val="-7843"/>
                  <a:alphaOff val="0"/>
                </a:schemeClr>
              </a:fillRef>
              <a:effectRef idx="0">
                <a:schemeClr val="accent5">
                  <a:hueOff val="-4505695"/>
                  <a:satOff val="-11613"/>
                  <a:lumOff val="-7843"/>
                  <a:alphaOff val="0"/>
                </a:schemeClr>
              </a:effectRef>
              <a:fontRef idx="minor">
                <a:schemeClr val="lt1"/>
              </a:fontRef>
            </p:style>
          </p:sp>
        </p:grpSp>
        <p:sp>
          <p:nvSpPr>
            <p:cNvPr id="212" name="Freeform: Shape 211">
              <a:extLst>
                <a:ext uri="{FF2B5EF4-FFF2-40B4-BE49-F238E27FC236}">
                  <a16:creationId xmlns:a16="http://schemas.microsoft.com/office/drawing/2014/main" id="{942C7C5D-7B0B-4528-9699-51019B76A946}"/>
                </a:ext>
              </a:extLst>
            </p:cNvPr>
            <p:cNvSpPr/>
            <p:nvPr/>
          </p:nvSpPr>
          <p:spPr>
            <a:xfrm>
              <a:off x="7460532" y="2792693"/>
              <a:ext cx="1153355" cy="411615"/>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a:solidFill>
                    <a:schemeClr val="tx1">
                      <a:lumMod val="50000"/>
                      <a:lumOff val="50000"/>
                    </a:schemeClr>
                  </a:solidFill>
                  <a:latin typeface="微軟正黑體" panose="020B0604030504040204" pitchFamily="34" charset="-120"/>
                  <a:ea typeface="微軟正黑體" panose="020B0604030504040204" pitchFamily="34" charset="-120"/>
                </a:rPr>
                <a:t>6</a:t>
              </a: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 - </a:t>
              </a:r>
              <a:r>
                <a:rPr lang="en-US" altLang="zh-TW" sz="1600">
                  <a:solidFill>
                    <a:schemeClr val="tx1">
                      <a:lumMod val="50000"/>
                      <a:lumOff val="50000"/>
                    </a:schemeClr>
                  </a:solidFill>
                  <a:latin typeface="微軟正黑體" panose="020B0604030504040204" pitchFamily="34" charset="-120"/>
                  <a:ea typeface="微軟正黑體" panose="020B0604030504040204" pitchFamily="34" charset="-120"/>
                </a:rPr>
                <a:t>7</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213" name="Freeform: Shape 212">
              <a:extLst>
                <a:ext uri="{FF2B5EF4-FFF2-40B4-BE49-F238E27FC236}">
                  <a16:creationId xmlns:a16="http://schemas.microsoft.com/office/drawing/2014/main" id="{40E75BBF-B501-4FDF-B65D-63D754653E14}"/>
                </a:ext>
              </a:extLst>
            </p:cNvPr>
            <p:cNvSpPr/>
            <p:nvPr/>
          </p:nvSpPr>
          <p:spPr>
            <a:xfrm>
              <a:off x="7460532" y="2402827"/>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2020</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7" name="Group 276">
            <a:extLst>
              <a:ext uri="{FF2B5EF4-FFF2-40B4-BE49-F238E27FC236}">
                <a16:creationId xmlns:a16="http://schemas.microsoft.com/office/drawing/2014/main" id="{49316CD3-68B6-4DF5-9D5F-745C685BDBA6}"/>
              </a:ext>
            </a:extLst>
          </p:cNvPr>
          <p:cNvGrpSpPr/>
          <p:nvPr/>
        </p:nvGrpSpPr>
        <p:grpSpPr>
          <a:xfrm>
            <a:off x="8773263" y="2137106"/>
            <a:ext cx="1624444" cy="809296"/>
            <a:chOff x="8695109" y="2402827"/>
            <a:chExt cx="1624444" cy="809296"/>
          </a:xfrm>
        </p:grpSpPr>
        <p:grpSp>
          <p:nvGrpSpPr>
            <p:cNvPr id="265" name="Group 264">
              <a:extLst>
                <a:ext uri="{FF2B5EF4-FFF2-40B4-BE49-F238E27FC236}">
                  <a16:creationId xmlns:a16="http://schemas.microsoft.com/office/drawing/2014/main" id="{AF015539-6606-45F1-AF99-EFD7E1066483}"/>
                </a:ext>
              </a:extLst>
            </p:cNvPr>
            <p:cNvGrpSpPr/>
            <p:nvPr/>
          </p:nvGrpSpPr>
          <p:grpSpPr>
            <a:xfrm>
              <a:off x="8695109" y="2402827"/>
              <a:ext cx="389866" cy="389866"/>
              <a:chOff x="8695109" y="2402827"/>
              <a:chExt cx="389866" cy="389866"/>
            </a:xfrm>
          </p:grpSpPr>
          <p:sp>
            <p:nvSpPr>
              <p:cNvPr id="214" name="Oval 213">
                <a:extLst>
                  <a:ext uri="{FF2B5EF4-FFF2-40B4-BE49-F238E27FC236}">
                    <a16:creationId xmlns:a16="http://schemas.microsoft.com/office/drawing/2014/main" id="{F6935ADB-D9A0-4059-8A04-0AFA5CD2C854}"/>
                  </a:ext>
                </a:extLst>
              </p:cNvPr>
              <p:cNvSpPr/>
              <p:nvPr/>
            </p:nvSpPr>
            <p:spPr>
              <a:xfrm>
                <a:off x="8695109"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215" name="Chord 214">
                <a:extLst>
                  <a:ext uri="{FF2B5EF4-FFF2-40B4-BE49-F238E27FC236}">
                    <a16:creationId xmlns:a16="http://schemas.microsoft.com/office/drawing/2014/main" id="{DBC874E5-5D04-4866-9327-A338742887F4}"/>
                  </a:ext>
                </a:extLst>
              </p:cNvPr>
              <p:cNvSpPr/>
              <p:nvPr/>
            </p:nvSpPr>
            <p:spPr>
              <a:xfrm>
                <a:off x="8734096" y="2441813"/>
                <a:ext cx="311893" cy="311893"/>
              </a:xfrm>
              <a:prstGeom prst="chord">
                <a:avLst>
                  <a:gd name="adj1" fmla="val 18864918"/>
                  <a:gd name="adj2" fmla="val 13535082"/>
                </a:avLst>
              </a:prstGeom>
            </p:spPr>
            <p:style>
              <a:lnRef idx="2">
                <a:schemeClr val="accent5">
                  <a:hueOff val="-5632119"/>
                  <a:satOff val="-14516"/>
                  <a:lumOff val="-9804"/>
                  <a:alphaOff val="0"/>
                </a:schemeClr>
              </a:lnRef>
              <a:fillRef idx="1">
                <a:schemeClr val="accent5">
                  <a:hueOff val="-5632119"/>
                  <a:satOff val="-14516"/>
                  <a:lumOff val="-9804"/>
                  <a:alphaOff val="0"/>
                </a:schemeClr>
              </a:fillRef>
              <a:effectRef idx="0">
                <a:schemeClr val="accent5">
                  <a:hueOff val="-5632119"/>
                  <a:satOff val="-14516"/>
                  <a:lumOff val="-9804"/>
                  <a:alphaOff val="0"/>
                </a:schemeClr>
              </a:effectRef>
              <a:fontRef idx="minor">
                <a:schemeClr val="lt1"/>
              </a:fontRef>
            </p:style>
          </p:sp>
        </p:grpSp>
        <p:sp>
          <p:nvSpPr>
            <p:cNvPr id="216" name="Freeform: Shape 215">
              <a:extLst>
                <a:ext uri="{FF2B5EF4-FFF2-40B4-BE49-F238E27FC236}">
                  <a16:creationId xmlns:a16="http://schemas.microsoft.com/office/drawing/2014/main" id="{039C3B2F-78BA-412B-8589-C4C38E051B7B}"/>
                </a:ext>
              </a:extLst>
            </p:cNvPr>
            <p:cNvSpPr/>
            <p:nvPr/>
          </p:nvSpPr>
          <p:spPr>
            <a:xfrm>
              <a:off x="9166198" y="2792693"/>
              <a:ext cx="1153355" cy="419430"/>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a:solidFill>
                    <a:schemeClr val="tx1">
                      <a:lumMod val="50000"/>
                      <a:lumOff val="50000"/>
                    </a:schemeClr>
                  </a:solidFill>
                  <a:latin typeface="微軟正黑體" panose="020B0604030504040204" pitchFamily="34" charset="-120"/>
                  <a:ea typeface="微軟正黑體" panose="020B0604030504040204" pitchFamily="34" charset="-120"/>
                </a:rPr>
                <a:t>8</a:t>
              </a: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 - </a:t>
              </a:r>
              <a:r>
                <a:rPr lang="en-US" altLang="zh-TW" sz="1600">
                  <a:solidFill>
                    <a:schemeClr val="tx1">
                      <a:lumMod val="50000"/>
                      <a:lumOff val="50000"/>
                    </a:schemeClr>
                  </a:solidFill>
                  <a:latin typeface="微軟正黑體" panose="020B0604030504040204" pitchFamily="34" charset="-120"/>
                  <a:ea typeface="微軟正黑體" panose="020B0604030504040204" pitchFamily="34" charset="-120"/>
                </a:rPr>
                <a:t>10</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217" name="Freeform: Shape 216">
              <a:extLst>
                <a:ext uri="{FF2B5EF4-FFF2-40B4-BE49-F238E27FC236}">
                  <a16:creationId xmlns:a16="http://schemas.microsoft.com/office/drawing/2014/main" id="{734F728D-2356-44C6-ADD3-309870819C8D}"/>
                </a:ext>
              </a:extLst>
            </p:cNvPr>
            <p:cNvSpPr/>
            <p:nvPr/>
          </p:nvSpPr>
          <p:spPr>
            <a:xfrm>
              <a:off x="9166198" y="2402827"/>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2020</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grpSp>
        <p:nvGrpSpPr>
          <p:cNvPr id="278" name="Group 277">
            <a:extLst>
              <a:ext uri="{FF2B5EF4-FFF2-40B4-BE49-F238E27FC236}">
                <a16:creationId xmlns:a16="http://schemas.microsoft.com/office/drawing/2014/main" id="{869B2B13-52C1-4D5A-9708-32B1833FDBFB}"/>
              </a:ext>
            </a:extLst>
          </p:cNvPr>
          <p:cNvGrpSpPr/>
          <p:nvPr/>
        </p:nvGrpSpPr>
        <p:grpSpPr>
          <a:xfrm>
            <a:off x="10478929" y="2137106"/>
            <a:ext cx="1624444" cy="746773"/>
            <a:chOff x="10400775" y="2402827"/>
            <a:chExt cx="1624444" cy="746773"/>
          </a:xfrm>
        </p:grpSpPr>
        <p:grpSp>
          <p:nvGrpSpPr>
            <p:cNvPr id="264" name="Group 263">
              <a:extLst>
                <a:ext uri="{FF2B5EF4-FFF2-40B4-BE49-F238E27FC236}">
                  <a16:creationId xmlns:a16="http://schemas.microsoft.com/office/drawing/2014/main" id="{6D7DF837-3B06-40C9-B420-9D719EBD82EA}"/>
                </a:ext>
              </a:extLst>
            </p:cNvPr>
            <p:cNvGrpSpPr/>
            <p:nvPr/>
          </p:nvGrpSpPr>
          <p:grpSpPr>
            <a:xfrm>
              <a:off x="10400775" y="2402827"/>
              <a:ext cx="389866" cy="389866"/>
              <a:chOff x="10400775" y="2402827"/>
              <a:chExt cx="389866" cy="389866"/>
            </a:xfrm>
          </p:grpSpPr>
          <p:sp>
            <p:nvSpPr>
              <p:cNvPr id="218" name="Oval 217">
                <a:extLst>
                  <a:ext uri="{FF2B5EF4-FFF2-40B4-BE49-F238E27FC236}">
                    <a16:creationId xmlns:a16="http://schemas.microsoft.com/office/drawing/2014/main" id="{8113F1FE-F4B6-4CD5-83A5-BB59D95F10A9}"/>
                  </a:ext>
                </a:extLst>
              </p:cNvPr>
              <p:cNvSpPr/>
              <p:nvPr/>
            </p:nvSpPr>
            <p:spPr>
              <a:xfrm>
                <a:off x="10400775" y="2402827"/>
                <a:ext cx="389866" cy="389866"/>
              </a:xfrm>
              <a:prstGeom prst="ellipse">
                <a:avLst/>
              </a:prstGeom>
            </p:spPr>
            <p:style>
              <a:lnRef idx="0">
                <a:schemeClr val="dk1">
                  <a:hueOff val="0"/>
                  <a:satOff val="0"/>
                  <a:lumOff val="0"/>
                  <a:alphaOff val="0"/>
                </a:schemeClr>
              </a:lnRef>
              <a:fillRef idx="1">
                <a:schemeClr val="accent5">
                  <a:tint val="40000"/>
                  <a:hueOff val="0"/>
                  <a:satOff val="0"/>
                  <a:lumOff val="0"/>
                  <a:alphaOff val="0"/>
                </a:schemeClr>
              </a:fillRef>
              <a:effectRef idx="0">
                <a:schemeClr val="accent5">
                  <a:tint val="40000"/>
                  <a:hueOff val="0"/>
                  <a:satOff val="0"/>
                  <a:lumOff val="0"/>
                  <a:alphaOff val="0"/>
                </a:schemeClr>
              </a:effectRef>
              <a:fontRef idx="minor">
                <a:schemeClr val="dk1">
                  <a:hueOff val="0"/>
                  <a:satOff val="0"/>
                  <a:lumOff val="0"/>
                  <a:alphaOff val="0"/>
                </a:schemeClr>
              </a:fontRef>
            </p:style>
          </p:sp>
          <p:sp>
            <p:nvSpPr>
              <p:cNvPr id="219" name="Chord 218">
                <a:extLst>
                  <a:ext uri="{FF2B5EF4-FFF2-40B4-BE49-F238E27FC236}">
                    <a16:creationId xmlns:a16="http://schemas.microsoft.com/office/drawing/2014/main" id="{165B4581-E238-4920-ADD1-42B7A0846D33}"/>
                  </a:ext>
                </a:extLst>
              </p:cNvPr>
              <p:cNvSpPr/>
              <p:nvPr/>
            </p:nvSpPr>
            <p:spPr>
              <a:xfrm>
                <a:off x="10439762" y="2441813"/>
                <a:ext cx="311893" cy="311893"/>
              </a:xfrm>
              <a:prstGeom prst="chord">
                <a:avLst>
                  <a:gd name="adj1" fmla="val 16200000"/>
                  <a:gd name="adj2" fmla="val 16200000"/>
                </a:avLst>
              </a:prstGeom>
            </p:spPr>
            <p:style>
              <a:lnRef idx="2">
                <a:schemeClr val="accent5">
                  <a:hueOff val="-6758543"/>
                  <a:satOff val="-17419"/>
                  <a:lumOff val="-11765"/>
                  <a:alphaOff val="0"/>
                </a:schemeClr>
              </a:lnRef>
              <a:fillRef idx="1">
                <a:schemeClr val="accent5">
                  <a:hueOff val="-6758543"/>
                  <a:satOff val="-17419"/>
                  <a:lumOff val="-11765"/>
                  <a:alphaOff val="0"/>
                </a:schemeClr>
              </a:fillRef>
              <a:effectRef idx="0">
                <a:schemeClr val="accent5">
                  <a:hueOff val="-6758543"/>
                  <a:satOff val="-17419"/>
                  <a:lumOff val="-11765"/>
                  <a:alphaOff val="0"/>
                </a:schemeClr>
              </a:effectRef>
              <a:fontRef idx="minor">
                <a:schemeClr val="lt1"/>
              </a:fontRef>
            </p:style>
          </p:sp>
        </p:grpSp>
        <p:sp>
          <p:nvSpPr>
            <p:cNvPr id="220" name="Freeform: Shape 219">
              <a:extLst>
                <a:ext uri="{FF2B5EF4-FFF2-40B4-BE49-F238E27FC236}">
                  <a16:creationId xmlns:a16="http://schemas.microsoft.com/office/drawing/2014/main" id="{7AE7D3B4-B775-426F-BBA5-F45DEF50DB24}"/>
                </a:ext>
              </a:extLst>
            </p:cNvPr>
            <p:cNvSpPr/>
            <p:nvPr/>
          </p:nvSpPr>
          <p:spPr>
            <a:xfrm>
              <a:off x="10871864" y="2792693"/>
              <a:ext cx="1153355" cy="356907"/>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11</a:t>
              </a:r>
              <a:r>
                <a:rPr lang="en-US" altLang="zh-CN" sz="1600" kern="1200">
                  <a:solidFill>
                    <a:schemeClr val="tx1">
                      <a:lumMod val="50000"/>
                      <a:lumOff val="50000"/>
                    </a:schemeClr>
                  </a:solidFill>
                  <a:latin typeface="微軟正黑體" panose="020B0604030504040204" pitchFamily="34" charset="-120"/>
                  <a:ea typeface="微軟正黑體" panose="020B0604030504040204" pitchFamily="34" charset="-120"/>
                </a:rPr>
                <a:t>-12</a:t>
              </a:r>
              <a:r>
                <a:rPr lang="zh-CN"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sp>
          <p:nvSpPr>
            <p:cNvPr id="221" name="Freeform: Shape 220">
              <a:extLst>
                <a:ext uri="{FF2B5EF4-FFF2-40B4-BE49-F238E27FC236}">
                  <a16:creationId xmlns:a16="http://schemas.microsoft.com/office/drawing/2014/main" id="{9F00DD3C-F02A-43E7-BA1C-D44011B510B9}"/>
                </a:ext>
              </a:extLst>
            </p:cNvPr>
            <p:cNvSpPr/>
            <p:nvPr/>
          </p:nvSpPr>
          <p:spPr>
            <a:xfrm>
              <a:off x="10871864" y="2402827"/>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2020</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sp>
        <p:nvSpPr>
          <p:cNvPr id="271" name="TextBox 270">
            <a:extLst>
              <a:ext uri="{FF2B5EF4-FFF2-40B4-BE49-F238E27FC236}">
                <a16:creationId xmlns:a16="http://schemas.microsoft.com/office/drawing/2014/main" id="{53FC358C-D47E-4816-A2F1-CCE86AC70204}"/>
              </a:ext>
            </a:extLst>
          </p:cNvPr>
          <p:cNvSpPr txBox="1"/>
          <p:nvPr/>
        </p:nvSpPr>
        <p:spPr>
          <a:xfrm>
            <a:off x="4173416" y="2336802"/>
            <a:ext cx="476738" cy="313932"/>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defPPr>
              <a:defRPr lang="en-US"/>
            </a:defPPr>
            <a:lvl1pPr lvl="0" indent="0" defTabSz="711200">
              <a:lnSpc>
                <a:spcPct val="90000"/>
              </a:lnSpc>
              <a:spcBef>
                <a:spcPct val="0"/>
              </a:spcBef>
              <a:spcAft>
                <a:spcPct val="35000"/>
              </a:spcAft>
              <a:buNone/>
              <a:defRPr sz="1600">
                <a:solidFill>
                  <a:schemeClr val="tx1">
                    <a:lumMod val="50000"/>
                    <a:lumOff val="50000"/>
                  </a:schemeClr>
                </a:solidFill>
              </a:defRPr>
            </a:lvl1pPr>
            <a:lvl2pPr>
              <a:defRPr>
                <a:solidFill>
                  <a:schemeClr val="tx1">
                    <a:hueOff val="0"/>
                    <a:satOff val="0"/>
                    <a:lumOff val="0"/>
                    <a:alphaOff val="0"/>
                  </a:schemeClr>
                </a:solidFill>
              </a:defRPr>
            </a:lvl2pPr>
            <a:lvl3pPr>
              <a:defRPr>
                <a:solidFill>
                  <a:schemeClr val="tx1">
                    <a:hueOff val="0"/>
                    <a:satOff val="0"/>
                    <a:lumOff val="0"/>
                    <a:alphaOff val="0"/>
                  </a:schemeClr>
                </a:solidFill>
              </a:defRPr>
            </a:lvl3pPr>
            <a:lvl4pPr>
              <a:defRPr>
                <a:solidFill>
                  <a:schemeClr val="tx1">
                    <a:hueOff val="0"/>
                    <a:satOff val="0"/>
                    <a:lumOff val="0"/>
                    <a:alphaOff val="0"/>
                  </a:schemeClr>
                </a:solidFill>
              </a:defRPr>
            </a:lvl4pPr>
            <a:lvl5pPr>
              <a:defRPr>
                <a:solidFill>
                  <a:schemeClr val="tx1">
                    <a:hueOff val="0"/>
                    <a:satOff val="0"/>
                    <a:lumOff val="0"/>
                    <a:alphaOff val="0"/>
                  </a:schemeClr>
                </a:solidFill>
              </a:defRPr>
            </a:lvl5pPr>
            <a:lvl6pPr>
              <a:defRPr>
                <a:solidFill>
                  <a:schemeClr val="tx1">
                    <a:hueOff val="0"/>
                    <a:satOff val="0"/>
                    <a:lumOff val="0"/>
                    <a:alphaOff val="0"/>
                  </a:schemeClr>
                </a:solidFill>
              </a:defRPr>
            </a:lvl6pPr>
            <a:lvl7pPr>
              <a:defRPr>
                <a:solidFill>
                  <a:schemeClr val="tx1">
                    <a:hueOff val="0"/>
                    <a:satOff val="0"/>
                    <a:lumOff val="0"/>
                    <a:alphaOff val="0"/>
                  </a:schemeClr>
                </a:solidFill>
              </a:defRPr>
            </a:lvl7pPr>
            <a:lvl8pPr>
              <a:defRPr>
                <a:solidFill>
                  <a:schemeClr val="tx1">
                    <a:hueOff val="0"/>
                    <a:satOff val="0"/>
                    <a:lumOff val="0"/>
                    <a:alphaOff val="0"/>
                  </a:schemeClr>
                </a:solidFill>
              </a:defRPr>
            </a:lvl8pPr>
            <a:lvl9pPr>
              <a:defRPr>
                <a:solidFill>
                  <a:schemeClr val="tx1">
                    <a:hueOff val="0"/>
                    <a:satOff val="0"/>
                    <a:lumOff val="0"/>
                    <a:alphaOff val="0"/>
                  </a:schemeClr>
                </a:solidFill>
              </a:defRPr>
            </a:lvl9pPr>
          </a:lstStyle>
          <a:p>
            <a:pPr algn="ctr"/>
            <a:r>
              <a:rPr lang="en-US" altLang="zh-TW">
                <a:latin typeface="微軟正黑體" panose="020B0604030504040204" pitchFamily="34" charset="-120"/>
                <a:ea typeface="微軟正黑體" panose="020B0604030504040204" pitchFamily="34" charset="-120"/>
              </a:rPr>
              <a:t>~</a:t>
            </a:r>
            <a:endParaRPr lang="zh-TW" altLang="en-US">
              <a:latin typeface="微軟正黑體" panose="020B0604030504040204" pitchFamily="34" charset="-120"/>
              <a:ea typeface="微軟正黑體" panose="020B0604030504040204" pitchFamily="34" charset="-120"/>
            </a:endParaRPr>
          </a:p>
        </p:txBody>
      </p:sp>
      <p:cxnSp>
        <p:nvCxnSpPr>
          <p:cNvPr id="286" name="Straight Arrow Connector 285">
            <a:extLst>
              <a:ext uri="{FF2B5EF4-FFF2-40B4-BE49-F238E27FC236}">
                <a16:creationId xmlns:a16="http://schemas.microsoft.com/office/drawing/2014/main" id="{A316EA58-22E7-43A2-B955-79FC4AA3C3EF}"/>
              </a:ext>
            </a:extLst>
          </p:cNvPr>
          <p:cNvCxnSpPr>
            <a:cxnSpLocks/>
          </p:cNvCxnSpPr>
          <p:nvPr/>
        </p:nvCxnSpPr>
        <p:spPr>
          <a:xfrm>
            <a:off x="8780584" y="6386759"/>
            <a:ext cx="3087077" cy="0"/>
          </a:xfrm>
          <a:prstGeom prst="straightConnector1">
            <a:avLst/>
          </a:prstGeom>
          <a:ln>
            <a:prstDash val="solid"/>
            <a:tailEnd type="triangle"/>
          </a:ln>
        </p:spPr>
        <p:style>
          <a:lnRef idx="3">
            <a:schemeClr val="accent2"/>
          </a:lnRef>
          <a:fillRef idx="0">
            <a:schemeClr val="accent2"/>
          </a:fillRef>
          <a:effectRef idx="2">
            <a:schemeClr val="accent2"/>
          </a:effectRef>
          <a:fontRef idx="minor">
            <a:schemeClr val="tx1"/>
          </a:fontRef>
        </p:style>
      </p:cxnSp>
      <p:sp>
        <p:nvSpPr>
          <p:cNvPr id="287" name="TextBox 286">
            <a:extLst>
              <a:ext uri="{FF2B5EF4-FFF2-40B4-BE49-F238E27FC236}">
                <a16:creationId xmlns:a16="http://schemas.microsoft.com/office/drawing/2014/main" id="{5EB666FF-FFE7-4193-8899-7D4DA317427D}"/>
              </a:ext>
            </a:extLst>
          </p:cNvPr>
          <p:cNvSpPr txBox="1"/>
          <p:nvPr/>
        </p:nvSpPr>
        <p:spPr>
          <a:xfrm>
            <a:off x="9744549" y="5981268"/>
            <a:ext cx="11079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TW" altLang="en-US"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第</a:t>
            </a:r>
            <a:r>
              <a:rPr lang="zh-TW" altLang="en-US">
                <a:solidFill>
                  <a:srgbClr val="ED7D31"/>
                </a:solidFill>
                <a:latin typeface="微軟正黑體" panose="020B0604030504040204" pitchFamily="34" charset="-120"/>
                <a:ea typeface="微軟正黑體" panose="020B0604030504040204" pitchFamily="34" charset="-120"/>
              </a:rPr>
              <a:t>四</a:t>
            </a:r>
            <a:r>
              <a:rPr kumimoji="0" lang="zh-TW" altLang="en-US"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階段</a:t>
            </a:r>
          </a:p>
        </p:txBody>
      </p:sp>
      <p:grpSp>
        <p:nvGrpSpPr>
          <p:cNvPr id="289" name="Group 288">
            <a:extLst>
              <a:ext uri="{FF2B5EF4-FFF2-40B4-BE49-F238E27FC236}">
                <a16:creationId xmlns:a16="http://schemas.microsoft.com/office/drawing/2014/main" id="{082AA672-A90C-43A7-98A7-94637D13E846}"/>
              </a:ext>
            </a:extLst>
          </p:cNvPr>
          <p:cNvGrpSpPr/>
          <p:nvPr/>
        </p:nvGrpSpPr>
        <p:grpSpPr>
          <a:xfrm>
            <a:off x="4584550" y="2164460"/>
            <a:ext cx="1153355" cy="824927"/>
            <a:chOff x="4244580" y="2410642"/>
            <a:chExt cx="1153355" cy="824927"/>
          </a:xfrm>
        </p:grpSpPr>
        <p:sp>
          <p:nvSpPr>
            <p:cNvPr id="291" name="Freeform: Shape 290">
              <a:extLst>
                <a:ext uri="{FF2B5EF4-FFF2-40B4-BE49-F238E27FC236}">
                  <a16:creationId xmlns:a16="http://schemas.microsoft.com/office/drawing/2014/main" id="{1BDC95D8-F564-4AB5-AF4E-488E78B5416B}"/>
                </a:ext>
              </a:extLst>
            </p:cNvPr>
            <p:cNvSpPr/>
            <p:nvPr/>
          </p:nvSpPr>
          <p:spPr>
            <a:xfrm>
              <a:off x="4244580" y="2792693"/>
              <a:ext cx="1153355" cy="442876"/>
            </a:xfrm>
            <a:custGeom>
              <a:avLst/>
              <a:gdLst>
                <a:gd name="connsiteX0" fmla="*/ 0 w 1153355"/>
                <a:gd name="connsiteY0" fmla="*/ 0 h 1640688"/>
                <a:gd name="connsiteX1" fmla="*/ 1153355 w 1153355"/>
                <a:gd name="connsiteY1" fmla="*/ 0 h 1640688"/>
                <a:gd name="connsiteX2" fmla="*/ 1153355 w 1153355"/>
                <a:gd name="connsiteY2" fmla="*/ 1640688 h 1640688"/>
                <a:gd name="connsiteX3" fmla="*/ 0 w 1153355"/>
                <a:gd name="connsiteY3" fmla="*/ 1640688 h 1640688"/>
                <a:gd name="connsiteX4" fmla="*/ 0 w 1153355"/>
                <a:gd name="connsiteY4" fmla="*/ 0 h 16406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1640688">
                  <a:moveTo>
                    <a:pt x="0" y="0"/>
                  </a:moveTo>
                  <a:lnTo>
                    <a:pt x="1153355" y="0"/>
                  </a:lnTo>
                  <a:lnTo>
                    <a:pt x="1153355" y="1640688"/>
                  </a:lnTo>
                  <a:lnTo>
                    <a:pt x="0" y="16406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t" anchorCtr="0">
              <a:noAutofit/>
            </a:bodyPr>
            <a:lstStyle/>
            <a:p>
              <a:pPr marL="0" lvl="0" indent="0" algn="l" defTabSz="711200">
                <a:lnSpc>
                  <a:spcPct val="90000"/>
                </a:lnSpc>
                <a:spcBef>
                  <a:spcPct val="0"/>
                </a:spcBef>
                <a:spcAft>
                  <a:spcPct val="35000"/>
                </a:spcAft>
                <a:buNone/>
              </a:pPr>
              <a:r>
                <a:rPr lang="en-US" altLang="zh-TW" sz="1600">
                  <a:solidFill>
                    <a:schemeClr val="tx1">
                      <a:lumMod val="50000"/>
                      <a:lumOff val="50000"/>
                    </a:schemeClr>
                  </a:solidFill>
                  <a:latin typeface="微軟正黑體" panose="020B0604030504040204" pitchFamily="34" charset="-120"/>
                  <a:ea typeface="微軟正黑體" panose="020B0604030504040204" pitchFamily="34" charset="-120"/>
                </a:rPr>
                <a:t>2</a:t>
              </a:r>
              <a:r>
                <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rPr>
                <a:t>月</a:t>
              </a:r>
            </a:p>
          </p:txBody>
        </p:sp>
        <p:sp>
          <p:nvSpPr>
            <p:cNvPr id="292" name="Freeform: Shape 291">
              <a:extLst>
                <a:ext uri="{FF2B5EF4-FFF2-40B4-BE49-F238E27FC236}">
                  <a16:creationId xmlns:a16="http://schemas.microsoft.com/office/drawing/2014/main" id="{D4B51C74-BC9B-4EE5-A9AF-80C29EC4CB7C}"/>
                </a:ext>
              </a:extLst>
            </p:cNvPr>
            <p:cNvSpPr/>
            <p:nvPr/>
          </p:nvSpPr>
          <p:spPr>
            <a:xfrm>
              <a:off x="4244580" y="2410642"/>
              <a:ext cx="1153355" cy="389866"/>
            </a:xfrm>
            <a:custGeom>
              <a:avLst/>
              <a:gdLst>
                <a:gd name="connsiteX0" fmla="*/ 0 w 1153355"/>
                <a:gd name="connsiteY0" fmla="*/ 0 h 389866"/>
                <a:gd name="connsiteX1" fmla="*/ 1153355 w 1153355"/>
                <a:gd name="connsiteY1" fmla="*/ 0 h 389866"/>
                <a:gd name="connsiteX2" fmla="*/ 1153355 w 1153355"/>
                <a:gd name="connsiteY2" fmla="*/ 389866 h 389866"/>
                <a:gd name="connsiteX3" fmla="*/ 0 w 1153355"/>
                <a:gd name="connsiteY3" fmla="*/ 389866 h 389866"/>
                <a:gd name="connsiteX4" fmla="*/ 0 w 1153355"/>
                <a:gd name="connsiteY4" fmla="*/ 0 h 389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3355" h="389866">
                  <a:moveTo>
                    <a:pt x="0" y="0"/>
                  </a:moveTo>
                  <a:lnTo>
                    <a:pt x="1153355" y="0"/>
                  </a:lnTo>
                  <a:lnTo>
                    <a:pt x="1153355" y="389866"/>
                  </a:lnTo>
                  <a:lnTo>
                    <a:pt x="0" y="389866"/>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40640" tIns="40640" rIns="40640" bIns="40640" numCol="1" spcCol="1270" anchor="b" anchorCtr="0">
              <a:noAutofit/>
            </a:bodyPr>
            <a:lstStyle/>
            <a:p>
              <a:pPr marL="0" lvl="0" indent="0" algn="l" defTabSz="711200">
                <a:lnSpc>
                  <a:spcPct val="90000"/>
                </a:lnSpc>
                <a:spcBef>
                  <a:spcPct val="0"/>
                </a:spcBef>
                <a:spcAft>
                  <a:spcPct val="35000"/>
                </a:spcAft>
                <a:buNone/>
              </a:pPr>
              <a:r>
                <a:rPr lang="en-US" altLang="zh-TW" sz="1600" kern="1200">
                  <a:solidFill>
                    <a:schemeClr val="tx1">
                      <a:lumMod val="50000"/>
                      <a:lumOff val="50000"/>
                    </a:schemeClr>
                  </a:solidFill>
                  <a:latin typeface="微軟正黑體" panose="020B0604030504040204" pitchFamily="34" charset="-120"/>
                  <a:ea typeface="微軟正黑體" panose="020B0604030504040204" pitchFamily="34" charset="-120"/>
                </a:rPr>
                <a:t>2020</a:t>
              </a:r>
              <a:endParaRPr lang="zh-TW" altLang="en-US" sz="1600" kern="1200">
                <a:solidFill>
                  <a:schemeClr val="tx1">
                    <a:lumMod val="50000"/>
                    <a:lumOff val="50000"/>
                  </a:schemeClr>
                </a:solidFill>
                <a:latin typeface="微軟正黑體" panose="020B0604030504040204" pitchFamily="34" charset="-120"/>
                <a:ea typeface="微軟正黑體" panose="020B0604030504040204" pitchFamily="34" charset="-120"/>
              </a:endParaRPr>
            </a:p>
          </p:txBody>
        </p:sp>
      </p:grpSp>
      <p:sp>
        <p:nvSpPr>
          <p:cNvPr id="295" name="TextBox 294">
            <a:extLst>
              <a:ext uri="{FF2B5EF4-FFF2-40B4-BE49-F238E27FC236}">
                <a16:creationId xmlns:a16="http://schemas.microsoft.com/office/drawing/2014/main" id="{55BA999A-375A-4839-95F5-153B906C51E2}"/>
              </a:ext>
            </a:extLst>
          </p:cNvPr>
          <p:cNvSpPr txBox="1"/>
          <p:nvPr/>
        </p:nvSpPr>
        <p:spPr>
          <a:xfrm>
            <a:off x="3610706" y="2852617"/>
            <a:ext cx="1641231" cy="617415"/>
          </a:xfrm>
          <a:prstGeom prst="rect">
            <a:avLst/>
          </a:prstGeom>
          <a:noFill/>
        </p:spPr>
        <p:txBody>
          <a:bodyPr wrap="square" lIns="182880" tIns="146304" rIns="182880" bIns="146304" rtlCol="0">
            <a:noAutofit/>
          </a:bodyPr>
          <a:lstStyle/>
          <a:p>
            <a:pPr algn="ctr">
              <a:lnSpc>
                <a:spcPct val="90000"/>
              </a:lnSpc>
              <a:spcAft>
                <a:spcPts val="600"/>
              </a:spcAft>
            </a:pPr>
            <a:r>
              <a:rPr lang="en-US" altLang="zh-TW">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Priority 1</a:t>
            </a:r>
            <a:endParaRPr lang="zh-TW" altLang="en-US">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296" name="TextBox 295">
            <a:extLst>
              <a:ext uri="{FF2B5EF4-FFF2-40B4-BE49-F238E27FC236}">
                <a16:creationId xmlns:a16="http://schemas.microsoft.com/office/drawing/2014/main" id="{146D2745-11F4-40FF-88D9-D5DDFD3F12DC}"/>
              </a:ext>
            </a:extLst>
          </p:cNvPr>
          <p:cNvSpPr txBox="1"/>
          <p:nvPr/>
        </p:nvSpPr>
        <p:spPr>
          <a:xfrm>
            <a:off x="6310921" y="2817448"/>
            <a:ext cx="1641231" cy="617415"/>
          </a:xfrm>
          <a:prstGeom prst="rect">
            <a:avLst/>
          </a:prstGeom>
          <a:noFill/>
        </p:spPr>
        <p:txBody>
          <a:bodyPr wrap="square" lIns="182880" tIns="146304" rIns="182880" bIns="146304" rtlCol="0">
            <a:noAutofit/>
          </a:bodyPr>
          <a:lstStyle/>
          <a:p>
            <a:pPr algn="ctr">
              <a:lnSpc>
                <a:spcPct val="90000"/>
              </a:lnSpc>
              <a:spcAft>
                <a:spcPts val="600"/>
              </a:spcAft>
            </a:pPr>
            <a:r>
              <a:rPr lang="en-US" altLang="zh-TW">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rPr>
              <a:t>Priority 2</a:t>
            </a:r>
            <a:endParaRPr lang="zh-TW" altLang="en-US">
              <a:gradFill>
                <a:gsLst>
                  <a:gs pos="2917">
                    <a:schemeClr val="tx1"/>
                  </a:gs>
                  <a:gs pos="30000">
                    <a:schemeClr val="tx1"/>
                  </a:gs>
                </a:gsLst>
                <a:lin ang="5400000" scaled="0"/>
              </a:gradFill>
              <a:latin typeface="微軟正黑體" panose="020B0604030504040204" pitchFamily="34" charset="-120"/>
              <a:ea typeface="微軟正黑體" panose="020B0604030504040204" pitchFamily="34" charset="-120"/>
            </a:endParaRPr>
          </a:p>
        </p:txBody>
      </p:sp>
      <p:sp>
        <p:nvSpPr>
          <p:cNvPr id="299" name="TextBox 298">
            <a:extLst>
              <a:ext uri="{FF2B5EF4-FFF2-40B4-BE49-F238E27FC236}">
                <a16:creationId xmlns:a16="http://schemas.microsoft.com/office/drawing/2014/main" id="{C1513A98-C2AF-4047-981B-500F9A88A3E5}"/>
              </a:ext>
            </a:extLst>
          </p:cNvPr>
          <p:cNvSpPr txBox="1"/>
          <p:nvPr/>
        </p:nvSpPr>
        <p:spPr>
          <a:xfrm>
            <a:off x="9235219" y="6401245"/>
            <a:ext cx="2503488" cy="461665"/>
          </a:xfrm>
          <a:prstGeom prst="rect">
            <a:avLst/>
          </a:prstGeom>
          <a:noFill/>
        </p:spPr>
        <p:txBody>
          <a:bodyPr wrap="square" rtlCol="0">
            <a:spAutoFit/>
          </a:bodyPr>
          <a:lstStyle/>
          <a:p>
            <a:pPr lvl="0">
              <a:defRPr/>
            </a:pPr>
            <a:r>
              <a:rPr kumimoji="0" lang="en-US" altLang="zh-TW" sz="12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a:t>
            </a:r>
            <a:r>
              <a:rPr kumimoji="0" lang="zh-TW" altLang="en-US" sz="12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rPr>
              <a:t>預估</a:t>
            </a:r>
            <a:r>
              <a:rPr lang="zh-TW" altLang="en-US" sz="1200">
                <a:solidFill>
                  <a:srgbClr val="ED7D31"/>
                </a:solidFill>
                <a:latin typeface="微軟正黑體" panose="020B0604030504040204" pitchFamily="34" charset="-120"/>
                <a:ea typeface="微軟正黑體" panose="020B0604030504040204" pitchFamily="34" charset="-120"/>
              </a:rPr>
              <a:t>費用係供全家參考均含稅，</a:t>
            </a:r>
            <a:endParaRPr lang="en-US" altLang="zh-TW" sz="1200">
              <a:solidFill>
                <a:srgbClr val="ED7D31"/>
              </a:solidFill>
              <a:latin typeface="微軟正黑體" panose="020B0604030504040204" pitchFamily="34" charset="-120"/>
              <a:ea typeface="微軟正黑體" panose="020B0604030504040204" pitchFamily="34" charset="-120"/>
            </a:endParaRPr>
          </a:p>
          <a:p>
            <a:pPr lvl="0">
              <a:defRPr/>
            </a:pPr>
            <a:r>
              <a:rPr lang="zh-TW" altLang="en-US" sz="1200">
                <a:solidFill>
                  <a:srgbClr val="ED7D31"/>
                </a:solidFill>
                <a:latin typeface="微軟正黑體" panose="020B0604030504040204" pitchFamily="34" charset="-120"/>
                <a:ea typeface="微軟正黑體" panose="020B0604030504040204" pitchFamily="34" charset="-120"/>
              </a:rPr>
              <a:t>需依實際工作辦理正式報價</a:t>
            </a:r>
            <a:endParaRPr kumimoji="0" lang="zh-TW" altLang="en-US" sz="1200" b="0" i="0" u="none" strike="noStrike" kern="1200" cap="none" spc="0" normalizeH="0" baseline="0" noProof="0">
              <a:ln>
                <a:noFill/>
              </a:ln>
              <a:solidFill>
                <a:srgbClr val="ED7D31"/>
              </a:solidFill>
              <a:effectLst/>
              <a:uLnTx/>
              <a:uFillTx/>
              <a:latin typeface="微軟正黑體" panose="020B0604030504040204" pitchFamily="34" charset="-120"/>
              <a:ea typeface="微軟正黑體" panose="020B0604030504040204" pitchFamily="34" charset="-120"/>
            </a:endParaRPr>
          </a:p>
        </p:txBody>
      </p:sp>
      <p:pic>
        <p:nvPicPr>
          <p:cNvPr id="167" name="Picture 2" descr="ãFamilymart logo no backgroundãçåçæå°çµæ">
            <a:extLst>
              <a:ext uri="{FF2B5EF4-FFF2-40B4-BE49-F238E27FC236}">
                <a16:creationId xmlns:a16="http://schemas.microsoft.com/office/drawing/2014/main" id="{37407C3D-B9D5-43CC-B96F-621668B776D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8345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59897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D2B1FAB-77B8-433B-B1AB-785AED94F8CA}"/>
              </a:ext>
            </a:extLst>
          </p:cNvPr>
          <p:cNvSpPr>
            <a:spLocks noGrp="1"/>
          </p:cNvSpPr>
          <p:nvPr>
            <p:ph type="title" idx="4294967295"/>
          </p:nvPr>
        </p:nvSpPr>
        <p:spPr>
          <a:xfrm>
            <a:off x="883920" y="112577"/>
            <a:ext cx="10515600" cy="1325563"/>
          </a:xfrm>
        </p:spPr>
        <p:txBody>
          <a:bodyPr>
            <a:normAutofit/>
          </a:bodyPr>
          <a:lstStyle/>
          <a:p>
            <a:pPr algn="ctr"/>
            <a:r>
              <a:rPr lang="zh-TW" altLang="en-US" b="1">
                <a:solidFill>
                  <a:schemeClr val="accent1"/>
                </a:solidFill>
                <a:latin typeface="Microsoft JhengHei" panose="020B0604030504040204" pitchFamily="34" charset="-120"/>
                <a:ea typeface="Microsoft JhengHei" panose="020B0604030504040204" pitchFamily="34" charset="-120"/>
              </a:rPr>
              <a:t>超商鮮食報廢處理的挑戰</a:t>
            </a:r>
            <a:endParaRPr lang="en-US" b="1">
              <a:solidFill>
                <a:schemeClr val="accent1"/>
              </a:solidFill>
              <a:latin typeface="Microsoft JhengHei" panose="020B0604030504040204" pitchFamily="34" charset="-120"/>
              <a:ea typeface="Microsoft JhengHei" panose="020B0604030504040204" pitchFamily="34" charset="-120"/>
            </a:endParaRPr>
          </a:p>
        </p:txBody>
      </p:sp>
      <p:sp>
        <p:nvSpPr>
          <p:cNvPr id="7" name="Content Placeholder 6">
            <a:extLst>
              <a:ext uri="{FF2B5EF4-FFF2-40B4-BE49-F238E27FC236}">
                <a16:creationId xmlns:a16="http://schemas.microsoft.com/office/drawing/2014/main" id="{703C6286-B23F-4962-8F1D-0A3ADB8A0A95}"/>
              </a:ext>
            </a:extLst>
          </p:cNvPr>
          <p:cNvSpPr>
            <a:spLocks noGrp="1"/>
          </p:cNvSpPr>
          <p:nvPr>
            <p:ph sz="half" idx="4294967295"/>
          </p:nvPr>
        </p:nvSpPr>
        <p:spPr>
          <a:xfrm>
            <a:off x="458449" y="2040657"/>
            <a:ext cx="5637551" cy="4003091"/>
          </a:xfrm>
        </p:spPr>
        <p:txBody>
          <a:bodyPr>
            <a:normAutofit/>
          </a:bodyPr>
          <a:lstStyle/>
          <a:p>
            <a:pPr>
              <a:lnSpc>
                <a:spcPct val="120000"/>
              </a:lnSpc>
              <a:defRPr/>
            </a:pP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2016</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年亞太糧損資料庫指出，台灣一年糧食總損耗至少</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373</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萬噸，其中物流通路端的浪費</a:t>
            </a:r>
            <a:r>
              <a:rPr lang="zh-TW" altLang="en-US" sz="2000">
                <a:solidFill>
                  <a:schemeClr val="accent1"/>
                </a:solidFill>
                <a:latin typeface="Microsoft JhengHei" panose="020B0604030504040204" pitchFamily="34" charset="-120"/>
                <a:ea typeface="Microsoft JhengHei" panose="020B0604030504040204" pitchFamily="34" charset="-120"/>
              </a:rPr>
              <a:t>約</a:t>
            </a:r>
            <a:r>
              <a:rPr lang="en-US" altLang="zh-TW" sz="2000">
                <a:solidFill>
                  <a:schemeClr val="accent1"/>
                </a:solidFill>
                <a:latin typeface="Microsoft JhengHei" panose="020B0604030504040204" pitchFamily="34" charset="-120"/>
                <a:ea typeface="Microsoft JhengHei" panose="020B0604030504040204" pitchFamily="34" charset="-120"/>
              </a:rPr>
              <a:t>46</a:t>
            </a:r>
            <a:r>
              <a:rPr lang="zh-TW" altLang="en-US" sz="2000">
                <a:solidFill>
                  <a:schemeClr val="accent1"/>
                </a:solidFill>
                <a:latin typeface="Microsoft JhengHei" panose="020B0604030504040204" pitchFamily="34" charset="-120"/>
                <a:ea typeface="Microsoft JhengHei" panose="020B0604030504040204" pitchFamily="34" charset="-120"/>
              </a:rPr>
              <a:t>萬噸</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，約</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10</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億個便當。</a:t>
            </a:r>
            <a:endPar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endParaRPr>
          </a:p>
          <a:p>
            <a:pPr>
              <a:lnSpc>
                <a:spcPct val="100000"/>
              </a:lnSpc>
              <a:defRPr/>
            </a:pP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業內有套「完銷就加訂」的潛規則，通路商要求店長最多得訂比銷量</a:t>
            </a:r>
            <a:r>
              <a:rPr lang="zh-TW" altLang="en-US" sz="2000">
                <a:solidFill>
                  <a:srgbClr val="4472C4"/>
                </a:solidFill>
                <a:latin typeface="Microsoft JhengHei" panose="020B0604030504040204" pitchFamily="34" charset="-120"/>
                <a:ea typeface="Microsoft JhengHei" panose="020B0604030504040204" pitchFamily="34" charset="-120"/>
              </a:rPr>
              <a:t>多</a:t>
            </a:r>
            <a:r>
              <a:rPr lang="en-US" altLang="zh-TW" sz="2000">
                <a:solidFill>
                  <a:srgbClr val="4472C4"/>
                </a:solidFill>
                <a:latin typeface="Microsoft JhengHei" panose="020B0604030504040204" pitchFamily="34" charset="-120"/>
                <a:ea typeface="Microsoft JhengHei" panose="020B0604030504040204" pitchFamily="34" charset="-120"/>
              </a:rPr>
              <a:t>5%</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的商品數量，好讓架上「陳列豐富」。</a:t>
            </a:r>
          </a:p>
          <a:p>
            <a:pPr>
              <a:lnSpc>
                <a:spcPct val="100000"/>
              </a:lnSpc>
              <a:defRPr/>
            </a:pP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IFRA</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估計，若以每間超商平均每天約丟棄兩千元鮮食，換算全台超過一萬家超商，估計每家超商一個月報廢品金額大約要</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4</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萬元，等於</a:t>
            </a:r>
            <a:r>
              <a:rPr lang="zh-TW" altLang="en-US" sz="2000">
                <a:solidFill>
                  <a:srgbClr val="4472C4"/>
                </a:solidFill>
                <a:latin typeface="Microsoft JhengHei" panose="020B0604030504040204" pitchFamily="34" charset="-120"/>
                <a:ea typeface="Microsoft JhengHei" panose="020B0604030504040204" pitchFamily="34" charset="-120"/>
              </a:rPr>
              <a:t>每年共浪費七十多億元</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食物。</a:t>
            </a:r>
          </a:p>
        </p:txBody>
      </p:sp>
      <p:sp>
        <p:nvSpPr>
          <p:cNvPr id="6" name="文字版面配置區 5">
            <a:extLst>
              <a:ext uri="{FF2B5EF4-FFF2-40B4-BE49-F238E27FC236}">
                <a16:creationId xmlns:a16="http://schemas.microsoft.com/office/drawing/2014/main" id="{6FBA1FC5-0C6F-4DD8-9006-AA66FC94C2BD}"/>
              </a:ext>
            </a:extLst>
          </p:cNvPr>
          <p:cNvSpPr>
            <a:spLocks noGrp="1"/>
          </p:cNvSpPr>
          <p:nvPr>
            <p:ph type="body" idx="4294967295"/>
          </p:nvPr>
        </p:nvSpPr>
        <p:spPr>
          <a:xfrm>
            <a:off x="573973" y="1582599"/>
            <a:ext cx="5157788" cy="429081"/>
          </a:xfrm>
        </p:spPr>
        <p:txBody>
          <a:bodyPr>
            <a:normAutofit/>
          </a:bodyPr>
          <a:lstStyle/>
          <a:p>
            <a:pPr marL="0" indent="0" algn="ctr">
              <a:buNone/>
            </a:pPr>
            <a:r>
              <a:rPr lang="zh-TW" altLang="en-US" sz="2400" b="1">
                <a:solidFill>
                  <a:schemeClr val="tx1">
                    <a:lumMod val="65000"/>
                    <a:lumOff val="35000"/>
                  </a:schemeClr>
                </a:solidFill>
                <a:latin typeface="Microsoft JhengHei" panose="020B0604030504040204" pitchFamily="34" charset="-120"/>
                <a:ea typeface="Microsoft JhengHei" panose="020B0604030504040204" pitchFamily="34" charset="-120"/>
              </a:rPr>
              <a:t>剩食浪費嚴重</a:t>
            </a:r>
            <a:endParaRPr lang="en-US" altLang="zh-TW" sz="2400" b="1">
              <a:solidFill>
                <a:schemeClr val="tx1">
                  <a:lumMod val="65000"/>
                  <a:lumOff val="35000"/>
                </a:schemeClr>
              </a:solidFill>
              <a:latin typeface="Microsoft JhengHei" panose="020B0604030504040204" pitchFamily="34" charset="-120"/>
              <a:ea typeface="Microsoft JhengHei" panose="020B0604030504040204" pitchFamily="34" charset="-120"/>
            </a:endParaRPr>
          </a:p>
        </p:txBody>
      </p:sp>
      <p:sp>
        <p:nvSpPr>
          <p:cNvPr id="8" name="文字版面配置區 7">
            <a:extLst>
              <a:ext uri="{FF2B5EF4-FFF2-40B4-BE49-F238E27FC236}">
                <a16:creationId xmlns:a16="http://schemas.microsoft.com/office/drawing/2014/main" id="{3EF4416D-5EB2-4E00-8013-33B0979BDB44}"/>
              </a:ext>
            </a:extLst>
          </p:cNvPr>
          <p:cNvSpPr>
            <a:spLocks noGrp="1"/>
          </p:cNvSpPr>
          <p:nvPr>
            <p:ph type="body" sz="quarter" idx="4294967295"/>
          </p:nvPr>
        </p:nvSpPr>
        <p:spPr>
          <a:xfrm>
            <a:off x="6590800" y="1524409"/>
            <a:ext cx="5183187" cy="487269"/>
          </a:xfrm>
        </p:spPr>
        <p:txBody>
          <a:bodyPr vert="horz" lIns="91440" tIns="45720" rIns="91440" bIns="45720" rtlCol="0">
            <a:normAutofit/>
          </a:bodyPr>
          <a:lstStyle/>
          <a:p>
            <a:pPr marL="0" indent="0" algn="ctr">
              <a:buNone/>
            </a:pPr>
            <a:r>
              <a:rPr lang="zh-TW" altLang="en-US" sz="2400" b="1">
                <a:solidFill>
                  <a:schemeClr val="tx1">
                    <a:lumMod val="65000"/>
                    <a:lumOff val="35000"/>
                  </a:schemeClr>
                </a:solidFill>
                <a:latin typeface="Microsoft JhengHei" panose="020B0604030504040204" pitchFamily="34" charset="-120"/>
                <a:ea typeface="Microsoft JhengHei" panose="020B0604030504040204" pitchFamily="34" charset="-120"/>
              </a:rPr>
              <a:t>報廢是必要損失</a:t>
            </a:r>
            <a:r>
              <a:rPr lang="en-US" altLang="zh-TW" sz="2400" b="1">
                <a:solidFill>
                  <a:schemeClr val="tx1">
                    <a:lumMod val="65000"/>
                    <a:lumOff val="35000"/>
                  </a:schemeClr>
                </a:solidFill>
                <a:latin typeface="Microsoft JhengHei" panose="020B0604030504040204" pitchFamily="34" charset="-120"/>
                <a:ea typeface="Microsoft JhengHei" panose="020B0604030504040204" pitchFamily="34" charset="-120"/>
              </a:rPr>
              <a:t>?!</a:t>
            </a:r>
          </a:p>
        </p:txBody>
      </p:sp>
      <p:sp>
        <p:nvSpPr>
          <p:cNvPr id="22" name="TextBox 21">
            <a:extLst>
              <a:ext uri="{FF2B5EF4-FFF2-40B4-BE49-F238E27FC236}">
                <a16:creationId xmlns:a16="http://schemas.microsoft.com/office/drawing/2014/main" id="{A0F8C349-7672-431F-B086-F542E0803851}"/>
              </a:ext>
            </a:extLst>
          </p:cNvPr>
          <p:cNvSpPr txBox="1"/>
          <p:nvPr/>
        </p:nvSpPr>
        <p:spPr>
          <a:xfrm>
            <a:off x="1108658" y="5961730"/>
            <a:ext cx="5187639" cy="369332"/>
          </a:xfrm>
          <a:prstGeom prst="rect">
            <a:avLst/>
          </a:prstGeom>
          <a:noFill/>
        </p:spPr>
        <p:txBody>
          <a:bodyPr wrap="square" rtlCol="0">
            <a:spAutoFit/>
          </a:bodyPr>
          <a:lstStyle>
            <a:defPPr>
              <a:defRPr lang="en-US"/>
            </a:defPPr>
            <a:lvl1pPr lvl="0">
              <a:defRPr>
                <a:solidFill>
                  <a:prstClr val="white">
                    <a:lumMod val="50000"/>
                  </a:prstClr>
                </a:solidFill>
                <a:latin typeface="Microsoft JhengHei" panose="020B0604030504040204" pitchFamily="34" charset="-120"/>
                <a:ea typeface="Microsoft JhengHei" panose="020B0604030504040204" pitchFamily="34" charset="-120"/>
              </a:defRPr>
            </a:lvl1pPr>
          </a:lstStyle>
          <a:p>
            <a:r>
              <a:rPr lang="zh-TW" altLang="en-US"/>
              <a:t>「</a:t>
            </a:r>
            <a:r>
              <a:rPr lang="zh-TW" altLang="en-US">
                <a:hlinkClick r:id="rId3"/>
              </a:rPr>
              <a:t>中華國際連鎖加盟者交流暨權益促進會</a:t>
            </a:r>
            <a:r>
              <a:rPr lang="en-US" altLang="zh-TW">
                <a:hlinkClick r:id="rId3"/>
              </a:rPr>
              <a:t>(IFRA)</a:t>
            </a:r>
            <a:r>
              <a:rPr lang="zh-TW" altLang="en-US"/>
              <a:t>」</a:t>
            </a:r>
          </a:p>
        </p:txBody>
      </p:sp>
      <p:pic>
        <p:nvPicPr>
          <p:cNvPr id="12" name="Picture 2" descr="ãFamilymart logo no backgroundãçåçæå°çµæ">
            <a:extLst>
              <a:ext uri="{FF2B5EF4-FFF2-40B4-BE49-F238E27FC236}">
                <a16:creationId xmlns:a16="http://schemas.microsoft.com/office/drawing/2014/main" id="{7376129E-AC06-4E1C-9934-67D8584CBD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4198" y="571472"/>
            <a:ext cx="2111433" cy="307092"/>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群組 16">
            <a:extLst>
              <a:ext uri="{FF2B5EF4-FFF2-40B4-BE49-F238E27FC236}">
                <a16:creationId xmlns:a16="http://schemas.microsoft.com/office/drawing/2014/main" id="{34E186EF-16AF-48D2-BA63-D3E8116F9076}"/>
              </a:ext>
            </a:extLst>
          </p:cNvPr>
          <p:cNvGrpSpPr/>
          <p:nvPr/>
        </p:nvGrpSpPr>
        <p:grpSpPr>
          <a:xfrm>
            <a:off x="6436822" y="4000658"/>
            <a:ext cx="5495109" cy="2762339"/>
            <a:chOff x="-2405085" y="5014416"/>
            <a:chExt cx="11181806" cy="3030559"/>
          </a:xfrm>
        </p:grpSpPr>
        <p:sp>
          <p:nvSpPr>
            <p:cNvPr id="20" name="Content Placeholder 6">
              <a:extLst>
                <a:ext uri="{FF2B5EF4-FFF2-40B4-BE49-F238E27FC236}">
                  <a16:creationId xmlns:a16="http://schemas.microsoft.com/office/drawing/2014/main" id="{E3020378-CA50-4481-8836-3E410D3CD753}"/>
                </a:ext>
              </a:extLst>
            </p:cNvPr>
            <p:cNvSpPr txBox="1">
              <a:spLocks/>
            </p:cNvSpPr>
            <p:nvPr/>
          </p:nvSpPr>
          <p:spPr>
            <a:xfrm>
              <a:off x="-2405085" y="5514273"/>
              <a:ext cx="11181806" cy="2530702"/>
            </a:xfrm>
            <a:prstGeom prst="rect">
              <a:avLst/>
            </a:prstGeom>
          </p:spPr>
          <p:txBody>
            <a:bodyPr vert="horz" lIns="91440" tIns="45720" rIns="91440" bIns="45720" rtlCol="0">
              <a:normAutofit/>
            </a:bodyPr>
            <a:lst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defRPr/>
              </a:pP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目前門店預測訂貨數量的方式是由店長依據自身的</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a:t>
              </a:r>
              <a:r>
                <a:rPr lang="zh-TW" altLang="en-US" sz="2000" b="1">
                  <a:solidFill>
                    <a:schemeClr val="accent1"/>
                  </a:solidFill>
                  <a:latin typeface="Microsoft JhengHei" panose="020B0604030504040204" pitchFamily="34" charset="-120"/>
                  <a:ea typeface="Microsoft JhengHei" panose="020B0604030504040204" pitchFamily="34" charset="-120"/>
                </a:rPr>
                <a:t>經驗</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」每日自行向總公司訂購。</a:t>
              </a:r>
              <a:endPar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endParaRPr>
            </a:p>
            <a:p>
              <a:pPr>
                <a:defRPr/>
              </a:pP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店長一天在點貨、預測訂貨、訂購的工作可能要</a:t>
              </a:r>
              <a:r>
                <a:rPr lang="zh-TW" altLang="en-US" sz="2000">
                  <a:solidFill>
                    <a:srgbClr val="4472C4"/>
                  </a:solidFill>
                  <a:latin typeface="Microsoft JhengHei" panose="020B0604030504040204" pitchFamily="34" charset="-120"/>
                  <a:ea typeface="Microsoft JhengHei" panose="020B0604030504040204" pitchFamily="34" charset="-120"/>
                </a:rPr>
                <a:t>花費</a:t>
              </a:r>
              <a:r>
                <a:rPr lang="en-US" altLang="zh-TW" sz="2000">
                  <a:solidFill>
                    <a:srgbClr val="4472C4"/>
                  </a:solidFill>
                  <a:latin typeface="Microsoft JhengHei" panose="020B0604030504040204" pitchFamily="34" charset="-120"/>
                  <a:ea typeface="Microsoft JhengHei" panose="020B0604030504040204" pitchFamily="34" charset="-120"/>
                </a:rPr>
                <a:t>2</a:t>
              </a:r>
              <a:r>
                <a:rPr lang="zh-TW" altLang="en-US" sz="2000">
                  <a:solidFill>
                    <a:srgbClr val="4472C4"/>
                  </a:solidFill>
                  <a:latin typeface="Microsoft JhengHei" panose="020B0604030504040204" pitchFamily="34" charset="-120"/>
                  <a:ea typeface="Microsoft JhengHei" panose="020B0604030504040204" pitchFamily="34" charset="-120"/>
                </a:rPr>
                <a:t>個小時</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以上。</a:t>
              </a:r>
              <a:endPar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endParaRPr>
            </a:p>
          </p:txBody>
        </p:sp>
        <p:sp>
          <p:nvSpPr>
            <p:cNvPr id="21" name="文字版面配置區 5">
              <a:extLst>
                <a:ext uri="{FF2B5EF4-FFF2-40B4-BE49-F238E27FC236}">
                  <a16:creationId xmlns:a16="http://schemas.microsoft.com/office/drawing/2014/main" id="{CAD8C814-B2F5-4D6A-BBA2-BBD68EA3A920}"/>
                </a:ext>
              </a:extLst>
            </p:cNvPr>
            <p:cNvSpPr txBox="1">
              <a:spLocks/>
            </p:cNvSpPr>
            <p:nvPr/>
          </p:nvSpPr>
          <p:spPr>
            <a:xfrm>
              <a:off x="-420361" y="5014416"/>
              <a:ext cx="7584490" cy="498109"/>
            </a:xfrm>
            <a:prstGeom prst="rect">
              <a:avLst/>
            </a:prstGeom>
          </p:spPr>
          <p:txBody>
            <a:bodyPr vert="horz" lIns="91440" tIns="45720" rIns="91440" bIns="45720" rtlCol="0">
              <a:normAutofit/>
            </a:bodyPr>
            <a:lst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zh-TW" altLang="en-US" sz="2400" b="1">
                  <a:solidFill>
                    <a:schemeClr val="tx1">
                      <a:lumMod val="65000"/>
                      <a:lumOff val="35000"/>
                    </a:schemeClr>
                  </a:solidFill>
                  <a:latin typeface="Microsoft JhengHei" panose="020B0604030504040204" pitchFamily="34" charset="-120"/>
                  <a:ea typeface="Microsoft JhengHei" panose="020B0604030504040204" pitchFamily="34" charset="-120"/>
                </a:rPr>
                <a:t>訂貨預測是藝術</a:t>
              </a:r>
              <a:r>
                <a:rPr lang="en-US" altLang="zh-TW" sz="2400" b="1">
                  <a:solidFill>
                    <a:schemeClr val="tx1">
                      <a:lumMod val="65000"/>
                      <a:lumOff val="35000"/>
                    </a:schemeClr>
                  </a:solidFill>
                  <a:latin typeface="Microsoft JhengHei" panose="020B0604030504040204" pitchFamily="34" charset="-120"/>
                  <a:ea typeface="Microsoft JhengHei" panose="020B0604030504040204" pitchFamily="34" charset="-120"/>
                </a:rPr>
                <a:t>or</a:t>
              </a:r>
              <a:r>
                <a:rPr lang="zh-TW" altLang="en-US" sz="2400" b="1">
                  <a:solidFill>
                    <a:schemeClr val="tx1">
                      <a:lumMod val="65000"/>
                      <a:lumOff val="35000"/>
                    </a:schemeClr>
                  </a:solidFill>
                  <a:latin typeface="Microsoft JhengHei" panose="020B0604030504040204" pitchFamily="34" charset="-120"/>
                  <a:ea typeface="Microsoft JhengHei" panose="020B0604030504040204" pitchFamily="34" charset="-120"/>
                </a:rPr>
                <a:t>科學</a:t>
              </a:r>
              <a:r>
                <a:rPr lang="en-US" altLang="zh-TW" sz="2400" b="1">
                  <a:solidFill>
                    <a:schemeClr val="tx1">
                      <a:lumMod val="65000"/>
                      <a:lumOff val="35000"/>
                    </a:schemeClr>
                  </a:solidFill>
                  <a:latin typeface="Microsoft JhengHei" panose="020B0604030504040204" pitchFamily="34" charset="-120"/>
                  <a:ea typeface="Microsoft JhengHei" panose="020B0604030504040204" pitchFamily="34" charset="-120"/>
                </a:rPr>
                <a:t>?</a:t>
              </a:r>
            </a:p>
          </p:txBody>
        </p:sp>
      </p:grpSp>
      <p:sp>
        <p:nvSpPr>
          <p:cNvPr id="13" name="Content Placeholder 6">
            <a:extLst>
              <a:ext uri="{FF2B5EF4-FFF2-40B4-BE49-F238E27FC236}">
                <a16:creationId xmlns:a16="http://schemas.microsoft.com/office/drawing/2014/main" id="{191FCD98-CF56-4662-9199-233366041D2E}"/>
              </a:ext>
            </a:extLst>
          </p:cNvPr>
          <p:cNvSpPr txBox="1">
            <a:spLocks/>
          </p:cNvSpPr>
          <p:nvPr/>
        </p:nvSpPr>
        <p:spPr>
          <a:xfrm>
            <a:off x="6352902" y="2026489"/>
            <a:ext cx="5495109" cy="1613694"/>
          </a:xfrm>
          <a:prstGeom prst="rect">
            <a:avLst/>
          </a:prstGeom>
        </p:spPr>
        <p:txBody>
          <a:bodyPr vert="horz" lIns="91440" tIns="45720" rIns="91440" bIns="45720" rtlCol="0">
            <a:normAutofit/>
          </a:bodyPr>
          <a:lstStyle>
            <a:lvl1pPr marL="228550" indent="-228550" algn="l" defTabSz="91420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651" indent="-228550" algn="l" defTabSz="91420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51" indent="-228550" algn="l" defTabSz="91420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53"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54"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255"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356" indent="-228550" algn="l" defTabSz="91420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全家初步統計每家門店每日鮮食報廢金額，以售價計算約</a:t>
            </a:r>
            <a:r>
              <a:rPr lang="en-US" altLang="zh-TW" sz="2000">
                <a:solidFill>
                  <a:schemeClr val="accent1"/>
                </a:solidFill>
                <a:latin typeface="Microsoft JhengHei" panose="020B0604030504040204" pitchFamily="34" charset="-120"/>
                <a:ea typeface="Microsoft JhengHei" panose="020B0604030504040204" pitchFamily="34" charset="-120"/>
              </a:rPr>
              <a:t>NT$500~2000</a:t>
            </a:r>
            <a:r>
              <a:rPr lang="zh-TW" altLang="en-US" sz="2000">
                <a:solidFill>
                  <a:schemeClr val="accent1"/>
                </a:solidFill>
                <a:latin typeface="Microsoft JhengHei" panose="020B0604030504040204" pitchFamily="34" charset="-120"/>
                <a:ea typeface="Microsoft JhengHei" panose="020B0604030504040204" pitchFamily="34" charset="-120"/>
              </a:rPr>
              <a:t>元</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不等。</a:t>
            </a:r>
            <a:endPar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endParaRPr>
          </a:p>
          <a:p>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為減少報廢，全家推行「友善食光」促銷能增加潛在報廢食品 </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10%</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a:t>
            </a:r>
            <a:r>
              <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rPr>
              <a:t>40% </a:t>
            </a:r>
            <a:r>
              <a:rPr lang="zh-TW" altLang="en-US" sz="2000">
                <a:solidFill>
                  <a:prstClr val="black">
                    <a:lumMod val="65000"/>
                    <a:lumOff val="35000"/>
                  </a:prstClr>
                </a:solidFill>
                <a:latin typeface="Microsoft JhengHei" panose="020B0604030504040204" pitchFamily="34" charset="-120"/>
                <a:ea typeface="Microsoft JhengHei" panose="020B0604030504040204" pitchFamily="34" charset="-120"/>
              </a:rPr>
              <a:t>的銷售機會，但僅治標不治本。</a:t>
            </a:r>
            <a:endParaRPr lang="en-US" altLang="zh-TW" sz="2000">
              <a:solidFill>
                <a:prstClr val="black">
                  <a:lumMod val="65000"/>
                  <a:lumOff val="35000"/>
                </a:prstClr>
              </a:solidFill>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3891721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35ED869-71EC-4D6D-A8D0-E895B808C549}"/>
              </a:ext>
            </a:extLst>
          </p:cNvPr>
          <p:cNvSpPr>
            <a:spLocks noGrp="1"/>
          </p:cNvSpPr>
          <p:nvPr>
            <p:ph type="title"/>
          </p:nvPr>
        </p:nvSpPr>
        <p:spPr>
          <a:xfrm>
            <a:off x="838200" y="365126"/>
            <a:ext cx="10515600" cy="1325563"/>
          </a:xfrm>
        </p:spPr>
        <p:txBody>
          <a:bodyPr vert="horz" lIns="91440" tIns="45720" rIns="91440" bIns="45720" rtlCol="0" anchor="ctr">
            <a:normAutofit/>
          </a:bodyPr>
          <a:lstStyle/>
          <a:p>
            <a:pPr algn="ctr"/>
            <a:r>
              <a:rPr lang="zh-TW" altLang="en-US" b="1">
                <a:solidFill>
                  <a:schemeClr val="accent1"/>
                </a:solidFill>
                <a:latin typeface="Microsoft JhengHei" panose="020B0604030504040204" pitchFamily="34" charset="-120"/>
                <a:ea typeface="Microsoft JhengHei" panose="020B0604030504040204" pitchFamily="34" charset="-120"/>
              </a:rPr>
              <a:t>專案目標</a:t>
            </a:r>
          </a:p>
        </p:txBody>
      </p:sp>
      <p:sp>
        <p:nvSpPr>
          <p:cNvPr id="5" name="內容版面配置區 4">
            <a:extLst>
              <a:ext uri="{FF2B5EF4-FFF2-40B4-BE49-F238E27FC236}">
                <a16:creationId xmlns:a16="http://schemas.microsoft.com/office/drawing/2014/main" id="{921ADC57-4F91-4A34-9787-FBFE23ECFC8D}"/>
              </a:ext>
            </a:extLst>
          </p:cNvPr>
          <p:cNvSpPr>
            <a:spLocks noGrp="1"/>
          </p:cNvSpPr>
          <p:nvPr>
            <p:ph idx="1"/>
          </p:nvPr>
        </p:nvSpPr>
        <p:spPr>
          <a:xfrm>
            <a:off x="4889862" y="1687081"/>
            <a:ext cx="6906490" cy="4351339"/>
          </a:xfrm>
        </p:spPr>
        <p:txBody>
          <a:bodyPr>
            <a:normAutofit/>
          </a:bodyPr>
          <a:lstStyle/>
          <a:p>
            <a:pPr>
              <a:lnSpc>
                <a:spcPct val="120000"/>
              </a:lnSpc>
            </a:pPr>
            <a:r>
              <a:rPr lang="zh-TW" altLang="en-US">
                <a:latin typeface="微軟正黑體" panose="020B0604030504040204" pitchFamily="34" charset="-120"/>
                <a:ea typeface="微軟正黑體" panose="020B0604030504040204" pitchFamily="34" charset="-120"/>
              </a:rPr>
              <a:t>減少鮮食報廢能</a:t>
            </a:r>
            <a:r>
              <a:rPr lang="zh-TW" altLang="en-US">
                <a:solidFill>
                  <a:srgbClr val="0070C0"/>
                </a:solidFill>
                <a:latin typeface="微軟正黑體" panose="020B0604030504040204" pitchFamily="34" charset="-120"/>
                <a:ea typeface="微軟正黑體" panose="020B0604030504040204" pitchFamily="34" charset="-120"/>
              </a:rPr>
              <a:t>節省成本</a:t>
            </a:r>
            <a:r>
              <a:rPr lang="zh-TW" altLang="en-US">
                <a:latin typeface="微軟正黑體" panose="020B0604030504040204" pitchFamily="34" charset="-120"/>
                <a:ea typeface="微軟正黑體" panose="020B0604030504040204" pitchFamily="34" charset="-120"/>
              </a:rPr>
              <a:t>，</a:t>
            </a:r>
            <a:r>
              <a:rPr lang="zh-TW" altLang="en-US">
                <a:solidFill>
                  <a:srgbClr val="0070C0"/>
                </a:solidFill>
                <a:latin typeface="微軟正黑體" panose="020B0604030504040204" pitchFamily="34" charset="-120"/>
                <a:ea typeface="微軟正黑體" panose="020B0604030504040204" pitchFamily="34" charset="-120"/>
              </a:rPr>
              <a:t>增加毛利率</a:t>
            </a:r>
            <a:endParaRPr lang="en-US" altLang="zh-TW">
              <a:solidFill>
                <a:srgbClr val="0070C0"/>
              </a:solidFill>
              <a:latin typeface="微軟正黑體" panose="020B0604030504040204" pitchFamily="34" charset="-120"/>
              <a:ea typeface="微軟正黑體" panose="020B0604030504040204" pitchFamily="34" charset="-120"/>
            </a:endParaRPr>
          </a:p>
          <a:p>
            <a:pPr>
              <a:lnSpc>
                <a:spcPct val="120000"/>
              </a:lnSpc>
            </a:pPr>
            <a:r>
              <a:rPr lang="zh-TW" altLang="en-US">
                <a:latin typeface="微軟正黑體" panose="020B0604030504040204" pitchFamily="34" charset="-120"/>
                <a:ea typeface="微軟正黑體" panose="020B0604030504040204" pitchFamily="34" charset="-120"/>
              </a:rPr>
              <a:t>減少剩食讓全家能</a:t>
            </a:r>
            <a:r>
              <a:rPr lang="zh-TW" altLang="en-US">
                <a:solidFill>
                  <a:srgbClr val="2AA25D"/>
                </a:solidFill>
                <a:latin typeface="微軟正黑體" panose="020B0604030504040204" pitchFamily="34" charset="-120"/>
                <a:ea typeface="微軟正黑體" panose="020B0604030504040204" pitchFamily="34" charset="-120"/>
              </a:rPr>
              <a:t>實現永續綠色經營</a:t>
            </a:r>
            <a:r>
              <a:rPr lang="zh-TW" altLang="en-US">
                <a:latin typeface="微軟正黑體" panose="020B0604030504040204" pitchFamily="34" charset="-120"/>
                <a:ea typeface="微軟正黑體" panose="020B0604030504040204" pitchFamily="34" charset="-120"/>
              </a:rPr>
              <a:t>，友善環境，</a:t>
            </a:r>
            <a:r>
              <a:rPr lang="zh-TW" altLang="en-US">
                <a:solidFill>
                  <a:srgbClr val="2AA25D"/>
                </a:solidFill>
                <a:latin typeface="微軟正黑體" panose="020B0604030504040204" pitchFamily="34" charset="-120"/>
                <a:ea typeface="微軟正黑體" panose="020B0604030504040204" pitchFamily="34" charset="-120"/>
              </a:rPr>
              <a:t>守護地球之社會責任</a:t>
            </a:r>
            <a:r>
              <a:rPr lang="zh-TW" altLang="en-US">
                <a:latin typeface="微軟正黑體" panose="020B0604030504040204" pitchFamily="34" charset="-120"/>
                <a:ea typeface="微軟正黑體" panose="020B0604030504040204" pitchFamily="34" charset="-120"/>
              </a:rPr>
              <a:t>。</a:t>
            </a:r>
            <a:endParaRPr lang="en-US" altLang="zh-TW">
              <a:latin typeface="微軟正黑體" panose="020B0604030504040204" pitchFamily="34" charset="-120"/>
              <a:ea typeface="微軟正黑體" panose="020B0604030504040204" pitchFamily="34" charset="-120"/>
            </a:endParaRPr>
          </a:p>
          <a:p>
            <a:pPr>
              <a:lnSpc>
                <a:spcPct val="120000"/>
              </a:lnSpc>
            </a:pPr>
            <a:r>
              <a:rPr lang="zh-TW" altLang="en-US">
                <a:latin typeface="微軟正黑體" panose="020B0604030504040204" pitchFamily="34" charset="-120"/>
                <a:ea typeface="微軟正黑體" panose="020B0604030504040204" pitchFamily="34" charset="-120"/>
              </a:rPr>
              <a:t>運用</a:t>
            </a:r>
            <a:r>
              <a:rPr lang="en-US" altLang="zh-TW">
                <a:latin typeface="微軟正黑體" panose="020B0604030504040204" pitchFamily="34" charset="-120"/>
                <a:ea typeface="微軟正黑體" panose="020B0604030504040204" pitchFamily="34" charset="-120"/>
              </a:rPr>
              <a:t>Microsoft AI</a:t>
            </a:r>
            <a:r>
              <a:rPr lang="zh-TW" altLang="en-US">
                <a:latin typeface="微軟正黑體" panose="020B0604030504040204" pitchFamily="34" charset="-120"/>
                <a:ea typeface="微軟正黑體" panose="020B0604030504040204" pitchFamily="34" charset="-120"/>
              </a:rPr>
              <a:t>之數據科學家諮詢服務，驗證鮮食銷售預測模型的可行性，來支持全家銷售運營團隊在</a:t>
            </a:r>
            <a:r>
              <a:rPr lang="zh-TW" altLang="en-US">
                <a:solidFill>
                  <a:schemeClr val="accent2"/>
                </a:solidFill>
                <a:latin typeface="微軟正黑體" panose="020B0604030504040204" pitchFamily="34" charset="-120"/>
                <a:ea typeface="微軟正黑體" panose="020B0604030504040204" pitchFamily="34" charset="-120"/>
              </a:rPr>
              <a:t>不影響銷售量</a:t>
            </a:r>
            <a:r>
              <a:rPr lang="zh-TW" altLang="en-US">
                <a:latin typeface="微軟正黑體" panose="020B0604030504040204" pitchFamily="34" charset="-120"/>
                <a:ea typeface="微軟正黑體" panose="020B0604030504040204" pitchFamily="34" charset="-120"/>
              </a:rPr>
              <a:t>的前提下達成</a:t>
            </a:r>
            <a:r>
              <a:rPr lang="zh-TW" altLang="en-US">
                <a:solidFill>
                  <a:schemeClr val="accent2"/>
                </a:solidFill>
                <a:latin typeface="微軟正黑體" panose="020B0604030504040204" pitchFamily="34" charset="-120"/>
                <a:ea typeface="微軟正黑體" panose="020B0604030504040204" pitchFamily="34" charset="-120"/>
              </a:rPr>
              <a:t>減少鮮食報廢</a:t>
            </a:r>
            <a:r>
              <a:rPr lang="zh-TW" altLang="en-US">
                <a:latin typeface="微軟正黑體" panose="020B0604030504040204" pitchFamily="34" charset="-120"/>
                <a:ea typeface="微軟正黑體" panose="020B0604030504040204" pitchFamily="34" charset="-120"/>
              </a:rPr>
              <a:t>之目標。</a:t>
            </a:r>
            <a:endParaRPr lang="en-US" altLang="zh-TW">
              <a:latin typeface="微軟正黑體" panose="020B0604030504040204" pitchFamily="34" charset="-120"/>
              <a:ea typeface="微軟正黑體" panose="020B0604030504040204" pitchFamily="34" charset="-120"/>
            </a:endParaRPr>
          </a:p>
        </p:txBody>
      </p:sp>
      <p:pic>
        <p:nvPicPr>
          <p:cNvPr id="6" name="Picture 2" descr="ãFamilymart logo no backgroundãçåçæå°çµæ">
            <a:extLst>
              <a:ext uri="{FF2B5EF4-FFF2-40B4-BE49-F238E27FC236}">
                <a16:creationId xmlns:a16="http://schemas.microsoft.com/office/drawing/2014/main" id="{9572E038-70F0-46B1-9E18-5DD860E44C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507" y="2990477"/>
            <a:ext cx="3900993" cy="5673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788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Diagram 9">
            <a:extLst>
              <a:ext uri="{FF2B5EF4-FFF2-40B4-BE49-F238E27FC236}">
                <a16:creationId xmlns:a16="http://schemas.microsoft.com/office/drawing/2014/main" id="{8DDD786A-970D-4B4E-B5EB-4A602340A6C0}"/>
              </a:ext>
            </a:extLst>
          </p:cNvPr>
          <p:cNvGraphicFramePr/>
          <p:nvPr>
            <p:extLst>
              <p:ext uri="{D42A27DB-BD31-4B8C-83A1-F6EECF244321}">
                <p14:modId xmlns:p14="http://schemas.microsoft.com/office/powerpoint/2010/main" val="3101725686"/>
              </p:ext>
            </p:extLst>
          </p:nvPr>
        </p:nvGraphicFramePr>
        <p:xfrm>
          <a:off x="4070927" y="1476951"/>
          <a:ext cx="5262437" cy="41393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ãFamilymart logo no backgroundãçåçæå°çµæ">
            <a:extLst>
              <a:ext uri="{FF2B5EF4-FFF2-40B4-BE49-F238E27FC236}">
                <a16:creationId xmlns:a16="http://schemas.microsoft.com/office/drawing/2014/main" id="{4F7B9EB3-3352-476A-B741-DC7A4A594FB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4197" y="297153"/>
            <a:ext cx="2111433" cy="30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9498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45">
            <a:extLst>
              <a:ext uri="{FF2B5EF4-FFF2-40B4-BE49-F238E27FC236}">
                <a16:creationId xmlns:a16="http://schemas.microsoft.com/office/drawing/2014/main" id="{65256B7D-D0E1-4F48-B97E-634591771BE2}"/>
              </a:ext>
            </a:extLst>
          </p:cNvPr>
          <p:cNvSpPr/>
          <p:nvPr/>
        </p:nvSpPr>
        <p:spPr>
          <a:xfrm>
            <a:off x="0" y="0"/>
            <a:ext cx="6633556" cy="6857999"/>
          </a:xfrm>
          <a:prstGeom prst="rect">
            <a:avLst/>
          </a:prstGeom>
          <a:solidFill>
            <a:schemeClr val="bg1">
              <a:alpha val="819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軟正黑體" panose="020B0604030504040204" pitchFamily="34" charset="-120"/>
              <a:ea typeface="微軟正黑體" panose="020B0604030504040204" pitchFamily="34" charset="-120"/>
            </a:endParaRPr>
          </a:p>
        </p:txBody>
      </p:sp>
      <p:sp>
        <p:nvSpPr>
          <p:cNvPr id="7" name="Rectangle 6">
            <a:extLst>
              <a:ext uri="{FF2B5EF4-FFF2-40B4-BE49-F238E27FC236}">
                <a16:creationId xmlns:a16="http://schemas.microsoft.com/office/drawing/2014/main" id="{AB908720-037D-41BC-A09C-C5BE65687401}"/>
              </a:ext>
            </a:extLst>
          </p:cNvPr>
          <p:cNvSpPr/>
          <p:nvPr/>
        </p:nvSpPr>
        <p:spPr bwMode="auto">
          <a:xfrm>
            <a:off x="422712" y="3286880"/>
            <a:ext cx="1567728"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kern="0">
                <a:solidFill>
                  <a:srgbClr val="FFFFFF"/>
                </a:solidFill>
                <a:latin typeface="微軟正黑體" panose="020B0604030504040204" pitchFamily="34" charset="-120"/>
                <a:ea typeface="微軟正黑體" panose="020B0604030504040204" pitchFamily="34" charset="-120"/>
                <a:cs typeface="Segoe UI" pitchFamily="34" charset="0"/>
              </a:rPr>
              <a:t>個人化</a:t>
            </a:r>
            <a:endParaRPr lang="en-US" sz="1765" kern="0">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8" name="Rectangle 7">
            <a:extLst>
              <a:ext uri="{FF2B5EF4-FFF2-40B4-BE49-F238E27FC236}">
                <a16:creationId xmlns:a16="http://schemas.microsoft.com/office/drawing/2014/main" id="{1863C1B6-7F1B-4B15-9D7D-45904E50C904}"/>
              </a:ext>
            </a:extLst>
          </p:cNvPr>
          <p:cNvSpPr/>
          <p:nvPr/>
        </p:nvSpPr>
        <p:spPr bwMode="auto">
          <a:xfrm>
            <a:off x="2181611" y="3286880"/>
            <a:ext cx="1321058"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kern="0">
                <a:solidFill>
                  <a:srgbClr val="FFFFFF"/>
                </a:solidFill>
                <a:latin typeface="微軟正黑體" panose="020B0604030504040204" pitchFamily="34" charset="-120"/>
                <a:ea typeface="微軟正黑體" panose="020B0604030504040204" pitchFamily="34" charset="-120"/>
                <a:cs typeface="Segoe UI" pitchFamily="34" charset="0"/>
              </a:rPr>
              <a:t>銷售優化</a:t>
            </a:r>
            <a:endParaRPr lang="en-US" sz="1765" kern="0">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9" name="Rectangle 8">
            <a:extLst>
              <a:ext uri="{FF2B5EF4-FFF2-40B4-BE49-F238E27FC236}">
                <a16:creationId xmlns:a16="http://schemas.microsoft.com/office/drawing/2014/main" id="{6D3C4F06-AD3D-463B-8981-715566A665E9}"/>
              </a:ext>
            </a:extLst>
          </p:cNvPr>
          <p:cNvSpPr/>
          <p:nvPr/>
        </p:nvSpPr>
        <p:spPr bwMode="auto">
          <a:xfrm>
            <a:off x="3693838" y="3286880"/>
            <a:ext cx="1418969"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kern="0">
                <a:solidFill>
                  <a:srgbClr val="FFFFFF"/>
                </a:solidFill>
                <a:latin typeface="微軟正黑體" panose="020B0604030504040204" pitchFamily="34" charset="-120"/>
                <a:ea typeface="微軟正黑體" panose="020B0604030504040204" pitchFamily="34" charset="-120"/>
                <a:cs typeface="Segoe UI" pitchFamily="34" charset="0"/>
              </a:rPr>
              <a:t>動態定價</a:t>
            </a:r>
            <a:endParaRPr lang="en-US" sz="1765" kern="0">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10" name="Rectangle 9">
            <a:extLst>
              <a:ext uri="{FF2B5EF4-FFF2-40B4-BE49-F238E27FC236}">
                <a16:creationId xmlns:a16="http://schemas.microsoft.com/office/drawing/2014/main" id="{37144C8A-FE51-4600-BDA9-2C17C826C47F}"/>
              </a:ext>
            </a:extLst>
          </p:cNvPr>
          <p:cNvSpPr/>
          <p:nvPr/>
        </p:nvSpPr>
        <p:spPr bwMode="auto">
          <a:xfrm>
            <a:off x="8716363" y="3286880"/>
            <a:ext cx="1443537"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a:solidFill>
                  <a:srgbClr val="FFFFFF"/>
                </a:solidFill>
                <a:latin typeface="微軟正黑體" panose="020B0604030504040204" pitchFamily="34" charset="-120"/>
                <a:ea typeface="微軟正黑體" panose="020B0604030504040204" pitchFamily="34" charset="-120"/>
                <a:cs typeface="Segoe UI" pitchFamily="34" charset="0"/>
              </a:rPr>
              <a:t>銷售預測</a:t>
            </a:r>
            <a:endParaRPr lang="en-US" sz="1765">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11" name="Rectangle 10">
            <a:extLst>
              <a:ext uri="{FF2B5EF4-FFF2-40B4-BE49-F238E27FC236}">
                <a16:creationId xmlns:a16="http://schemas.microsoft.com/office/drawing/2014/main" id="{75FDBBF5-C622-464C-B14A-E509F5D4B795}"/>
              </a:ext>
            </a:extLst>
          </p:cNvPr>
          <p:cNvSpPr/>
          <p:nvPr/>
        </p:nvSpPr>
        <p:spPr bwMode="auto">
          <a:xfrm>
            <a:off x="7095691" y="3286880"/>
            <a:ext cx="1429502"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a:solidFill>
                  <a:srgbClr val="FFFFFF"/>
                </a:solidFill>
                <a:latin typeface="微軟正黑體" panose="020B0604030504040204" pitchFamily="34" charset="-120"/>
                <a:ea typeface="微軟正黑體" panose="020B0604030504040204" pitchFamily="34" charset="-120"/>
                <a:cs typeface="Segoe UI" pitchFamily="34" charset="0"/>
              </a:rPr>
              <a:t>庫存優化</a:t>
            </a:r>
            <a:endParaRPr lang="en-US" sz="1765">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12" name="Rectangle 11">
            <a:extLst>
              <a:ext uri="{FF2B5EF4-FFF2-40B4-BE49-F238E27FC236}">
                <a16:creationId xmlns:a16="http://schemas.microsoft.com/office/drawing/2014/main" id="{5FCC2036-6340-4315-A6FB-3BC99C5CEF95}"/>
              </a:ext>
            </a:extLst>
          </p:cNvPr>
          <p:cNvSpPr/>
          <p:nvPr/>
        </p:nvSpPr>
        <p:spPr bwMode="auto">
          <a:xfrm>
            <a:off x="5303977" y="3286880"/>
            <a:ext cx="1600545"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a:solidFill>
                  <a:srgbClr val="FFFFFF"/>
                </a:solidFill>
                <a:latin typeface="微軟正黑體" panose="020B0604030504040204" pitchFamily="34" charset="-120"/>
                <a:ea typeface="微軟正黑體" panose="020B0604030504040204" pitchFamily="34" charset="-120"/>
                <a:cs typeface="Segoe UI" pitchFamily="34" charset="0"/>
              </a:rPr>
              <a:t>營運效率</a:t>
            </a:r>
            <a:endParaRPr lang="en-US" sz="1765">
              <a:solidFill>
                <a:srgbClr val="FFFFFF"/>
              </a:solidFill>
              <a:latin typeface="微軟正黑體" panose="020B0604030504040204" pitchFamily="34" charset="-120"/>
              <a:ea typeface="微軟正黑體" panose="020B0604030504040204" pitchFamily="34" charset="-120"/>
              <a:cs typeface="Segoe UI" pitchFamily="34" charset="0"/>
            </a:endParaRPr>
          </a:p>
        </p:txBody>
      </p:sp>
      <p:sp>
        <p:nvSpPr>
          <p:cNvPr id="13" name="TextBox 12">
            <a:extLst>
              <a:ext uri="{FF2B5EF4-FFF2-40B4-BE49-F238E27FC236}">
                <a16:creationId xmlns:a16="http://schemas.microsoft.com/office/drawing/2014/main" id="{A4A9B389-3D94-4E81-AB5E-C5845F5B895F}"/>
              </a:ext>
            </a:extLst>
          </p:cNvPr>
          <p:cNvSpPr txBox="1"/>
          <p:nvPr/>
        </p:nvSpPr>
        <p:spPr>
          <a:xfrm>
            <a:off x="336783" y="4734115"/>
            <a:ext cx="1693882" cy="1457030"/>
          </a:xfrm>
          <a:prstGeom prst="rect">
            <a:avLst/>
          </a:prstGeom>
          <a:noFill/>
        </p:spPr>
        <p:txBody>
          <a:bodyPr wrap="square" lIns="182828" tIns="146263" rIns="182828" bIns="146263" rtlCol="0">
            <a:spAutoFit/>
          </a:bodyPr>
          <a:lstStyle/>
          <a:p>
            <a:pPr defTabSz="914049">
              <a:spcAft>
                <a:spcPts val="600"/>
              </a:spcAft>
              <a:defRPr/>
            </a:pPr>
            <a:r>
              <a:rPr lang="zh-TW" altLang="en-US" sz="1176">
                <a:solidFill>
                  <a:srgbClr val="000000"/>
                </a:solidFill>
                <a:latin typeface="微軟正黑體" panose="020B0604030504040204" pitchFamily="34" charset="-120"/>
                <a:ea typeface="微軟正黑體" panose="020B0604030504040204" pitchFamily="34" charset="-120"/>
              </a:rPr>
              <a:t>我現在可以給這個客戶的最佳優惠或內容是什麼？</a:t>
            </a:r>
          </a:p>
          <a:p>
            <a:pPr defTabSz="914049">
              <a:spcAft>
                <a:spcPts val="600"/>
              </a:spcAft>
              <a:defRPr/>
            </a:pPr>
            <a:r>
              <a:rPr lang="zh-TW" altLang="en-US" sz="1176">
                <a:solidFill>
                  <a:srgbClr val="000000"/>
                </a:solidFill>
                <a:latin typeface="微軟正黑體" panose="020B0604030504040204" pitchFamily="34" charset="-120"/>
                <a:ea typeface="微軟正黑體" panose="020B0604030504040204" pitchFamily="34" charset="-120"/>
              </a:rPr>
              <a:t>（所以我可以最大化我的回覆率並創造差異化的體驗）</a:t>
            </a:r>
            <a:endParaRPr lang="en-US" sz="1176">
              <a:solidFill>
                <a:srgbClr val="000000"/>
              </a:solidFill>
              <a:latin typeface="微軟正黑體" panose="020B0604030504040204" pitchFamily="34" charset="-120"/>
              <a:ea typeface="微軟正黑體" panose="020B0604030504040204" pitchFamily="34" charset="-120"/>
            </a:endParaRPr>
          </a:p>
        </p:txBody>
      </p:sp>
      <p:cxnSp>
        <p:nvCxnSpPr>
          <p:cNvPr id="14" name="Straight Connector 13">
            <a:extLst>
              <a:ext uri="{FF2B5EF4-FFF2-40B4-BE49-F238E27FC236}">
                <a16:creationId xmlns:a16="http://schemas.microsoft.com/office/drawing/2014/main" id="{18D4CEF2-E3A4-4824-9C95-A6FB11A4DAC0}"/>
              </a:ext>
            </a:extLst>
          </p:cNvPr>
          <p:cNvCxnSpPr/>
          <p:nvPr/>
        </p:nvCxnSpPr>
        <p:spPr>
          <a:xfrm>
            <a:off x="1132600" y="4516036"/>
            <a:ext cx="0" cy="247469"/>
          </a:xfrm>
          <a:prstGeom prst="line">
            <a:avLst/>
          </a:prstGeom>
          <a:noFill/>
          <a:ln w="28575" cap="flat" cmpd="sng" algn="ctr">
            <a:solidFill>
              <a:srgbClr val="00BCF2"/>
            </a:solidFill>
            <a:prstDash val="solid"/>
            <a:headEnd type="none"/>
            <a:tailEnd type="none"/>
          </a:ln>
          <a:effectLst/>
        </p:spPr>
      </p:cxnSp>
      <p:cxnSp>
        <p:nvCxnSpPr>
          <p:cNvPr id="15" name="Straight Connector 14">
            <a:extLst>
              <a:ext uri="{FF2B5EF4-FFF2-40B4-BE49-F238E27FC236}">
                <a16:creationId xmlns:a16="http://schemas.microsoft.com/office/drawing/2014/main" id="{E396996B-21A0-4AF5-AE0F-9F44B0C71D58}"/>
              </a:ext>
            </a:extLst>
          </p:cNvPr>
          <p:cNvCxnSpPr/>
          <p:nvPr/>
        </p:nvCxnSpPr>
        <p:spPr>
          <a:xfrm>
            <a:off x="2850230" y="4516036"/>
            <a:ext cx="0" cy="906443"/>
          </a:xfrm>
          <a:prstGeom prst="line">
            <a:avLst/>
          </a:prstGeom>
          <a:noFill/>
          <a:ln w="28575" cap="flat" cmpd="sng" algn="ctr">
            <a:solidFill>
              <a:srgbClr val="00BCF2"/>
            </a:solidFill>
            <a:prstDash val="solid"/>
            <a:headEnd type="none"/>
            <a:tailEnd type="none"/>
          </a:ln>
          <a:effectLst/>
        </p:spPr>
      </p:cxnSp>
      <p:cxnSp>
        <p:nvCxnSpPr>
          <p:cNvPr id="16" name="Straight Connector 15">
            <a:extLst>
              <a:ext uri="{FF2B5EF4-FFF2-40B4-BE49-F238E27FC236}">
                <a16:creationId xmlns:a16="http://schemas.microsoft.com/office/drawing/2014/main" id="{2863A68F-557F-4E55-8500-B92B0A081234}"/>
              </a:ext>
            </a:extLst>
          </p:cNvPr>
          <p:cNvCxnSpPr/>
          <p:nvPr/>
        </p:nvCxnSpPr>
        <p:spPr>
          <a:xfrm>
            <a:off x="4421592" y="4516036"/>
            <a:ext cx="0" cy="1500846"/>
          </a:xfrm>
          <a:prstGeom prst="line">
            <a:avLst/>
          </a:prstGeom>
          <a:noFill/>
          <a:ln w="28575" cap="flat" cmpd="sng" algn="ctr">
            <a:solidFill>
              <a:srgbClr val="00BCF2"/>
            </a:solidFill>
            <a:prstDash val="solid"/>
            <a:headEnd type="none"/>
            <a:tailEnd type="none"/>
          </a:ln>
          <a:effectLst/>
        </p:spPr>
      </p:cxnSp>
      <p:cxnSp>
        <p:nvCxnSpPr>
          <p:cNvPr id="17" name="Straight Connector 16">
            <a:extLst>
              <a:ext uri="{FF2B5EF4-FFF2-40B4-BE49-F238E27FC236}">
                <a16:creationId xmlns:a16="http://schemas.microsoft.com/office/drawing/2014/main" id="{21AC86C4-6297-4412-89FF-531DE7572EF3}"/>
              </a:ext>
            </a:extLst>
          </p:cNvPr>
          <p:cNvCxnSpPr/>
          <p:nvPr/>
        </p:nvCxnSpPr>
        <p:spPr>
          <a:xfrm>
            <a:off x="6088015" y="4516036"/>
            <a:ext cx="0" cy="247469"/>
          </a:xfrm>
          <a:prstGeom prst="line">
            <a:avLst/>
          </a:prstGeom>
          <a:noFill/>
          <a:ln w="28575" cap="flat" cmpd="sng" algn="ctr">
            <a:solidFill>
              <a:srgbClr val="00BCF2"/>
            </a:solidFill>
            <a:prstDash val="solid"/>
            <a:headEnd type="none"/>
            <a:tailEnd type="none"/>
          </a:ln>
          <a:effectLst/>
        </p:spPr>
      </p:cxnSp>
      <p:cxnSp>
        <p:nvCxnSpPr>
          <p:cNvPr id="18" name="Straight Connector 17">
            <a:extLst>
              <a:ext uri="{FF2B5EF4-FFF2-40B4-BE49-F238E27FC236}">
                <a16:creationId xmlns:a16="http://schemas.microsoft.com/office/drawing/2014/main" id="{6265EAED-9BA6-4A5B-BCAB-BFE5FCDFF510}"/>
              </a:ext>
            </a:extLst>
          </p:cNvPr>
          <p:cNvCxnSpPr/>
          <p:nvPr/>
        </p:nvCxnSpPr>
        <p:spPr>
          <a:xfrm>
            <a:off x="7783278" y="4516036"/>
            <a:ext cx="0" cy="906443"/>
          </a:xfrm>
          <a:prstGeom prst="line">
            <a:avLst/>
          </a:prstGeom>
          <a:noFill/>
          <a:ln w="28575" cap="flat" cmpd="sng" algn="ctr">
            <a:solidFill>
              <a:srgbClr val="00BCF2"/>
            </a:solidFill>
            <a:prstDash val="solid"/>
            <a:headEnd type="none"/>
            <a:tailEnd type="none"/>
          </a:ln>
          <a:effectLst/>
        </p:spPr>
      </p:cxnSp>
      <p:cxnSp>
        <p:nvCxnSpPr>
          <p:cNvPr id="19" name="Straight Connector 18">
            <a:extLst>
              <a:ext uri="{FF2B5EF4-FFF2-40B4-BE49-F238E27FC236}">
                <a16:creationId xmlns:a16="http://schemas.microsoft.com/office/drawing/2014/main" id="{9F2260B1-267F-4832-BFCF-7DA38E630D9C}"/>
              </a:ext>
            </a:extLst>
          </p:cNvPr>
          <p:cNvCxnSpPr/>
          <p:nvPr/>
        </p:nvCxnSpPr>
        <p:spPr>
          <a:xfrm>
            <a:off x="9391359" y="4516036"/>
            <a:ext cx="0" cy="1500846"/>
          </a:xfrm>
          <a:prstGeom prst="line">
            <a:avLst/>
          </a:prstGeom>
          <a:noFill/>
          <a:ln w="28575" cap="flat" cmpd="sng" algn="ctr">
            <a:solidFill>
              <a:srgbClr val="00BCF2"/>
            </a:solidFill>
            <a:prstDash val="solid"/>
            <a:headEnd type="none"/>
            <a:tailEnd type="none"/>
          </a:ln>
          <a:effectLst/>
        </p:spPr>
      </p:cxnSp>
      <p:sp>
        <p:nvSpPr>
          <p:cNvPr id="20" name="TextBox 19">
            <a:extLst>
              <a:ext uri="{FF2B5EF4-FFF2-40B4-BE49-F238E27FC236}">
                <a16:creationId xmlns:a16="http://schemas.microsoft.com/office/drawing/2014/main" id="{75C2F9F0-52DE-4E16-AFAA-896E9BFF0835}"/>
              </a:ext>
            </a:extLst>
          </p:cNvPr>
          <p:cNvSpPr txBox="1"/>
          <p:nvPr/>
        </p:nvSpPr>
        <p:spPr>
          <a:xfrm>
            <a:off x="1944385" y="5291540"/>
            <a:ext cx="1910259" cy="1094958"/>
          </a:xfrm>
          <a:prstGeom prst="rect">
            <a:avLst/>
          </a:prstGeom>
          <a:noFill/>
        </p:spPr>
        <p:txBody>
          <a:bodyPr wrap="square" lIns="182828" tIns="146263" rIns="182828" bIns="146263" rtlCol="0">
            <a:spAutoFit/>
          </a:bodyPr>
          <a:lstStyle/>
          <a:p>
            <a:pPr defTabSz="914049">
              <a:spcAft>
                <a:spcPts val="600"/>
              </a:spcAft>
              <a:defRPr/>
            </a:pPr>
            <a:r>
              <a:rPr lang="zh-TW" altLang="en-US" sz="1176">
                <a:latin typeface="微軟正黑體" panose="020B0604030504040204" pitchFamily="34" charset="-120"/>
                <a:ea typeface="微軟正黑體" panose="020B0604030504040204" pitchFamily="34" charset="-120"/>
              </a:rPr>
              <a:t>每個渠道投入的營銷支出是多少？</a:t>
            </a:r>
            <a:endParaRPr lang="en-US" altLang="zh-TW" sz="1176">
              <a:latin typeface="微軟正黑體" panose="020B0604030504040204" pitchFamily="34" charset="-120"/>
              <a:ea typeface="微軟正黑體" panose="020B0604030504040204" pitchFamily="34" charset="-120"/>
            </a:endParaRPr>
          </a:p>
          <a:p>
            <a:pPr defTabSz="914049">
              <a:spcAft>
                <a:spcPts val="600"/>
              </a:spcAft>
              <a:defRPr/>
            </a:pPr>
            <a:r>
              <a:rPr lang="zh-TW" altLang="en-US" sz="1176">
                <a:latin typeface="微軟正黑體" panose="020B0604030504040204" pitchFamily="34" charset="-120"/>
                <a:ea typeface="微軟正黑體" panose="020B0604030504040204" pitchFamily="34" charset="-120"/>
              </a:rPr>
              <a:t>（所以我可以獲得我投資的最大回報）</a:t>
            </a:r>
            <a:endParaRPr lang="en-US" sz="1176">
              <a:solidFill>
                <a:srgbClr val="000000"/>
              </a:solidFill>
              <a:latin typeface="微軟正黑體" panose="020B0604030504040204" pitchFamily="34" charset="-120"/>
              <a:ea typeface="微軟正黑體" panose="020B0604030504040204" pitchFamily="34" charset="-120"/>
            </a:endParaRPr>
          </a:p>
        </p:txBody>
      </p:sp>
      <p:sp>
        <p:nvSpPr>
          <p:cNvPr id="21" name="TextBox 20">
            <a:extLst>
              <a:ext uri="{FF2B5EF4-FFF2-40B4-BE49-F238E27FC236}">
                <a16:creationId xmlns:a16="http://schemas.microsoft.com/office/drawing/2014/main" id="{D8C8D9E8-AE5B-44C6-BE97-364691FBCF92}"/>
              </a:ext>
            </a:extLst>
          </p:cNvPr>
          <p:cNvSpPr txBox="1"/>
          <p:nvPr/>
        </p:nvSpPr>
        <p:spPr>
          <a:xfrm>
            <a:off x="3574686" y="5913835"/>
            <a:ext cx="2001753" cy="1022544"/>
          </a:xfrm>
          <a:prstGeom prst="rect">
            <a:avLst/>
          </a:prstGeom>
          <a:noFill/>
        </p:spPr>
        <p:txBody>
          <a:bodyPr wrap="square" lIns="182828" tIns="146263" rIns="182828" bIns="146263" rtlCol="0">
            <a:spAutoFit/>
          </a:bodyPr>
          <a:lstStyle/>
          <a:p>
            <a:pPr defTabSz="914049">
              <a:lnSpc>
                <a:spcPct val="90000"/>
              </a:lnSpc>
              <a:spcAft>
                <a:spcPts val="600"/>
              </a:spcAft>
              <a:defRPr/>
            </a:pPr>
            <a:r>
              <a:rPr lang="zh-TW" altLang="en-US" sz="1176">
                <a:solidFill>
                  <a:srgbClr val="000000"/>
                </a:solidFill>
                <a:latin typeface="微軟正黑體" panose="020B0604030504040204" pitchFamily="34" charset="-120"/>
                <a:ea typeface="微軟正黑體" panose="020B0604030504040204" pitchFamily="34" charset="-120"/>
              </a:rPr>
              <a:t>這個地方現在這個產品的最優惠價格是多少？</a:t>
            </a:r>
          </a:p>
          <a:p>
            <a:pPr defTabSz="914049">
              <a:lnSpc>
                <a:spcPct val="90000"/>
              </a:lnSpc>
              <a:spcAft>
                <a:spcPts val="600"/>
              </a:spcAft>
              <a:defRPr/>
            </a:pPr>
            <a:r>
              <a:rPr lang="zh-TW" altLang="en-US" sz="1176">
                <a:solidFill>
                  <a:srgbClr val="000000"/>
                </a:solidFill>
                <a:latin typeface="微軟正黑體" panose="020B0604030504040204" pitchFamily="34" charset="-120"/>
                <a:ea typeface="微軟正黑體" panose="020B0604030504040204" pitchFamily="34" charset="-120"/>
              </a:rPr>
              <a:t>（所以我可以最大化利潤和</a:t>
            </a:r>
            <a:r>
              <a:rPr lang="en-US" altLang="zh-TW" sz="1176">
                <a:solidFill>
                  <a:srgbClr val="000000"/>
                </a:solidFill>
                <a:latin typeface="微軟正黑體" panose="020B0604030504040204" pitchFamily="34" charset="-120"/>
                <a:ea typeface="微軟正黑體" panose="020B0604030504040204" pitchFamily="34" charset="-120"/>
              </a:rPr>
              <a:t>/</a:t>
            </a:r>
            <a:r>
              <a:rPr lang="zh-TW" altLang="en-US" sz="1176">
                <a:solidFill>
                  <a:srgbClr val="000000"/>
                </a:solidFill>
                <a:latin typeface="微軟正黑體" panose="020B0604030504040204" pitchFamily="34" charset="-120"/>
                <a:ea typeface="微軟正黑體" panose="020B0604030504040204" pitchFamily="34" charset="-120"/>
              </a:rPr>
              <a:t>或市場占有率）</a:t>
            </a:r>
            <a:endParaRPr lang="en-US" sz="1176">
              <a:solidFill>
                <a:srgbClr val="000000"/>
              </a:solidFill>
              <a:latin typeface="微軟正黑體" panose="020B0604030504040204" pitchFamily="34" charset="-120"/>
              <a:ea typeface="微軟正黑體" panose="020B0604030504040204" pitchFamily="34" charset="-120"/>
            </a:endParaRPr>
          </a:p>
        </p:txBody>
      </p:sp>
      <p:sp>
        <p:nvSpPr>
          <p:cNvPr id="22" name="TextBox 21">
            <a:extLst>
              <a:ext uri="{FF2B5EF4-FFF2-40B4-BE49-F238E27FC236}">
                <a16:creationId xmlns:a16="http://schemas.microsoft.com/office/drawing/2014/main" id="{AEABF75B-F6B4-4EA6-A8FE-19F321B2BC4C}"/>
              </a:ext>
            </a:extLst>
          </p:cNvPr>
          <p:cNvSpPr txBox="1"/>
          <p:nvPr/>
        </p:nvSpPr>
        <p:spPr>
          <a:xfrm>
            <a:off x="5028785" y="4682131"/>
            <a:ext cx="2035843" cy="1022544"/>
          </a:xfrm>
          <a:prstGeom prst="rect">
            <a:avLst/>
          </a:prstGeom>
          <a:noFill/>
        </p:spPr>
        <p:txBody>
          <a:bodyPr wrap="square" lIns="182828" tIns="146263" rIns="182828" bIns="146263" rtlCol="0">
            <a:spAutoFit/>
          </a:bodyPr>
          <a:lstStyle/>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什麼</a:t>
            </a:r>
            <a:r>
              <a:rPr lang="en-US" altLang="zh-TW" sz="1176">
                <a:latin typeface="微軟正黑體" panose="020B0604030504040204" pitchFamily="34" charset="-120"/>
                <a:ea typeface="微軟正黑體" panose="020B0604030504040204" pitchFamily="34" charset="-120"/>
              </a:rPr>
              <a:t>SKU</a:t>
            </a:r>
            <a:r>
              <a:rPr lang="zh-TW" altLang="en-US" sz="1176">
                <a:latin typeface="微軟正黑體" panose="020B0604030504040204" pitchFamily="34" charset="-120"/>
                <a:ea typeface="微軟正黑體" panose="020B0604030504040204" pitchFamily="34" charset="-120"/>
              </a:rPr>
              <a:t>，商店，團隊，機器，人</a:t>
            </a:r>
            <a:r>
              <a:rPr lang="en-US" altLang="zh-TW" sz="1176">
                <a:latin typeface="微軟正黑體" panose="020B0604030504040204" pitchFamily="34" charset="-120"/>
                <a:ea typeface="微軟正黑體" panose="020B0604030504040204" pitchFamily="34" charset="-120"/>
              </a:rPr>
              <a:t>......</a:t>
            </a:r>
            <a:r>
              <a:rPr lang="zh-TW" altLang="en-US" sz="1176">
                <a:latin typeface="微軟正黑體" panose="020B0604030504040204" pitchFamily="34" charset="-120"/>
                <a:ea typeface="微軟正黑體" panose="020B0604030504040204" pitchFamily="34" charset="-120"/>
              </a:rPr>
              <a:t>最有效</a:t>
            </a:r>
            <a:r>
              <a:rPr lang="en-US" altLang="zh-TW" sz="1176">
                <a:latin typeface="微軟正黑體" panose="020B0604030504040204" pitchFamily="34" charset="-120"/>
                <a:ea typeface="微軟正黑體" panose="020B0604030504040204" pitchFamily="34" charset="-120"/>
              </a:rPr>
              <a:t>?</a:t>
            </a:r>
          </a:p>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（所以我可以確定最佳做法並分配資源）</a:t>
            </a:r>
            <a:endParaRPr lang="en-US" sz="1176" i="1">
              <a:solidFill>
                <a:srgbClr val="000000"/>
              </a:solidFill>
              <a:latin typeface="微軟正黑體" panose="020B0604030504040204" pitchFamily="34" charset="-120"/>
              <a:ea typeface="微軟正黑體" panose="020B0604030504040204" pitchFamily="34" charset="-120"/>
            </a:endParaRPr>
          </a:p>
        </p:txBody>
      </p:sp>
      <p:sp>
        <p:nvSpPr>
          <p:cNvPr id="23" name="Rectangle 22">
            <a:extLst>
              <a:ext uri="{FF2B5EF4-FFF2-40B4-BE49-F238E27FC236}">
                <a16:creationId xmlns:a16="http://schemas.microsoft.com/office/drawing/2014/main" id="{4FBD138F-E684-46D6-B24F-6360414D31B6}"/>
              </a:ext>
            </a:extLst>
          </p:cNvPr>
          <p:cNvSpPr/>
          <p:nvPr/>
        </p:nvSpPr>
        <p:spPr bwMode="auto">
          <a:xfrm>
            <a:off x="10351070" y="3286880"/>
            <a:ext cx="1407994" cy="1227197"/>
          </a:xfrm>
          <a:prstGeom prst="rect">
            <a:avLst/>
          </a:prstGeom>
          <a:solidFill>
            <a:srgbClr val="00BCF2"/>
          </a:solidFill>
          <a:ln w="9525" cap="flat" cmpd="sng" algn="ctr">
            <a:solidFill>
              <a:srgbClr val="0078D7">
                <a:lumMod val="20000"/>
                <a:lumOff val="80000"/>
              </a:srgbClr>
            </a:solidFill>
            <a:prstDash val="solid"/>
            <a:headEnd type="none" w="med" len="med"/>
            <a:tailEnd type="none" w="med" len="med"/>
          </a:ln>
          <a:effectLst/>
        </p:spPr>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zh-TW" altLang="en-US" sz="1765" kern="0">
                <a:solidFill>
                  <a:srgbClr val="FFFFFF"/>
                </a:solidFill>
                <a:latin typeface="微軟正黑體" panose="020B0604030504040204" pitchFamily="34" charset="-120"/>
                <a:ea typeface="微軟正黑體" panose="020B0604030504040204" pitchFamily="34" charset="-120"/>
                <a:cs typeface="Segoe UI" pitchFamily="34" charset="0"/>
              </a:rPr>
              <a:t>零售執行</a:t>
            </a:r>
            <a:endParaRPr lang="en-US" sz="1765" kern="0">
              <a:solidFill>
                <a:srgbClr val="FFFFFF"/>
              </a:solidFill>
              <a:latin typeface="微軟正黑體" panose="020B0604030504040204" pitchFamily="34" charset="-120"/>
              <a:ea typeface="微軟正黑體" panose="020B0604030504040204" pitchFamily="34" charset="-120"/>
              <a:cs typeface="Segoe UI" pitchFamily="34" charset="0"/>
            </a:endParaRPr>
          </a:p>
        </p:txBody>
      </p:sp>
      <p:cxnSp>
        <p:nvCxnSpPr>
          <p:cNvPr id="24" name="Straight Connector 23">
            <a:extLst>
              <a:ext uri="{FF2B5EF4-FFF2-40B4-BE49-F238E27FC236}">
                <a16:creationId xmlns:a16="http://schemas.microsoft.com/office/drawing/2014/main" id="{CBDA5745-0626-46ED-B151-15B7BB461F4E}"/>
              </a:ext>
            </a:extLst>
          </p:cNvPr>
          <p:cNvCxnSpPr/>
          <p:nvPr/>
        </p:nvCxnSpPr>
        <p:spPr>
          <a:xfrm flipH="1">
            <a:off x="11040807" y="4516036"/>
            <a:ext cx="6364" cy="247469"/>
          </a:xfrm>
          <a:prstGeom prst="line">
            <a:avLst/>
          </a:prstGeom>
          <a:noFill/>
          <a:ln w="28575" cap="flat" cmpd="sng" algn="ctr">
            <a:solidFill>
              <a:srgbClr val="9BD2FF">
                <a:lumMod val="90000"/>
              </a:srgbClr>
            </a:solidFill>
            <a:prstDash val="solid"/>
            <a:headEnd type="none"/>
            <a:tailEnd type="none"/>
          </a:ln>
          <a:effectLst/>
        </p:spPr>
      </p:cxnSp>
      <p:sp>
        <p:nvSpPr>
          <p:cNvPr id="25" name="TextBox 24">
            <a:extLst>
              <a:ext uri="{FF2B5EF4-FFF2-40B4-BE49-F238E27FC236}">
                <a16:creationId xmlns:a16="http://schemas.microsoft.com/office/drawing/2014/main" id="{44F172AD-2381-4CC8-A034-3BC996234519}"/>
              </a:ext>
            </a:extLst>
          </p:cNvPr>
          <p:cNvSpPr txBox="1"/>
          <p:nvPr/>
        </p:nvSpPr>
        <p:spPr>
          <a:xfrm>
            <a:off x="6763147" y="5356418"/>
            <a:ext cx="2061264" cy="859611"/>
          </a:xfrm>
          <a:prstGeom prst="rect">
            <a:avLst/>
          </a:prstGeom>
          <a:noFill/>
        </p:spPr>
        <p:txBody>
          <a:bodyPr wrap="square" lIns="182828" tIns="146263" rIns="182828" bIns="146263" rtlCol="0">
            <a:spAutoFit/>
          </a:bodyPr>
          <a:lstStyle/>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什麼是合適的供應商？</a:t>
            </a:r>
            <a:endParaRPr lang="en-US" altLang="zh-TW" sz="1176">
              <a:latin typeface="微軟正黑體" panose="020B0604030504040204" pitchFamily="34" charset="-120"/>
              <a:ea typeface="微軟正黑體" panose="020B0604030504040204" pitchFamily="34" charset="-120"/>
            </a:endParaRPr>
          </a:p>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（所以我可以簡化和優化採購）</a:t>
            </a:r>
            <a:endParaRPr lang="en-US" sz="1176" i="1">
              <a:solidFill>
                <a:srgbClr val="000000"/>
              </a:solidFill>
              <a:latin typeface="微軟正黑體" panose="020B0604030504040204" pitchFamily="34" charset="-120"/>
              <a:ea typeface="微軟正黑體" panose="020B0604030504040204" pitchFamily="34" charset="-120"/>
            </a:endParaRPr>
          </a:p>
        </p:txBody>
      </p:sp>
      <p:sp>
        <p:nvSpPr>
          <p:cNvPr id="26" name="TextBox 25">
            <a:extLst>
              <a:ext uri="{FF2B5EF4-FFF2-40B4-BE49-F238E27FC236}">
                <a16:creationId xmlns:a16="http://schemas.microsoft.com/office/drawing/2014/main" id="{21C33AE7-FC5A-430E-BCBD-7A33747F6474}"/>
              </a:ext>
            </a:extLst>
          </p:cNvPr>
          <p:cNvSpPr txBox="1"/>
          <p:nvPr/>
        </p:nvSpPr>
        <p:spPr>
          <a:xfrm>
            <a:off x="8484942" y="5945005"/>
            <a:ext cx="2063251" cy="1022544"/>
          </a:xfrm>
          <a:prstGeom prst="rect">
            <a:avLst/>
          </a:prstGeom>
          <a:noFill/>
        </p:spPr>
        <p:txBody>
          <a:bodyPr wrap="square" lIns="182828" tIns="146263" rIns="182828" bIns="146263" rtlCol="0">
            <a:spAutoFit/>
          </a:bodyPr>
          <a:lstStyle/>
          <a:p>
            <a:pPr defTabSz="914192">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我可以期待哪些銷售或使用量？</a:t>
            </a:r>
            <a:endParaRPr lang="en-US" altLang="zh-TW" sz="1176">
              <a:latin typeface="微軟正黑體" panose="020B0604030504040204" pitchFamily="34" charset="-120"/>
              <a:ea typeface="微軟正黑體" panose="020B0604030504040204" pitchFamily="34" charset="-120"/>
            </a:endParaRPr>
          </a:p>
          <a:p>
            <a:pPr defTabSz="914192">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（所以我可以優化我的人員和資產利用率）</a:t>
            </a:r>
            <a:endParaRPr lang="en-US" sz="1176" i="1">
              <a:solidFill>
                <a:srgbClr val="505050">
                  <a:lumMod val="50000"/>
                </a:srgbClr>
              </a:solidFill>
              <a:latin typeface="微軟正黑體" panose="020B0604030504040204" pitchFamily="34" charset="-120"/>
              <a:ea typeface="微軟正黑體" panose="020B0604030504040204" pitchFamily="34" charset="-120"/>
            </a:endParaRPr>
          </a:p>
        </p:txBody>
      </p:sp>
      <p:sp>
        <p:nvSpPr>
          <p:cNvPr id="27" name="TextBox 26">
            <a:extLst>
              <a:ext uri="{FF2B5EF4-FFF2-40B4-BE49-F238E27FC236}">
                <a16:creationId xmlns:a16="http://schemas.microsoft.com/office/drawing/2014/main" id="{69812411-F375-46FB-BBBF-F6F79ABF6658}"/>
              </a:ext>
            </a:extLst>
          </p:cNvPr>
          <p:cNvSpPr txBox="1"/>
          <p:nvPr/>
        </p:nvSpPr>
        <p:spPr>
          <a:xfrm>
            <a:off x="10167836" y="4645328"/>
            <a:ext cx="1710765" cy="1022544"/>
          </a:xfrm>
          <a:prstGeom prst="rect">
            <a:avLst/>
          </a:prstGeom>
          <a:noFill/>
        </p:spPr>
        <p:txBody>
          <a:bodyPr wrap="square" lIns="182828" tIns="146263" rIns="182828" bIns="146263" rtlCol="0">
            <a:spAutoFit/>
          </a:bodyPr>
          <a:lstStyle/>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達到理想客戶的理想功能組合是什麼？</a:t>
            </a:r>
            <a:endParaRPr lang="en-US" altLang="zh-TW" sz="1176">
              <a:latin typeface="微軟正黑體" panose="020B0604030504040204" pitchFamily="34" charset="-120"/>
              <a:ea typeface="微軟正黑體" panose="020B0604030504040204" pitchFamily="34" charset="-120"/>
            </a:endParaRPr>
          </a:p>
          <a:p>
            <a:pPr defTabSz="914049">
              <a:lnSpc>
                <a:spcPct val="90000"/>
              </a:lnSpc>
              <a:spcAft>
                <a:spcPts val="600"/>
              </a:spcAft>
              <a:defRPr/>
            </a:pPr>
            <a:r>
              <a:rPr lang="zh-TW" altLang="en-US" sz="1176">
                <a:latin typeface="微軟正黑體" panose="020B0604030504040204" pitchFamily="34" charset="-120"/>
                <a:ea typeface="微軟正黑體" panose="020B0604030504040204" pitchFamily="34" charset="-120"/>
              </a:rPr>
              <a:t>（所以我可以區分競爭對手）</a:t>
            </a:r>
            <a:endParaRPr lang="en-US" sz="1176">
              <a:solidFill>
                <a:srgbClr val="000000"/>
              </a:solidFill>
              <a:latin typeface="微軟正黑體" panose="020B0604030504040204" pitchFamily="34" charset="-120"/>
              <a:ea typeface="微軟正黑體" panose="020B0604030504040204" pitchFamily="34" charset="-120"/>
            </a:endParaRPr>
          </a:p>
        </p:txBody>
      </p:sp>
      <p:pic>
        <p:nvPicPr>
          <p:cNvPr id="28" name="Picture 27">
            <a:extLst>
              <a:ext uri="{FF2B5EF4-FFF2-40B4-BE49-F238E27FC236}">
                <a16:creationId xmlns:a16="http://schemas.microsoft.com/office/drawing/2014/main" id="{629D43F7-8BB7-49B4-8413-D5B4296CA3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524" y="2421086"/>
            <a:ext cx="10921450" cy="1107438"/>
          </a:xfrm>
          <a:prstGeom prst="rect">
            <a:avLst/>
          </a:prstGeom>
        </p:spPr>
      </p:pic>
      <p:pic>
        <p:nvPicPr>
          <p:cNvPr id="29" name="Picture 28">
            <a:extLst>
              <a:ext uri="{FF2B5EF4-FFF2-40B4-BE49-F238E27FC236}">
                <a16:creationId xmlns:a16="http://schemas.microsoft.com/office/drawing/2014/main" id="{A2DFA8BC-E086-4D3F-9594-6251FECEECBA}"/>
              </a:ext>
            </a:extLst>
          </p:cNvPr>
          <p:cNvPicPr>
            <a:picLocks noChangeAspect="1"/>
          </p:cNvPicPr>
          <p:nvPr/>
        </p:nvPicPr>
        <p:blipFill>
          <a:blip r:embed="rId4"/>
          <a:stretch>
            <a:fillRect/>
          </a:stretch>
        </p:blipFill>
        <p:spPr>
          <a:xfrm>
            <a:off x="10494335" y="2433301"/>
            <a:ext cx="1227678" cy="1135737"/>
          </a:xfrm>
          <a:prstGeom prst="rect">
            <a:avLst/>
          </a:prstGeom>
        </p:spPr>
      </p:pic>
      <p:cxnSp>
        <p:nvCxnSpPr>
          <p:cNvPr id="30" name="Straight Arrow Connector 29">
            <a:extLst>
              <a:ext uri="{FF2B5EF4-FFF2-40B4-BE49-F238E27FC236}">
                <a16:creationId xmlns:a16="http://schemas.microsoft.com/office/drawing/2014/main" id="{9AB0D1E8-DCA5-4C20-BFE8-3F97A4E99F97}"/>
              </a:ext>
            </a:extLst>
          </p:cNvPr>
          <p:cNvCxnSpPr/>
          <p:nvPr/>
        </p:nvCxnSpPr>
        <p:spPr>
          <a:xfrm>
            <a:off x="422714" y="2159245"/>
            <a:ext cx="4606072" cy="0"/>
          </a:xfrm>
          <a:prstGeom prst="straightConnector1">
            <a:avLst/>
          </a:prstGeom>
          <a:ln w="19050">
            <a:solidFill>
              <a:srgbClr val="00BCF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CF3057E8-7EE5-4CEC-8209-6D3C235A2B50}"/>
              </a:ext>
            </a:extLst>
          </p:cNvPr>
          <p:cNvSpPr txBox="1"/>
          <p:nvPr/>
        </p:nvSpPr>
        <p:spPr>
          <a:xfrm>
            <a:off x="534055" y="1669744"/>
            <a:ext cx="4459953" cy="561131"/>
          </a:xfrm>
          <a:prstGeom prst="rect">
            <a:avLst/>
          </a:prstGeom>
          <a:noFill/>
        </p:spPr>
        <p:txBody>
          <a:bodyPr wrap="square" lIns="179259" tIns="143407" rIns="179259" bIns="143407" rtlCol="0">
            <a:spAutoFit/>
          </a:bodyPr>
          <a:lstStyle/>
          <a:p>
            <a:pPr algn="ctr" defTabSz="914192">
              <a:lnSpc>
                <a:spcPct val="90000"/>
              </a:lnSpc>
              <a:spcAft>
                <a:spcPts val="588"/>
              </a:spcAft>
              <a:defRPr/>
            </a:pPr>
            <a:r>
              <a:rPr lang="zh-TW" altLang="en-US" sz="1961">
                <a:solidFill>
                  <a:srgbClr val="00BCF2"/>
                </a:solidFill>
                <a:latin typeface="微軟正黑體" panose="020B0604030504040204" pitchFamily="34" charset="-120"/>
                <a:ea typeface="微軟正黑體" panose="020B0604030504040204" pitchFamily="34" charset="-120"/>
              </a:rPr>
              <a:t>銷售</a:t>
            </a:r>
            <a:endParaRPr lang="en-US" sz="1961">
              <a:solidFill>
                <a:srgbClr val="00BCF2"/>
              </a:solidFill>
              <a:latin typeface="微軟正黑體" panose="020B0604030504040204" pitchFamily="34" charset="-120"/>
              <a:ea typeface="微軟正黑體" panose="020B0604030504040204" pitchFamily="34" charset="-120"/>
            </a:endParaRPr>
          </a:p>
        </p:txBody>
      </p:sp>
      <p:sp>
        <p:nvSpPr>
          <p:cNvPr id="32" name="TextBox 31">
            <a:extLst>
              <a:ext uri="{FF2B5EF4-FFF2-40B4-BE49-F238E27FC236}">
                <a16:creationId xmlns:a16="http://schemas.microsoft.com/office/drawing/2014/main" id="{56BCEF3C-BBC4-4E66-B3AB-BC62CBBCD862}"/>
              </a:ext>
            </a:extLst>
          </p:cNvPr>
          <p:cNvSpPr txBox="1"/>
          <p:nvPr/>
        </p:nvSpPr>
        <p:spPr>
          <a:xfrm>
            <a:off x="6161892" y="1669744"/>
            <a:ext cx="4459953" cy="561131"/>
          </a:xfrm>
          <a:prstGeom prst="rect">
            <a:avLst/>
          </a:prstGeom>
          <a:noFill/>
        </p:spPr>
        <p:txBody>
          <a:bodyPr wrap="square" lIns="179259" tIns="143407" rIns="179259" bIns="143407" rtlCol="0">
            <a:spAutoFit/>
          </a:bodyPr>
          <a:lstStyle/>
          <a:p>
            <a:pPr algn="ctr" defTabSz="914192">
              <a:lnSpc>
                <a:spcPct val="90000"/>
              </a:lnSpc>
              <a:spcAft>
                <a:spcPts val="588"/>
              </a:spcAft>
              <a:defRPr/>
            </a:pPr>
            <a:r>
              <a:rPr lang="zh-TW" altLang="en-US" sz="1961">
                <a:solidFill>
                  <a:srgbClr val="00BCF2"/>
                </a:solidFill>
                <a:latin typeface="微軟正黑體" panose="020B0604030504040204" pitchFamily="34" charset="-120"/>
                <a:ea typeface="微軟正黑體" panose="020B0604030504040204" pitchFamily="34" charset="-120"/>
              </a:rPr>
              <a:t>營運</a:t>
            </a:r>
            <a:endParaRPr lang="en-US" sz="1961">
              <a:solidFill>
                <a:srgbClr val="00BCF2"/>
              </a:solidFill>
              <a:latin typeface="微軟正黑體" panose="020B0604030504040204" pitchFamily="34" charset="-120"/>
              <a:ea typeface="微軟正黑體" panose="020B0604030504040204" pitchFamily="34" charset="-120"/>
            </a:endParaRPr>
          </a:p>
        </p:txBody>
      </p:sp>
      <p:cxnSp>
        <p:nvCxnSpPr>
          <p:cNvPr id="33" name="Straight Arrow Connector 32">
            <a:extLst>
              <a:ext uri="{FF2B5EF4-FFF2-40B4-BE49-F238E27FC236}">
                <a16:creationId xmlns:a16="http://schemas.microsoft.com/office/drawing/2014/main" id="{FD00B4F3-69F6-471C-94B6-0D473A640C12}"/>
              </a:ext>
            </a:extLst>
          </p:cNvPr>
          <p:cNvCxnSpPr/>
          <p:nvPr/>
        </p:nvCxnSpPr>
        <p:spPr>
          <a:xfrm>
            <a:off x="5303976" y="2159246"/>
            <a:ext cx="6169810" cy="26888"/>
          </a:xfrm>
          <a:prstGeom prst="straightConnector1">
            <a:avLst/>
          </a:prstGeom>
          <a:ln w="19050">
            <a:solidFill>
              <a:srgbClr val="00BCF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550786A-4D0D-4466-AD3F-B235DF680456}"/>
              </a:ext>
            </a:extLst>
          </p:cNvPr>
          <p:cNvSpPr txBox="1"/>
          <p:nvPr/>
        </p:nvSpPr>
        <p:spPr>
          <a:xfrm>
            <a:off x="980902" y="117279"/>
            <a:ext cx="8620297" cy="1246007"/>
          </a:xfrm>
          <a:prstGeom prst="rect">
            <a:avLst/>
          </a:prstGeom>
        </p:spPr>
        <p:txBody>
          <a:bodyPr vert="horz" lIns="91440" tIns="45720" rIns="91440" bIns="45720" rtlCol="0" anchor="ctr">
            <a:normAutofit fontScale="97500"/>
          </a:bodyPr>
          <a:lstStyle>
            <a:lvl1pPr algn="ctr" defTabSz="914201">
              <a:lnSpc>
                <a:spcPct val="90000"/>
              </a:lnSpc>
              <a:spcBef>
                <a:spcPct val="0"/>
              </a:spcBef>
              <a:buNone/>
              <a:defRPr sz="4400" b="1">
                <a:solidFill>
                  <a:schemeClr val="accent1"/>
                </a:solidFill>
                <a:latin typeface="Microsoft JhengHei" panose="020B0604030504040204" pitchFamily="34" charset="-120"/>
                <a:ea typeface="Microsoft JhengHei" panose="020B0604030504040204" pitchFamily="34" charset="-120"/>
                <a:cs typeface="+mj-cs"/>
              </a:defRPr>
            </a:lvl1pPr>
          </a:lstStyle>
          <a:p>
            <a:r>
              <a:rPr lang="en-US" altLang="zh-TW" sz="4000"/>
              <a:t>Data &amp; AI </a:t>
            </a:r>
            <a:r>
              <a:rPr lang="zh-TW" altLang="en-US" sz="4000"/>
              <a:t>零售業的變革性解決方案</a:t>
            </a:r>
            <a:endParaRPr lang="en-US" sz="4000"/>
          </a:p>
        </p:txBody>
      </p:sp>
      <p:sp>
        <p:nvSpPr>
          <p:cNvPr id="35" name="Rectangle: Rounded Corners 3">
            <a:extLst>
              <a:ext uri="{FF2B5EF4-FFF2-40B4-BE49-F238E27FC236}">
                <a16:creationId xmlns:a16="http://schemas.microsoft.com/office/drawing/2014/main" id="{E5594D42-8372-46B2-B296-0EB74FDBD4F0}"/>
              </a:ext>
            </a:extLst>
          </p:cNvPr>
          <p:cNvSpPr/>
          <p:nvPr/>
        </p:nvSpPr>
        <p:spPr bwMode="auto">
          <a:xfrm>
            <a:off x="8539942" y="2252595"/>
            <a:ext cx="1716928" cy="4530591"/>
          </a:xfrm>
          <a:prstGeom prst="roundRect">
            <a:avLst/>
          </a:prstGeom>
          <a:noFill/>
          <a:ln w="28575">
            <a:solidFill>
              <a:srgbClr val="4472C4"/>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b="1">
              <a:solidFill>
                <a:schemeClr val="bg1"/>
              </a:solidFill>
              <a:latin typeface="微軟正黑體" panose="020B0604030504040204" pitchFamily="34" charset="-120"/>
              <a:ea typeface="微軟正黑體" panose="020B0604030504040204" pitchFamily="34" charset="-120"/>
              <a:cs typeface="Segoe UI" pitchFamily="34" charset="0"/>
            </a:endParaRPr>
          </a:p>
        </p:txBody>
      </p:sp>
      <p:sp>
        <p:nvSpPr>
          <p:cNvPr id="36" name="Rectangle: Rounded Corners 3">
            <a:extLst>
              <a:ext uri="{FF2B5EF4-FFF2-40B4-BE49-F238E27FC236}">
                <a16:creationId xmlns:a16="http://schemas.microsoft.com/office/drawing/2014/main" id="{8E6378F0-1845-4880-8EAE-61E32D86FF1B}"/>
              </a:ext>
            </a:extLst>
          </p:cNvPr>
          <p:cNvSpPr/>
          <p:nvPr/>
        </p:nvSpPr>
        <p:spPr bwMode="auto">
          <a:xfrm>
            <a:off x="5153891" y="2244437"/>
            <a:ext cx="5095702" cy="4547062"/>
          </a:xfrm>
          <a:prstGeom prst="roundRect">
            <a:avLst>
              <a:gd name="adj" fmla="val 7310"/>
            </a:avLst>
          </a:prstGeom>
          <a:noFill/>
          <a:ln w="28575">
            <a:solidFill>
              <a:srgbClr val="4472C4"/>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b="1">
              <a:solidFill>
                <a:schemeClr val="bg1"/>
              </a:solidFill>
              <a:latin typeface="微軟正黑體" panose="020B0604030504040204" pitchFamily="34" charset="-120"/>
              <a:ea typeface="微軟正黑體" panose="020B0604030504040204" pitchFamily="34" charset="-120"/>
              <a:cs typeface="Segoe UI" pitchFamily="34" charset="0"/>
            </a:endParaRPr>
          </a:p>
        </p:txBody>
      </p:sp>
    </p:spTree>
    <p:extLst>
      <p:ext uri="{BB962C8B-B14F-4D97-AF65-F5344CB8AC3E}">
        <p14:creationId xmlns:p14="http://schemas.microsoft.com/office/powerpoint/2010/main" val="1062393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arn(outVertical)">
                                      <p:cBhvr>
                                        <p:cTn id="7" dur="500"/>
                                        <p:tgtEl>
                                          <p:spTgt spid="30"/>
                                        </p:tgtEl>
                                      </p:cBhvr>
                                    </p:animEffect>
                                  </p:childTnLst>
                                </p:cTn>
                              </p:par>
                              <p:par>
                                <p:cTn id="8" presetID="16" presetClass="entr" presetSubtype="37"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barn(outVertical)">
                                      <p:cBhvr>
                                        <p:cTn id="10" dur="500"/>
                                        <p:tgtEl>
                                          <p:spTgt spid="33"/>
                                        </p:tgtEl>
                                      </p:cBhvr>
                                    </p:animEffect>
                                  </p:childTnLst>
                                </p:cTn>
                              </p:par>
                            </p:childTnLst>
                          </p:cTn>
                        </p:par>
                        <p:par>
                          <p:cTn id="11" fill="hold">
                            <p:stCondLst>
                              <p:cond delay="500"/>
                            </p:stCondLst>
                            <p:childTnLst>
                              <p:par>
                                <p:cTn id="12" presetID="22" presetClass="entr" presetSubtype="1"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wipe(up)">
                                      <p:cBhvr>
                                        <p:cTn id="14" dur="500"/>
                                        <p:tgtEl>
                                          <p:spTgt spid="28"/>
                                        </p:tgtEl>
                                      </p:cBhvr>
                                    </p:animEffect>
                                  </p:childTnLst>
                                </p:cTn>
                              </p:par>
                            </p:childTnLst>
                          </p:cTn>
                        </p:par>
                        <p:par>
                          <p:cTn id="15" fill="hold">
                            <p:stCondLst>
                              <p:cond delay="1000"/>
                            </p:stCondLst>
                            <p:childTnLst>
                              <p:par>
                                <p:cTn id="16" presetID="21" presetClass="entr" presetSubtype="1" fill="hold" grpId="0" nodeType="after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wheel(1)">
                                      <p:cBhvr>
                                        <p:cTn id="18" dur="2000"/>
                                        <p:tgtEl>
                                          <p:spTgt spid="35"/>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wheel(1)">
                                      <p:cBhvr>
                                        <p:cTn id="23" dur="2000"/>
                                        <p:tgtEl>
                                          <p:spTgt spid="36"/>
                                        </p:tgtEl>
                                      </p:cBhvr>
                                    </p:animEffect>
                                  </p:childTnLst>
                                </p:cTn>
                              </p:par>
                              <p:par>
                                <p:cTn id="24" presetID="1" presetClass="exit" presetSubtype="0" fill="hold" grpId="1" nodeType="withEffect">
                                  <p:stCondLst>
                                    <p:cond delay="0"/>
                                  </p:stCondLst>
                                  <p:childTnLst>
                                    <p:set>
                                      <p:cBhvr>
                                        <p:cTn id="25" dur="1" fill="hold">
                                          <p:stCondLst>
                                            <p:cond delay="0"/>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5" grpId="1"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45">
            <a:extLst>
              <a:ext uri="{FF2B5EF4-FFF2-40B4-BE49-F238E27FC236}">
                <a16:creationId xmlns:a16="http://schemas.microsoft.com/office/drawing/2014/main" id="{15C5AB48-1597-44F8-BA94-FE800911355C}"/>
              </a:ext>
            </a:extLst>
          </p:cNvPr>
          <p:cNvSpPr/>
          <p:nvPr/>
        </p:nvSpPr>
        <p:spPr>
          <a:xfrm>
            <a:off x="0" y="0"/>
            <a:ext cx="6633556" cy="6857999"/>
          </a:xfrm>
          <a:prstGeom prst="rect">
            <a:avLst/>
          </a:prstGeom>
          <a:solidFill>
            <a:schemeClr val="bg1">
              <a:alpha val="819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軟正黑體" panose="020B0604030504040204" pitchFamily="34" charset="-120"/>
              <a:ea typeface="微軟正黑體" panose="020B0604030504040204" pitchFamily="34" charset="-120"/>
            </a:endParaRPr>
          </a:p>
        </p:txBody>
      </p:sp>
      <p:sp>
        <p:nvSpPr>
          <p:cNvPr id="5" name="Title 4">
            <a:extLst>
              <a:ext uri="{FF2B5EF4-FFF2-40B4-BE49-F238E27FC236}">
                <a16:creationId xmlns:a16="http://schemas.microsoft.com/office/drawing/2014/main" id="{6B0A6983-DB73-4F32-9E17-406F914452CA}"/>
              </a:ext>
            </a:extLst>
          </p:cNvPr>
          <p:cNvSpPr>
            <a:spLocks noGrp="1"/>
          </p:cNvSpPr>
          <p:nvPr>
            <p:ph type="title" idx="4294967295"/>
          </p:nvPr>
        </p:nvSpPr>
        <p:spPr>
          <a:xfrm>
            <a:off x="3169927" y="240304"/>
            <a:ext cx="5784230" cy="899537"/>
          </a:xfrm>
          <a:prstGeom prst="rect">
            <a:avLst/>
          </a:prstGeom>
        </p:spPr>
        <p:txBody>
          <a:bodyPr vert="horz" lIns="91440" tIns="45720" rIns="91440" bIns="45720" rtlCol="0" anchor="ctr">
            <a:normAutofit/>
          </a:bodyPr>
          <a:lstStyle/>
          <a:p>
            <a:pPr algn="ctr"/>
            <a:r>
              <a:rPr lang="zh-TW" altLang="en-US" sz="4000" b="1">
                <a:solidFill>
                  <a:schemeClr val="accent1"/>
                </a:solidFill>
                <a:latin typeface="Microsoft JhengHei" panose="020B0604030504040204" pitchFamily="34" charset="-120"/>
                <a:ea typeface="Microsoft JhengHei" panose="020B0604030504040204" pitchFamily="34" charset="-120"/>
              </a:rPr>
              <a:t>微軟數據科學專案方法論</a:t>
            </a:r>
            <a:endParaRPr lang="en-AU" sz="4000" b="1">
              <a:solidFill>
                <a:schemeClr val="accent1"/>
              </a:solidFill>
              <a:latin typeface="Microsoft JhengHei" panose="020B0604030504040204" pitchFamily="34" charset="-120"/>
              <a:ea typeface="Microsoft JhengHei" panose="020B0604030504040204" pitchFamily="34" charset="-120"/>
            </a:endParaRPr>
          </a:p>
        </p:txBody>
      </p:sp>
      <p:grpSp>
        <p:nvGrpSpPr>
          <p:cNvPr id="3" name="Group 2">
            <a:extLst>
              <a:ext uri="{FF2B5EF4-FFF2-40B4-BE49-F238E27FC236}">
                <a16:creationId xmlns:a16="http://schemas.microsoft.com/office/drawing/2014/main" id="{DFBDD03D-4E43-4E04-8075-5C2982C82D49}"/>
              </a:ext>
            </a:extLst>
          </p:cNvPr>
          <p:cNvGrpSpPr/>
          <p:nvPr/>
        </p:nvGrpSpPr>
        <p:grpSpPr>
          <a:xfrm>
            <a:off x="160919" y="1742068"/>
            <a:ext cx="5858963" cy="4265805"/>
            <a:chOff x="48504" y="1317644"/>
            <a:chExt cx="5665783" cy="3806729"/>
          </a:xfrm>
        </p:grpSpPr>
        <p:pic>
          <p:nvPicPr>
            <p:cNvPr id="8" name="Picture 7" descr="TDSP-Lifecycle2">
              <a:extLst>
                <a:ext uri="{FF2B5EF4-FFF2-40B4-BE49-F238E27FC236}">
                  <a16:creationId xmlns:a16="http://schemas.microsoft.com/office/drawing/2014/main" id="{175289FE-BAE7-49B7-84C9-E465A99BA49E}"/>
                </a:ext>
              </a:extLst>
            </p:cNvPr>
            <p:cNvPicPr/>
            <p:nvPr/>
          </p:nvPicPr>
          <p:blipFill rotWithShape="1">
            <a:blip r:embed="rId3" cstate="print">
              <a:extLst>
                <a:ext uri="{28A0092B-C50C-407E-A947-70E740481C1C}">
                  <a14:useLocalDpi xmlns:a14="http://schemas.microsoft.com/office/drawing/2010/main" val="0"/>
                </a:ext>
              </a:extLst>
            </a:blip>
            <a:srcRect l="2022" t="8370" r="1625" b="1369"/>
            <a:stretch/>
          </p:blipFill>
          <p:spPr bwMode="auto">
            <a:xfrm>
              <a:off x="48504" y="1317644"/>
              <a:ext cx="5531351" cy="3806729"/>
            </a:xfrm>
            <a:prstGeom prst="flowChartAlternateProcess">
              <a:avLst/>
            </a:prstGeom>
            <a:solidFill>
              <a:srgbClr val="E6E6E6"/>
            </a:solidFill>
            <a:ln>
              <a:noFill/>
            </a:ln>
          </p:spPr>
        </p:pic>
        <p:sp>
          <p:nvSpPr>
            <p:cNvPr id="9" name="TextBox 8">
              <a:extLst>
                <a:ext uri="{FF2B5EF4-FFF2-40B4-BE49-F238E27FC236}">
                  <a16:creationId xmlns:a16="http://schemas.microsoft.com/office/drawing/2014/main" id="{F0D11E80-4AFC-4AF6-B7A1-BAEAA43816E6}"/>
                </a:ext>
              </a:extLst>
            </p:cNvPr>
            <p:cNvSpPr txBox="1"/>
            <p:nvPr/>
          </p:nvSpPr>
          <p:spPr>
            <a:xfrm>
              <a:off x="3051061" y="1512823"/>
              <a:ext cx="2663226" cy="521843"/>
            </a:xfrm>
            <a:prstGeom prst="rect">
              <a:avLst/>
            </a:prstGeom>
            <a:noFill/>
          </p:spPr>
          <p:txBody>
            <a:bodyPr wrap="square" rtlCol="0">
              <a:spAutoFit/>
            </a:bodyPr>
            <a:lstStyle/>
            <a:p>
              <a:pPr algn="ctr" defTabSz="914225">
                <a:defRPr/>
              </a:pPr>
              <a:r>
                <a:rPr lang="en-US" sz="1600" b="1">
                  <a:solidFill>
                    <a:prstClr val="black"/>
                  </a:solidFill>
                  <a:latin typeface="Segoe UI" panose="020B0502040204020203" pitchFamily="34" charset="0"/>
                  <a:cs typeface="Segoe UI" panose="020B0502040204020203" pitchFamily="34" charset="0"/>
                </a:rPr>
                <a:t>Team Data Science Process</a:t>
              </a:r>
            </a:p>
            <a:p>
              <a:pPr algn="ctr" defTabSz="914225">
                <a:defRPr/>
              </a:pPr>
              <a:r>
                <a:rPr lang="en-US" altLang="zh-TW" sz="1600" b="1">
                  <a:solidFill>
                    <a:prstClr val="black"/>
                  </a:solidFill>
                  <a:latin typeface="Segoe UI" panose="020B0502040204020203" pitchFamily="34" charset="0"/>
                  <a:cs typeface="Segoe UI" panose="020B0502040204020203" pitchFamily="34" charset="0"/>
                </a:rPr>
                <a:t>(TDSP)</a:t>
              </a:r>
              <a:endParaRPr lang="en-US" sz="1600" b="1">
                <a:solidFill>
                  <a:prstClr val="black"/>
                </a:solidFill>
                <a:latin typeface="Segoe UI" panose="020B0502040204020203" pitchFamily="34" charset="0"/>
                <a:cs typeface="Segoe UI" panose="020B0502040204020203" pitchFamily="34" charset="0"/>
              </a:endParaRPr>
            </a:p>
          </p:txBody>
        </p:sp>
      </p:grpSp>
      <p:grpSp>
        <p:nvGrpSpPr>
          <p:cNvPr id="2" name="Group 1">
            <a:extLst>
              <a:ext uri="{FF2B5EF4-FFF2-40B4-BE49-F238E27FC236}">
                <a16:creationId xmlns:a16="http://schemas.microsoft.com/office/drawing/2014/main" id="{41EA7B75-1371-4E12-971B-DF5EDF1EAC25}"/>
              </a:ext>
            </a:extLst>
          </p:cNvPr>
          <p:cNvGrpSpPr/>
          <p:nvPr/>
        </p:nvGrpSpPr>
        <p:grpSpPr>
          <a:xfrm>
            <a:off x="6096000" y="2526102"/>
            <a:ext cx="5849785" cy="3572934"/>
            <a:chOff x="5635331" y="1722778"/>
            <a:chExt cx="6101500" cy="3900292"/>
          </a:xfrm>
        </p:grpSpPr>
        <p:grpSp>
          <p:nvGrpSpPr>
            <p:cNvPr id="35" name="Group 34">
              <a:extLst>
                <a:ext uri="{FF2B5EF4-FFF2-40B4-BE49-F238E27FC236}">
                  <a16:creationId xmlns:a16="http://schemas.microsoft.com/office/drawing/2014/main" id="{C4A3589F-BD11-4531-8531-09A7DE5F849C}"/>
                </a:ext>
              </a:extLst>
            </p:cNvPr>
            <p:cNvGrpSpPr/>
            <p:nvPr/>
          </p:nvGrpSpPr>
          <p:grpSpPr>
            <a:xfrm>
              <a:off x="5755795" y="3806676"/>
              <a:ext cx="2839906" cy="1816394"/>
              <a:chOff x="5885499" y="1665729"/>
              <a:chExt cx="2677048" cy="1638393"/>
            </a:xfrm>
          </p:grpSpPr>
          <p:sp>
            <p:nvSpPr>
              <p:cNvPr id="36" name="Rectangle 35">
                <a:extLst>
                  <a:ext uri="{FF2B5EF4-FFF2-40B4-BE49-F238E27FC236}">
                    <a16:creationId xmlns:a16="http://schemas.microsoft.com/office/drawing/2014/main" id="{6171B0C0-8545-4E8F-9BBA-538B03F67A47}"/>
                  </a:ext>
                </a:extLst>
              </p:cNvPr>
              <p:cNvSpPr/>
              <p:nvPr/>
            </p:nvSpPr>
            <p:spPr>
              <a:xfrm>
                <a:off x="6465191" y="1935686"/>
                <a:ext cx="2084657" cy="1368436"/>
              </a:xfrm>
              <a:prstGeom prst="rect">
                <a:avLst/>
              </a:prstGeom>
              <a:solidFill>
                <a:srgbClr val="0078D7">
                  <a:alpha val="90000"/>
                  <a:tint val="40000"/>
                  <a:hueOff val="0"/>
                  <a:satOff val="0"/>
                  <a:lumOff val="0"/>
                  <a:alphaOff val="0"/>
                </a:srgbClr>
              </a:solidFill>
              <a:ln w="10795" cap="flat" cmpd="sng" algn="ctr">
                <a:solidFill>
                  <a:srgbClr val="0078D7">
                    <a:alpha val="90000"/>
                    <a:tint val="40000"/>
                    <a:hueOff val="0"/>
                    <a:satOff val="0"/>
                    <a:lumOff val="0"/>
                    <a:alphaOff val="0"/>
                  </a:srgbClr>
                </a:solidFill>
                <a:prstDash val="solid"/>
              </a:ln>
              <a:effectLst/>
            </p:spPr>
            <p:txBody>
              <a:bodyPr anchor="b"/>
              <a:lstStyle/>
              <a:p>
                <a:pPr lvl="0">
                  <a:lnSpc>
                    <a:spcPct val="150000"/>
                  </a:lnSpc>
                  <a:buFont typeface="Arial" panose="020B0604020202020204" pitchFamily="34" charset="0"/>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特徵工程</a:t>
                </a:r>
                <a:endParaRPr 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訓練模型</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驗證模型</a:t>
                </a:r>
                <a:endParaRPr lang="en-US" sz="1372">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endParaRPr>
              </a:p>
            </p:txBody>
          </p:sp>
          <p:sp>
            <p:nvSpPr>
              <p:cNvPr id="37" name="Rectangle 36">
                <a:extLst>
                  <a:ext uri="{FF2B5EF4-FFF2-40B4-BE49-F238E27FC236}">
                    <a16:creationId xmlns:a16="http://schemas.microsoft.com/office/drawing/2014/main" id="{F4C8579B-57AD-4A28-B986-B2492D106A91}"/>
                  </a:ext>
                </a:extLst>
              </p:cNvPr>
              <p:cNvSpPr/>
              <p:nvPr/>
            </p:nvSpPr>
            <p:spPr bwMode="auto">
              <a:xfrm>
                <a:off x="6477890" y="1935686"/>
                <a:ext cx="2084657" cy="369332"/>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spcBef>
                    <a:spcPct val="0"/>
                  </a:spcBef>
                  <a:spcAft>
                    <a:spcPct val="0"/>
                  </a:spcAft>
                  <a:defRPr/>
                </a:pPr>
                <a:r>
                  <a:rPr lang="en-US" sz="1274" b="1" kern="0">
                    <a:solidFill>
                      <a:srgbClr val="FFFFFF"/>
                    </a:solidFill>
                    <a:latin typeface="Segoe UI"/>
                    <a:ea typeface="Segoe UI" pitchFamily="34" charset="0"/>
                    <a:cs typeface="Segoe UI" pitchFamily="34" charset="0"/>
                  </a:rPr>
                  <a:t>Modelling</a:t>
                </a:r>
              </a:p>
            </p:txBody>
          </p:sp>
          <p:grpSp>
            <p:nvGrpSpPr>
              <p:cNvPr id="38" name="Group 37">
                <a:extLst>
                  <a:ext uri="{FF2B5EF4-FFF2-40B4-BE49-F238E27FC236}">
                    <a16:creationId xmlns:a16="http://schemas.microsoft.com/office/drawing/2014/main" id="{BCB88B71-F644-471C-B76F-EBBC73E0CE49}"/>
                  </a:ext>
                </a:extLst>
              </p:cNvPr>
              <p:cNvGrpSpPr/>
              <p:nvPr/>
            </p:nvGrpSpPr>
            <p:grpSpPr>
              <a:xfrm>
                <a:off x="5885499" y="1665729"/>
                <a:ext cx="821900" cy="761807"/>
                <a:chOff x="3873743" y="686976"/>
                <a:chExt cx="718042" cy="718042"/>
              </a:xfrm>
              <a:solidFill>
                <a:srgbClr val="FF9933"/>
              </a:solidFill>
            </p:grpSpPr>
            <p:sp>
              <p:nvSpPr>
                <p:cNvPr id="39" name="Oval 38">
                  <a:extLst>
                    <a:ext uri="{FF2B5EF4-FFF2-40B4-BE49-F238E27FC236}">
                      <a16:creationId xmlns:a16="http://schemas.microsoft.com/office/drawing/2014/main" id="{588367D0-569C-4664-AD1C-ADB2BCA2BE56}"/>
                    </a:ext>
                  </a:extLst>
                </p:cNvPr>
                <p:cNvSpPr/>
                <p:nvPr/>
              </p:nvSpPr>
              <p:spPr>
                <a:xfrm>
                  <a:off x="3873743" y="686976"/>
                  <a:ext cx="718042" cy="718042"/>
                </a:xfrm>
                <a:prstGeom prst="ellipse">
                  <a:avLst/>
                </a:prstGeom>
                <a:solidFill>
                  <a:srgbClr val="5C2D91">
                    <a:lumMod val="75000"/>
                  </a:srgbClr>
                </a:solidFill>
                <a:ln w="10795" cap="flat" cmpd="sng" algn="ctr">
                  <a:solidFill>
                    <a:srgbClr val="FFFFFF">
                      <a:hueOff val="0"/>
                      <a:satOff val="0"/>
                      <a:lumOff val="0"/>
                      <a:alphaOff val="0"/>
                    </a:srgbClr>
                  </a:solidFill>
                  <a:prstDash val="solid"/>
                </a:ln>
                <a:effectLst/>
              </p:spPr>
            </p:sp>
            <p:sp>
              <p:nvSpPr>
                <p:cNvPr id="40" name="Oval 4">
                  <a:extLst>
                    <a:ext uri="{FF2B5EF4-FFF2-40B4-BE49-F238E27FC236}">
                      <a16:creationId xmlns:a16="http://schemas.microsoft.com/office/drawing/2014/main" id="{232BA0A2-D4A8-44FD-85C2-A6285D887506}"/>
                    </a:ext>
                  </a:extLst>
                </p:cNvPr>
                <p:cNvSpPr txBox="1"/>
                <p:nvPr/>
              </p:nvSpPr>
              <p:spPr>
                <a:xfrm>
                  <a:off x="3978896" y="860096"/>
                  <a:ext cx="496419" cy="439767"/>
                </a:xfrm>
                <a:prstGeom prst="rect">
                  <a:avLst/>
                </a:prstGeom>
                <a:solidFill>
                  <a:srgbClr val="5C2D91">
                    <a:lumMod val="75000"/>
                  </a:srgbClr>
                </a:solidFill>
                <a:ln>
                  <a:noFill/>
                </a:ln>
                <a:effectLst/>
              </p:spPr>
              <p:txBody>
                <a:bodyPr spcFirstLastPara="0" vert="horz" wrap="square" lIns="0" tIns="0" rIns="0" bIns="0" numCol="1" spcCol="1270" anchor="ctr" anchorCtr="0">
                  <a:noAutofit/>
                </a:bodyPr>
                <a:lstStyle/>
                <a:p>
                  <a:pPr algn="ctr" defTabSz="653615">
                    <a:lnSpc>
                      <a:spcPct val="90000"/>
                    </a:lnSpc>
                    <a:spcBef>
                      <a:spcPct val="0"/>
                    </a:spcBef>
                    <a:spcAft>
                      <a:spcPct val="35000"/>
                    </a:spcAft>
                    <a:defRPr/>
                  </a:pPr>
                  <a:r>
                    <a:rPr lang="zh-CN" altLang="en-US" sz="1470" b="1" kern="0">
                      <a:solidFill>
                        <a:srgbClr val="FFFFFF"/>
                      </a:solidFill>
                      <a:latin typeface="Segoe UI"/>
                    </a:rPr>
                    <a:t>階段</a:t>
                  </a:r>
                  <a:r>
                    <a:rPr lang="en-US" altLang="zh-CN" sz="1470" b="1" kern="0">
                      <a:solidFill>
                        <a:srgbClr val="FFFFFF"/>
                      </a:solidFill>
                      <a:latin typeface="Segoe UI"/>
                    </a:rPr>
                    <a:t>3 </a:t>
                  </a:r>
                  <a:endParaRPr lang="en-US" sz="1470" kern="0">
                    <a:solidFill>
                      <a:srgbClr val="FFFFFF"/>
                    </a:solidFill>
                    <a:latin typeface="Segoe UI"/>
                  </a:endParaRPr>
                </a:p>
              </p:txBody>
            </p:sp>
          </p:grpSp>
        </p:grpSp>
        <p:grpSp>
          <p:nvGrpSpPr>
            <p:cNvPr id="41" name="Group 40">
              <a:extLst>
                <a:ext uri="{FF2B5EF4-FFF2-40B4-BE49-F238E27FC236}">
                  <a16:creationId xmlns:a16="http://schemas.microsoft.com/office/drawing/2014/main" id="{99FDCC22-35C4-432E-A306-5D92D4A01FF0}"/>
                </a:ext>
              </a:extLst>
            </p:cNvPr>
            <p:cNvGrpSpPr/>
            <p:nvPr/>
          </p:nvGrpSpPr>
          <p:grpSpPr>
            <a:xfrm>
              <a:off x="8840575" y="3806676"/>
              <a:ext cx="2896256" cy="1816394"/>
              <a:chOff x="5832381" y="1665729"/>
              <a:chExt cx="2730166" cy="1638393"/>
            </a:xfrm>
          </p:grpSpPr>
          <p:sp>
            <p:nvSpPr>
              <p:cNvPr id="42" name="Rectangle 41">
                <a:extLst>
                  <a:ext uri="{FF2B5EF4-FFF2-40B4-BE49-F238E27FC236}">
                    <a16:creationId xmlns:a16="http://schemas.microsoft.com/office/drawing/2014/main" id="{0387FC2A-4DE5-4EE3-A081-A4F8E9923FB4}"/>
                  </a:ext>
                </a:extLst>
              </p:cNvPr>
              <p:cNvSpPr/>
              <p:nvPr/>
            </p:nvSpPr>
            <p:spPr>
              <a:xfrm>
                <a:off x="6465191" y="1935686"/>
                <a:ext cx="2084657" cy="1368436"/>
              </a:xfrm>
              <a:prstGeom prst="rect">
                <a:avLst/>
              </a:prstGeom>
              <a:solidFill>
                <a:srgbClr val="0078D7">
                  <a:alpha val="90000"/>
                  <a:tint val="40000"/>
                  <a:hueOff val="0"/>
                  <a:satOff val="0"/>
                  <a:lumOff val="0"/>
                  <a:alphaOff val="0"/>
                </a:srgbClr>
              </a:solidFill>
              <a:ln w="10795" cap="flat" cmpd="sng" algn="ctr">
                <a:solidFill>
                  <a:srgbClr val="0078D7">
                    <a:alpha val="90000"/>
                    <a:tint val="40000"/>
                    <a:hueOff val="0"/>
                    <a:satOff val="0"/>
                    <a:lumOff val="0"/>
                    <a:alphaOff val="0"/>
                  </a:srgbClr>
                </a:solidFill>
                <a:prstDash val="solid"/>
              </a:ln>
              <a:effectLst/>
            </p:spPr>
            <p:txBody>
              <a:bodyPr anchor="b"/>
              <a:lstStyle/>
              <a:p>
                <a:pPr lvl="0">
                  <a:lnSpc>
                    <a:spcPct val="150000"/>
                  </a:lnSpc>
                  <a:buFont typeface="Arial" panose="020B0604020202020204" pitchFamily="34" charset="0"/>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模型再訓練</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部署模型</a:t>
                </a:r>
                <a:r>
                  <a:rPr lang="en-US" altLang="zh-CN"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a:t>
                </a: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平臺</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結案報告</a:t>
                </a:r>
                <a:r>
                  <a:rPr 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 </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p:txBody>
          </p:sp>
          <p:sp>
            <p:nvSpPr>
              <p:cNvPr id="43" name="Rectangle 42">
                <a:extLst>
                  <a:ext uri="{FF2B5EF4-FFF2-40B4-BE49-F238E27FC236}">
                    <a16:creationId xmlns:a16="http://schemas.microsoft.com/office/drawing/2014/main" id="{2D2F3E35-5556-49C9-84BE-AD93683F2235}"/>
                  </a:ext>
                </a:extLst>
              </p:cNvPr>
              <p:cNvSpPr/>
              <p:nvPr/>
            </p:nvSpPr>
            <p:spPr bwMode="auto">
              <a:xfrm>
                <a:off x="6477890" y="1935686"/>
                <a:ext cx="2084657" cy="369332"/>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spcBef>
                    <a:spcPct val="0"/>
                  </a:spcBef>
                  <a:spcAft>
                    <a:spcPct val="0"/>
                  </a:spcAft>
                  <a:defRPr/>
                </a:pPr>
                <a:r>
                  <a:rPr lang="en-US" sz="1274" b="1" kern="0">
                    <a:solidFill>
                      <a:srgbClr val="FFFFFF"/>
                    </a:solidFill>
                    <a:latin typeface="Segoe UI"/>
                    <a:ea typeface="Segoe UI" pitchFamily="34" charset="0"/>
                    <a:cs typeface="Segoe UI" pitchFamily="34" charset="0"/>
                  </a:rPr>
                  <a:t>Deployment</a:t>
                </a:r>
              </a:p>
            </p:txBody>
          </p:sp>
          <p:grpSp>
            <p:nvGrpSpPr>
              <p:cNvPr id="44" name="Group 43">
                <a:extLst>
                  <a:ext uri="{FF2B5EF4-FFF2-40B4-BE49-F238E27FC236}">
                    <a16:creationId xmlns:a16="http://schemas.microsoft.com/office/drawing/2014/main" id="{5BA71DA3-8CE4-4FF3-8BF6-19C55FE761AE}"/>
                  </a:ext>
                </a:extLst>
              </p:cNvPr>
              <p:cNvGrpSpPr/>
              <p:nvPr/>
            </p:nvGrpSpPr>
            <p:grpSpPr>
              <a:xfrm>
                <a:off x="5832381" y="1665729"/>
                <a:ext cx="821900" cy="761807"/>
                <a:chOff x="3827337" y="686976"/>
                <a:chExt cx="718042" cy="718042"/>
              </a:xfrm>
              <a:solidFill>
                <a:srgbClr val="FF9933"/>
              </a:solidFill>
            </p:grpSpPr>
            <p:sp>
              <p:nvSpPr>
                <p:cNvPr id="45" name="Oval 44">
                  <a:extLst>
                    <a:ext uri="{FF2B5EF4-FFF2-40B4-BE49-F238E27FC236}">
                      <a16:creationId xmlns:a16="http://schemas.microsoft.com/office/drawing/2014/main" id="{8BD21565-8448-4324-A29C-D25F7BFAF704}"/>
                    </a:ext>
                  </a:extLst>
                </p:cNvPr>
                <p:cNvSpPr/>
                <p:nvPr/>
              </p:nvSpPr>
              <p:spPr>
                <a:xfrm>
                  <a:off x="3827337" y="686976"/>
                  <a:ext cx="718042" cy="718042"/>
                </a:xfrm>
                <a:prstGeom prst="ellipse">
                  <a:avLst/>
                </a:prstGeom>
                <a:solidFill>
                  <a:srgbClr val="002050">
                    <a:lumMod val="90000"/>
                    <a:lumOff val="10000"/>
                  </a:srgbClr>
                </a:solidFill>
                <a:ln w="10795" cap="flat" cmpd="sng" algn="ctr">
                  <a:solidFill>
                    <a:srgbClr val="FFFFFF">
                      <a:hueOff val="0"/>
                      <a:satOff val="0"/>
                      <a:lumOff val="0"/>
                      <a:alphaOff val="0"/>
                    </a:srgbClr>
                  </a:solidFill>
                  <a:prstDash val="solid"/>
                </a:ln>
                <a:effectLst/>
              </p:spPr>
            </p:sp>
            <p:sp>
              <p:nvSpPr>
                <p:cNvPr id="46" name="Oval 4">
                  <a:extLst>
                    <a:ext uri="{FF2B5EF4-FFF2-40B4-BE49-F238E27FC236}">
                      <a16:creationId xmlns:a16="http://schemas.microsoft.com/office/drawing/2014/main" id="{048BA948-7E6D-4601-8632-9E608C8DED2B}"/>
                    </a:ext>
                  </a:extLst>
                </p:cNvPr>
                <p:cNvSpPr txBox="1"/>
                <p:nvPr/>
              </p:nvSpPr>
              <p:spPr>
                <a:xfrm>
                  <a:off x="3953409" y="860096"/>
                  <a:ext cx="496419" cy="439767"/>
                </a:xfrm>
                <a:prstGeom prst="rect">
                  <a:avLst/>
                </a:prstGeom>
                <a:solidFill>
                  <a:srgbClr val="002050">
                    <a:lumMod val="90000"/>
                    <a:lumOff val="10000"/>
                  </a:srgbClr>
                </a:solidFill>
                <a:ln>
                  <a:noFill/>
                </a:ln>
                <a:effectLst/>
              </p:spPr>
              <p:txBody>
                <a:bodyPr spcFirstLastPara="0" vert="horz" wrap="square" lIns="0" tIns="0" rIns="0" bIns="0" numCol="1" spcCol="1270" anchor="ctr" anchorCtr="0">
                  <a:noAutofit/>
                </a:bodyPr>
                <a:lstStyle/>
                <a:p>
                  <a:pPr algn="ctr" defTabSz="653615">
                    <a:lnSpc>
                      <a:spcPct val="90000"/>
                    </a:lnSpc>
                    <a:spcBef>
                      <a:spcPct val="0"/>
                    </a:spcBef>
                    <a:spcAft>
                      <a:spcPct val="35000"/>
                    </a:spcAft>
                    <a:defRPr/>
                  </a:pPr>
                  <a:r>
                    <a:rPr lang="zh-CN" altLang="en-US" sz="1470" b="1" kern="0">
                      <a:solidFill>
                        <a:srgbClr val="FFFFFF"/>
                      </a:solidFill>
                      <a:latin typeface="Segoe UI"/>
                    </a:rPr>
                    <a:t>階段</a:t>
                  </a:r>
                  <a:r>
                    <a:rPr lang="en-US" altLang="zh-CN" sz="1470" b="1" kern="0">
                      <a:solidFill>
                        <a:srgbClr val="FFFFFF"/>
                      </a:solidFill>
                      <a:latin typeface="Segoe UI"/>
                    </a:rPr>
                    <a:t>4 </a:t>
                  </a:r>
                  <a:endParaRPr lang="en-US" sz="1470" kern="0">
                    <a:solidFill>
                      <a:srgbClr val="FFFFFF"/>
                    </a:solidFill>
                    <a:latin typeface="Segoe UI"/>
                  </a:endParaRPr>
                </a:p>
              </p:txBody>
            </p:sp>
          </p:grpSp>
        </p:grpSp>
        <p:grpSp>
          <p:nvGrpSpPr>
            <p:cNvPr id="47" name="Group 46">
              <a:extLst>
                <a:ext uri="{FF2B5EF4-FFF2-40B4-BE49-F238E27FC236}">
                  <a16:creationId xmlns:a16="http://schemas.microsoft.com/office/drawing/2014/main" id="{93FBA014-8167-409D-80CE-067B79A56E0E}"/>
                </a:ext>
              </a:extLst>
            </p:cNvPr>
            <p:cNvGrpSpPr/>
            <p:nvPr/>
          </p:nvGrpSpPr>
          <p:grpSpPr>
            <a:xfrm>
              <a:off x="8840575" y="1724338"/>
              <a:ext cx="2839906" cy="1816394"/>
              <a:chOff x="5885499" y="1665729"/>
              <a:chExt cx="2677048" cy="1638393"/>
            </a:xfrm>
          </p:grpSpPr>
          <p:sp>
            <p:nvSpPr>
              <p:cNvPr id="48" name="Rectangle 47">
                <a:extLst>
                  <a:ext uri="{FF2B5EF4-FFF2-40B4-BE49-F238E27FC236}">
                    <a16:creationId xmlns:a16="http://schemas.microsoft.com/office/drawing/2014/main" id="{7AE614FC-07DE-4D91-9D08-33B9772857D8}"/>
                  </a:ext>
                </a:extLst>
              </p:cNvPr>
              <p:cNvSpPr/>
              <p:nvPr/>
            </p:nvSpPr>
            <p:spPr>
              <a:xfrm>
                <a:off x="6465191" y="1935686"/>
                <a:ext cx="2084657" cy="1368436"/>
              </a:xfrm>
              <a:prstGeom prst="rect">
                <a:avLst/>
              </a:prstGeom>
              <a:solidFill>
                <a:srgbClr val="0078D7">
                  <a:alpha val="90000"/>
                  <a:tint val="40000"/>
                  <a:hueOff val="0"/>
                  <a:satOff val="0"/>
                  <a:lumOff val="0"/>
                  <a:alphaOff val="0"/>
                </a:srgbClr>
              </a:solidFill>
              <a:ln w="10795" cap="flat" cmpd="sng" algn="ctr">
                <a:solidFill>
                  <a:srgbClr val="0078D7">
                    <a:alpha val="90000"/>
                    <a:tint val="40000"/>
                    <a:hueOff val="0"/>
                    <a:satOff val="0"/>
                    <a:lumOff val="0"/>
                    <a:alphaOff val="0"/>
                  </a:srgbClr>
                </a:solidFill>
                <a:prstDash val="solid"/>
              </a:ln>
              <a:effectLst/>
            </p:spPr>
            <p:txBody>
              <a:bodyPr anchor="ctr"/>
              <a:lstStyle/>
              <a:p>
                <a:pPr defTabSz="896386">
                  <a:defRPr/>
                </a:pPr>
                <a:endParaRPr lang="en-US" altLang="zh-CN" sz="1372" kern="0">
                  <a:solidFill>
                    <a:srgbClr val="505050"/>
                  </a:solidFill>
                  <a:latin typeface="Segoe UI"/>
                </a:endParaRPr>
              </a:p>
              <a:p>
                <a:pPr defTabSz="896386">
                  <a:defRPr/>
                </a:pPr>
                <a:endParaRPr lang="en-US" altLang="zh-CN" sz="1372" kern="0">
                  <a:solidFill>
                    <a:srgbClr val="505050"/>
                  </a:solidFill>
                  <a:latin typeface="Segoe UI"/>
                </a:endParaRPr>
              </a:p>
              <a:p>
                <a:pPr lvl="0">
                  <a:lnSpc>
                    <a:spcPct val="150000"/>
                  </a:lnSpc>
                  <a:buFont typeface="Arial" panose="020B0604020202020204" pitchFamily="34" charset="0"/>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方案與架構設計</a:t>
                </a:r>
                <a:endParaRPr 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配置計算環境</a:t>
                </a:r>
                <a:endParaRPr 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gradFill>
                      <a:gsLst>
                        <a:gs pos="2917">
                          <a:srgbClr val="505050"/>
                        </a:gs>
                        <a:gs pos="30000">
                          <a:srgbClr val="505050"/>
                        </a:gs>
                      </a:gsLst>
                      <a:lin ang="5400000" scaled="0"/>
                    </a:gradFill>
                    <a:latin typeface="Microsoft JhengHei" panose="020B0604030504040204" pitchFamily="34" charset="-120"/>
                    <a:ea typeface="Microsoft JhengHei" panose="020B0604030504040204" pitchFamily="34" charset="-120"/>
                  </a:rPr>
                  <a:t>探索資料</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p:txBody>
          </p:sp>
          <p:sp>
            <p:nvSpPr>
              <p:cNvPr id="49" name="Rectangle 48">
                <a:extLst>
                  <a:ext uri="{FF2B5EF4-FFF2-40B4-BE49-F238E27FC236}">
                    <a16:creationId xmlns:a16="http://schemas.microsoft.com/office/drawing/2014/main" id="{1193E05C-5ECF-48D4-9F98-86829F985706}"/>
                  </a:ext>
                </a:extLst>
              </p:cNvPr>
              <p:cNvSpPr/>
              <p:nvPr/>
            </p:nvSpPr>
            <p:spPr bwMode="auto">
              <a:xfrm>
                <a:off x="6477890" y="1935686"/>
                <a:ext cx="2084657" cy="369332"/>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spcBef>
                    <a:spcPct val="0"/>
                  </a:spcBef>
                  <a:spcAft>
                    <a:spcPct val="0"/>
                  </a:spcAft>
                  <a:defRPr/>
                </a:pPr>
                <a:r>
                  <a:rPr lang="en-US" sz="1274" b="1" kern="0">
                    <a:solidFill>
                      <a:srgbClr val="FFFFFF"/>
                    </a:solidFill>
                    <a:latin typeface="Segoe UI"/>
                    <a:ea typeface="Segoe UI" pitchFamily="34" charset="0"/>
                    <a:cs typeface="Segoe UI" pitchFamily="34" charset="0"/>
                  </a:rPr>
                  <a:t>Data Acquisition &amp; Understanding</a:t>
                </a:r>
              </a:p>
            </p:txBody>
          </p:sp>
          <p:grpSp>
            <p:nvGrpSpPr>
              <p:cNvPr id="50" name="Group 49">
                <a:extLst>
                  <a:ext uri="{FF2B5EF4-FFF2-40B4-BE49-F238E27FC236}">
                    <a16:creationId xmlns:a16="http://schemas.microsoft.com/office/drawing/2014/main" id="{A031F32E-A992-44DA-A85B-CE023EA61478}"/>
                  </a:ext>
                </a:extLst>
              </p:cNvPr>
              <p:cNvGrpSpPr/>
              <p:nvPr/>
            </p:nvGrpSpPr>
            <p:grpSpPr>
              <a:xfrm>
                <a:off x="5885499" y="1665729"/>
                <a:ext cx="821900" cy="761807"/>
                <a:chOff x="3873743" y="686976"/>
                <a:chExt cx="718042" cy="718042"/>
              </a:xfrm>
              <a:solidFill>
                <a:srgbClr val="FF9933"/>
              </a:solidFill>
            </p:grpSpPr>
            <p:sp>
              <p:nvSpPr>
                <p:cNvPr id="51" name="Oval 50">
                  <a:extLst>
                    <a:ext uri="{FF2B5EF4-FFF2-40B4-BE49-F238E27FC236}">
                      <a16:creationId xmlns:a16="http://schemas.microsoft.com/office/drawing/2014/main" id="{77B089CB-09A5-4AFB-9257-7D84634A7EDB}"/>
                    </a:ext>
                  </a:extLst>
                </p:cNvPr>
                <p:cNvSpPr/>
                <p:nvPr/>
              </p:nvSpPr>
              <p:spPr>
                <a:xfrm>
                  <a:off x="3873743" y="686976"/>
                  <a:ext cx="718042" cy="718042"/>
                </a:xfrm>
                <a:prstGeom prst="ellipse">
                  <a:avLst/>
                </a:prstGeom>
                <a:solidFill>
                  <a:srgbClr val="505050">
                    <a:lumMod val="75000"/>
                  </a:srgbClr>
                </a:solidFill>
                <a:ln w="10795" cap="flat" cmpd="sng" algn="ctr">
                  <a:solidFill>
                    <a:srgbClr val="FFFFFF">
                      <a:hueOff val="0"/>
                      <a:satOff val="0"/>
                      <a:lumOff val="0"/>
                      <a:alphaOff val="0"/>
                    </a:srgbClr>
                  </a:solidFill>
                  <a:prstDash val="solid"/>
                </a:ln>
                <a:effectLst/>
              </p:spPr>
            </p:sp>
            <p:sp>
              <p:nvSpPr>
                <p:cNvPr id="52" name="Oval 4">
                  <a:extLst>
                    <a:ext uri="{FF2B5EF4-FFF2-40B4-BE49-F238E27FC236}">
                      <a16:creationId xmlns:a16="http://schemas.microsoft.com/office/drawing/2014/main" id="{456B559D-EC29-4076-8DDD-F1CBF1E4E6C8}"/>
                    </a:ext>
                  </a:extLst>
                </p:cNvPr>
                <p:cNvSpPr txBox="1"/>
                <p:nvPr/>
              </p:nvSpPr>
              <p:spPr>
                <a:xfrm>
                  <a:off x="3964504" y="860096"/>
                  <a:ext cx="531730" cy="424224"/>
                </a:xfrm>
                <a:prstGeom prst="rect">
                  <a:avLst/>
                </a:prstGeom>
                <a:solidFill>
                  <a:srgbClr val="505050">
                    <a:lumMod val="75000"/>
                  </a:srgbClr>
                </a:solidFill>
                <a:ln>
                  <a:noFill/>
                </a:ln>
                <a:effectLst/>
              </p:spPr>
              <p:txBody>
                <a:bodyPr spcFirstLastPara="0" vert="horz" wrap="square" lIns="0" tIns="0" rIns="0" bIns="0" numCol="1" spcCol="1270" anchor="ctr" anchorCtr="0">
                  <a:noAutofit/>
                </a:bodyPr>
                <a:lstStyle/>
                <a:p>
                  <a:pPr algn="ctr" defTabSz="653615">
                    <a:lnSpc>
                      <a:spcPct val="90000"/>
                    </a:lnSpc>
                    <a:spcBef>
                      <a:spcPct val="0"/>
                    </a:spcBef>
                    <a:spcAft>
                      <a:spcPct val="35000"/>
                    </a:spcAft>
                    <a:defRPr/>
                  </a:pPr>
                  <a:r>
                    <a:rPr lang="zh-CN" altLang="en-US" sz="1470" b="1" kern="0">
                      <a:solidFill>
                        <a:srgbClr val="FFFFFF"/>
                      </a:solidFill>
                      <a:latin typeface="Segoe UI"/>
                    </a:rPr>
                    <a:t>階段</a:t>
                  </a:r>
                  <a:r>
                    <a:rPr lang="en-US" altLang="zh-CN" sz="1470" b="1" kern="0">
                      <a:solidFill>
                        <a:srgbClr val="FFFFFF"/>
                      </a:solidFill>
                      <a:latin typeface="Segoe UI"/>
                    </a:rPr>
                    <a:t>2 </a:t>
                  </a:r>
                  <a:endParaRPr lang="en-US" sz="1470" kern="0">
                    <a:solidFill>
                      <a:srgbClr val="FFFFFF"/>
                    </a:solidFill>
                    <a:latin typeface="Segoe UI"/>
                  </a:endParaRPr>
                </a:p>
              </p:txBody>
            </p:sp>
          </p:grpSp>
        </p:grpSp>
        <p:grpSp>
          <p:nvGrpSpPr>
            <p:cNvPr id="53" name="Group 52">
              <a:extLst>
                <a:ext uri="{FF2B5EF4-FFF2-40B4-BE49-F238E27FC236}">
                  <a16:creationId xmlns:a16="http://schemas.microsoft.com/office/drawing/2014/main" id="{2EF59857-84E2-443D-A2A4-82A6E89B6B92}"/>
                </a:ext>
              </a:extLst>
            </p:cNvPr>
            <p:cNvGrpSpPr/>
            <p:nvPr/>
          </p:nvGrpSpPr>
          <p:grpSpPr>
            <a:xfrm>
              <a:off x="5635331" y="1722778"/>
              <a:ext cx="2960369" cy="1908398"/>
              <a:chOff x="5885499" y="1665729"/>
              <a:chExt cx="2677048" cy="1638393"/>
            </a:xfrm>
          </p:grpSpPr>
          <p:sp>
            <p:nvSpPr>
              <p:cNvPr id="54" name="Rectangle 53">
                <a:extLst>
                  <a:ext uri="{FF2B5EF4-FFF2-40B4-BE49-F238E27FC236}">
                    <a16:creationId xmlns:a16="http://schemas.microsoft.com/office/drawing/2014/main" id="{D3B86CA2-75A9-4E5C-AE9B-65E389DEC6F0}"/>
                  </a:ext>
                </a:extLst>
              </p:cNvPr>
              <p:cNvSpPr/>
              <p:nvPr/>
            </p:nvSpPr>
            <p:spPr>
              <a:xfrm>
                <a:off x="6465191" y="1935686"/>
                <a:ext cx="2084657" cy="1368436"/>
              </a:xfrm>
              <a:prstGeom prst="rect">
                <a:avLst/>
              </a:prstGeom>
              <a:solidFill>
                <a:srgbClr val="0078D7">
                  <a:alpha val="90000"/>
                  <a:tint val="40000"/>
                  <a:hueOff val="0"/>
                  <a:satOff val="0"/>
                  <a:lumOff val="0"/>
                  <a:alphaOff val="0"/>
                </a:srgbClr>
              </a:solidFill>
              <a:ln w="10795" cap="flat" cmpd="sng" algn="ctr">
                <a:solidFill>
                  <a:srgbClr val="0078D7">
                    <a:alpha val="90000"/>
                    <a:tint val="40000"/>
                    <a:hueOff val="0"/>
                    <a:satOff val="0"/>
                    <a:lumOff val="0"/>
                    <a:alphaOff val="0"/>
                  </a:srgbClr>
                </a:solidFill>
                <a:prstDash val="solid"/>
              </a:ln>
              <a:effectLst/>
            </p:spPr>
            <p:txBody>
              <a:bodyPr anchor="ctr"/>
              <a:lstStyle/>
              <a:p>
                <a:pPr defTabSz="896386">
                  <a:defRPr/>
                </a:pPr>
                <a:endParaRPr lang="en-US" altLang="zh-CN" sz="1372" kern="0">
                  <a:solidFill>
                    <a:srgbClr val="505050"/>
                  </a:solidFill>
                  <a:latin typeface="Segoe UI"/>
                </a:endParaRPr>
              </a:p>
              <a:p>
                <a:pPr defTabSz="896386">
                  <a:defRPr/>
                </a:pPr>
                <a:endParaRPr lang="en-US" altLang="zh-CN" sz="1372" kern="0">
                  <a:solidFill>
                    <a:srgbClr val="505050"/>
                  </a:solidFill>
                  <a:latin typeface="Segoe UI"/>
                </a:endParaRPr>
              </a:p>
              <a:p>
                <a:pPr lvl="0">
                  <a:lnSpc>
                    <a:spcPct val="150000"/>
                  </a:lnSpc>
                  <a:buFont typeface="Arial" panose="020B0604020202020204" pitchFamily="34" charset="0"/>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明確專案目標</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Font typeface="Arial" panose="020B0604020202020204" pitchFamily="34" charset="0"/>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明確資料來源</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a:p>
                <a:pPr lvl="0">
                  <a:lnSpc>
                    <a:spcPct val="150000"/>
                  </a:lnSpc>
                  <a:buChar char="•"/>
                </a:pPr>
                <a:r>
                  <a:rPr lang="zh-CN" altLang="en-US" sz="1372" b="1">
                    <a:solidFill>
                      <a:srgbClr val="505050">
                        <a:hueOff val="0"/>
                        <a:satOff val="0"/>
                        <a:lumOff val="0"/>
                        <a:alphaOff val="0"/>
                      </a:srgbClr>
                    </a:solidFill>
                    <a:latin typeface="Microsoft JhengHei" panose="020B0604030504040204" pitchFamily="34" charset="-120"/>
                    <a:ea typeface="Microsoft JhengHei" panose="020B0604030504040204" pitchFamily="34" charset="-120"/>
                  </a:rPr>
                  <a:t>獲取資料目錄</a:t>
                </a:r>
                <a:endParaRPr lang="en-US" sz="1372">
                  <a:solidFill>
                    <a:srgbClr val="505050">
                      <a:hueOff val="0"/>
                      <a:satOff val="0"/>
                      <a:lumOff val="0"/>
                      <a:alphaOff val="0"/>
                    </a:srgbClr>
                  </a:solidFill>
                  <a:latin typeface="Microsoft JhengHei" panose="020B0604030504040204" pitchFamily="34" charset="-120"/>
                  <a:ea typeface="Microsoft JhengHei" panose="020B0604030504040204" pitchFamily="34" charset="-120"/>
                </a:endParaRPr>
              </a:p>
            </p:txBody>
          </p:sp>
          <p:sp>
            <p:nvSpPr>
              <p:cNvPr id="55" name="Rectangle 54">
                <a:extLst>
                  <a:ext uri="{FF2B5EF4-FFF2-40B4-BE49-F238E27FC236}">
                    <a16:creationId xmlns:a16="http://schemas.microsoft.com/office/drawing/2014/main" id="{1297182D-0AE0-4D76-BA16-104195BCA290}"/>
                  </a:ext>
                </a:extLst>
              </p:cNvPr>
              <p:cNvSpPr/>
              <p:nvPr/>
            </p:nvSpPr>
            <p:spPr bwMode="auto">
              <a:xfrm>
                <a:off x="6477890" y="1935686"/>
                <a:ext cx="2084657" cy="369332"/>
              </a:xfrm>
              <a:prstGeom prst="rect">
                <a:avLst/>
              </a:prstGeom>
              <a:solidFill>
                <a:srgbClr val="505050">
                  <a:lumMod val="60000"/>
                  <a:lumOff val="40000"/>
                </a:srgbClr>
              </a:solidFill>
              <a:ln w="9525" cap="flat" cmpd="sng" algn="ctr">
                <a:noFill/>
                <a:prstDash val="solid"/>
                <a:headEnd type="none" w="med" len="med"/>
                <a:tailEnd type="none" w="med" len="med"/>
              </a:ln>
              <a:effectLst/>
            </p:spPr>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defTabSz="914102" fontAlgn="base">
                  <a:spcBef>
                    <a:spcPct val="0"/>
                  </a:spcBef>
                  <a:spcAft>
                    <a:spcPct val="0"/>
                  </a:spcAft>
                  <a:defRPr/>
                </a:pPr>
                <a:r>
                  <a:rPr lang="en-US" sz="1274" b="1" kern="0">
                    <a:solidFill>
                      <a:srgbClr val="FFFFFF"/>
                    </a:solidFill>
                    <a:latin typeface="Segoe UI"/>
                    <a:ea typeface="Segoe UI" pitchFamily="34" charset="0"/>
                    <a:cs typeface="Segoe UI" pitchFamily="34" charset="0"/>
                  </a:rPr>
                  <a:t>    Business Understanding</a:t>
                </a:r>
              </a:p>
            </p:txBody>
          </p:sp>
          <p:grpSp>
            <p:nvGrpSpPr>
              <p:cNvPr id="56" name="Group 55">
                <a:extLst>
                  <a:ext uri="{FF2B5EF4-FFF2-40B4-BE49-F238E27FC236}">
                    <a16:creationId xmlns:a16="http://schemas.microsoft.com/office/drawing/2014/main" id="{688F2CBE-D79B-42B9-B1FB-09C2F9E53872}"/>
                  </a:ext>
                </a:extLst>
              </p:cNvPr>
              <p:cNvGrpSpPr/>
              <p:nvPr/>
            </p:nvGrpSpPr>
            <p:grpSpPr>
              <a:xfrm>
                <a:off x="5885499" y="1665729"/>
                <a:ext cx="821900" cy="761807"/>
                <a:chOff x="3873743" y="686976"/>
                <a:chExt cx="718042" cy="718042"/>
              </a:xfrm>
              <a:solidFill>
                <a:srgbClr val="FF9933"/>
              </a:solidFill>
            </p:grpSpPr>
            <p:sp>
              <p:nvSpPr>
                <p:cNvPr id="57" name="Oval 56">
                  <a:extLst>
                    <a:ext uri="{FF2B5EF4-FFF2-40B4-BE49-F238E27FC236}">
                      <a16:creationId xmlns:a16="http://schemas.microsoft.com/office/drawing/2014/main" id="{3B2B5827-ED70-404F-98FA-2ACCEB855763}"/>
                    </a:ext>
                  </a:extLst>
                </p:cNvPr>
                <p:cNvSpPr/>
                <p:nvPr/>
              </p:nvSpPr>
              <p:spPr>
                <a:xfrm>
                  <a:off x="3873743" y="686976"/>
                  <a:ext cx="718042" cy="718042"/>
                </a:xfrm>
                <a:prstGeom prst="ellipse">
                  <a:avLst/>
                </a:prstGeom>
                <a:grpFill/>
                <a:ln w="10795" cap="flat" cmpd="sng" algn="ctr">
                  <a:solidFill>
                    <a:srgbClr val="FFFFFF">
                      <a:hueOff val="0"/>
                      <a:satOff val="0"/>
                      <a:lumOff val="0"/>
                      <a:alphaOff val="0"/>
                    </a:srgbClr>
                  </a:solidFill>
                  <a:prstDash val="solid"/>
                </a:ln>
                <a:effectLst/>
              </p:spPr>
            </p:sp>
            <p:sp>
              <p:nvSpPr>
                <p:cNvPr id="58" name="Oval 4">
                  <a:extLst>
                    <a:ext uri="{FF2B5EF4-FFF2-40B4-BE49-F238E27FC236}">
                      <a16:creationId xmlns:a16="http://schemas.microsoft.com/office/drawing/2014/main" id="{65B5B720-1E7F-4EAB-83D8-C270ED4B77E8}"/>
                    </a:ext>
                  </a:extLst>
                </p:cNvPr>
                <p:cNvSpPr txBox="1"/>
                <p:nvPr/>
              </p:nvSpPr>
              <p:spPr>
                <a:xfrm>
                  <a:off x="3978896" y="860096"/>
                  <a:ext cx="496419" cy="439767"/>
                </a:xfrm>
                <a:prstGeom prst="rect">
                  <a:avLst/>
                </a:prstGeom>
                <a:grpFill/>
                <a:ln>
                  <a:noFill/>
                </a:ln>
                <a:effectLst/>
              </p:spPr>
              <p:txBody>
                <a:bodyPr spcFirstLastPara="0" vert="horz" wrap="square" lIns="0" tIns="0" rIns="0" bIns="0" numCol="1" spcCol="1270" anchor="ctr" anchorCtr="0">
                  <a:noAutofit/>
                </a:bodyPr>
                <a:lstStyle/>
                <a:p>
                  <a:pPr algn="ctr" defTabSz="653615">
                    <a:lnSpc>
                      <a:spcPct val="90000"/>
                    </a:lnSpc>
                    <a:spcBef>
                      <a:spcPct val="0"/>
                    </a:spcBef>
                    <a:spcAft>
                      <a:spcPct val="35000"/>
                    </a:spcAft>
                    <a:defRPr/>
                  </a:pPr>
                  <a:r>
                    <a:rPr lang="zh-CN" altLang="en-US" sz="1470" b="1" kern="0">
                      <a:solidFill>
                        <a:srgbClr val="FFFFFF"/>
                      </a:solidFill>
                      <a:latin typeface="Segoe UI"/>
                    </a:rPr>
                    <a:t>階段</a:t>
                  </a:r>
                  <a:r>
                    <a:rPr lang="en-US" altLang="zh-CN" sz="1470" b="1" kern="0">
                      <a:solidFill>
                        <a:srgbClr val="FFFFFF"/>
                      </a:solidFill>
                      <a:latin typeface="Segoe UI"/>
                    </a:rPr>
                    <a:t>1 </a:t>
                  </a:r>
                  <a:endParaRPr lang="en-US" sz="1470" kern="0">
                    <a:solidFill>
                      <a:srgbClr val="FFFFFF"/>
                    </a:solidFill>
                    <a:latin typeface="Segoe UI"/>
                  </a:endParaRPr>
                </a:p>
              </p:txBody>
            </p:sp>
          </p:grpSp>
        </p:grpSp>
      </p:grpSp>
      <p:sp>
        <p:nvSpPr>
          <p:cNvPr id="4" name="TextBox 3">
            <a:extLst>
              <a:ext uri="{FF2B5EF4-FFF2-40B4-BE49-F238E27FC236}">
                <a16:creationId xmlns:a16="http://schemas.microsoft.com/office/drawing/2014/main" id="{A43A1DC8-F404-4ADB-8D46-32DE9B43CC2B}"/>
              </a:ext>
            </a:extLst>
          </p:cNvPr>
          <p:cNvSpPr txBox="1"/>
          <p:nvPr/>
        </p:nvSpPr>
        <p:spPr>
          <a:xfrm>
            <a:off x="6212923" y="1613448"/>
            <a:ext cx="5719946" cy="830997"/>
          </a:xfrm>
          <a:prstGeom prst="rect">
            <a:avLst/>
          </a:prstGeom>
          <a:noFill/>
        </p:spPr>
        <p:txBody>
          <a:bodyPr wrap="square" rtlCol="0">
            <a:spAutoFit/>
          </a:bodyPr>
          <a:lstStyle/>
          <a:p>
            <a:pPr algn="ctr"/>
            <a:r>
              <a:rPr lang="en-US" altLang="zh-TW" sz="1600">
                <a:latin typeface="Microsoft JhengHei" panose="020B0604030504040204" pitchFamily="34" charset="-120"/>
                <a:ea typeface="Microsoft JhengHei" panose="020B0604030504040204" pitchFamily="34" charset="-120"/>
              </a:rPr>
              <a:t>TDSP </a:t>
            </a:r>
            <a:r>
              <a:rPr lang="zh-TW" altLang="en-US" sz="1600">
                <a:latin typeface="Microsoft JhengHei" panose="020B0604030504040204" pitchFamily="34" charset="-120"/>
                <a:ea typeface="Microsoft JhengHei" panose="020B0604030504040204" pitchFamily="34" charset="-120"/>
              </a:rPr>
              <a:t>有助於改善團隊共同作業和學習。 其中包含 </a:t>
            </a:r>
            <a:r>
              <a:rPr lang="en-US" altLang="zh-TW" sz="1600">
                <a:latin typeface="Microsoft JhengHei" panose="020B0604030504040204" pitchFamily="34" charset="-120"/>
                <a:ea typeface="Microsoft JhengHei" panose="020B0604030504040204" pitchFamily="34" charset="-120"/>
              </a:rPr>
              <a:t>Microsoft </a:t>
            </a:r>
            <a:r>
              <a:rPr lang="zh-TW" altLang="en-US" sz="1600">
                <a:latin typeface="Microsoft JhengHei" panose="020B0604030504040204" pitchFamily="34" charset="-120"/>
                <a:ea typeface="Microsoft JhengHei" panose="020B0604030504040204" pitchFamily="34" charset="-120"/>
              </a:rPr>
              <a:t>及業界其他公司的最佳做法和結構，有助於順利實作資料科學計劃。 目標是協助公司完全了解其分析程式的優點。</a:t>
            </a:r>
            <a:endParaRPr lang="en-US" sz="1600">
              <a:latin typeface="Microsoft JhengHei" panose="020B0604030504040204" pitchFamily="34" charset="-120"/>
              <a:ea typeface="Microsoft JhengHei" panose="020B0604030504040204" pitchFamily="34" charset="-120"/>
            </a:endParaRPr>
          </a:p>
        </p:txBody>
      </p:sp>
    </p:spTree>
    <p:extLst>
      <p:ext uri="{BB962C8B-B14F-4D97-AF65-F5344CB8AC3E}">
        <p14:creationId xmlns:p14="http://schemas.microsoft.com/office/powerpoint/2010/main" val="3390361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45">
            <a:extLst>
              <a:ext uri="{FF2B5EF4-FFF2-40B4-BE49-F238E27FC236}">
                <a16:creationId xmlns:a16="http://schemas.microsoft.com/office/drawing/2014/main" id="{56ACD580-3F8B-4988-8FE4-B2E968314658}"/>
              </a:ext>
            </a:extLst>
          </p:cNvPr>
          <p:cNvSpPr/>
          <p:nvPr/>
        </p:nvSpPr>
        <p:spPr>
          <a:xfrm>
            <a:off x="0" y="0"/>
            <a:ext cx="6633556" cy="6857999"/>
          </a:xfrm>
          <a:prstGeom prst="rect">
            <a:avLst/>
          </a:prstGeom>
          <a:solidFill>
            <a:schemeClr val="bg1">
              <a:alpha val="8196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微軟正黑體" panose="020B0604030504040204" pitchFamily="34" charset="-120"/>
              <a:ea typeface="微軟正黑體" panose="020B0604030504040204" pitchFamily="34" charset="-120"/>
            </a:endParaRPr>
          </a:p>
        </p:txBody>
      </p:sp>
      <p:pic>
        <p:nvPicPr>
          <p:cNvPr id="7" name="圖片 6">
            <a:extLst>
              <a:ext uri="{FF2B5EF4-FFF2-40B4-BE49-F238E27FC236}">
                <a16:creationId xmlns:a16="http://schemas.microsoft.com/office/drawing/2014/main" id="{9CDE6B88-2A6C-44DE-B661-144F2C75A538}"/>
              </a:ext>
            </a:extLst>
          </p:cNvPr>
          <p:cNvPicPr>
            <a:picLocks noChangeAspect="1"/>
          </p:cNvPicPr>
          <p:nvPr/>
        </p:nvPicPr>
        <p:blipFill>
          <a:blip r:embed="rId2"/>
          <a:stretch>
            <a:fillRect/>
          </a:stretch>
        </p:blipFill>
        <p:spPr>
          <a:xfrm>
            <a:off x="401867" y="2125487"/>
            <a:ext cx="5217534" cy="4363418"/>
          </a:xfrm>
          <a:prstGeom prst="rect">
            <a:avLst/>
          </a:prstGeom>
        </p:spPr>
      </p:pic>
      <p:sp>
        <p:nvSpPr>
          <p:cNvPr id="3" name="Content Placeholder 2">
            <a:extLst>
              <a:ext uri="{FF2B5EF4-FFF2-40B4-BE49-F238E27FC236}">
                <a16:creationId xmlns:a16="http://schemas.microsoft.com/office/drawing/2014/main" id="{636631E4-0CC6-4AE9-BE8C-50A3D1CDCADC}"/>
              </a:ext>
            </a:extLst>
          </p:cNvPr>
          <p:cNvSpPr>
            <a:spLocks noGrp="1"/>
          </p:cNvSpPr>
          <p:nvPr>
            <p:ph idx="4294967295"/>
          </p:nvPr>
        </p:nvSpPr>
        <p:spPr>
          <a:xfrm>
            <a:off x="10125477" y="2885819"/>
            <a:ext cx="1758950" cy="465137"/>
          </a:xfrm>
        </p:spPr>
        <p:txBody>
          <a:bodyPr>
            <a:normAutofit/>
          </a:bodyPr>
          <a:lstStyle/>
          <a:p>
            <a:pPr marL="0" indent="0">
              <a:buNone/>
            </a:pPr>
            <a:r>
              <a:rPr lang="zh-TW" altLang="en-US" sz="2400">
                <a:solidFill>
                  <a:srgbClr val="4472C4"/>
                </a:solidFill>
                <a:latin typeface="Microsoft JhengHei" panose="020B0604030504040204" pitchFamily="34" charset="-120"/>
                <a:ea typeface="Microsoft JhengHei" panose="020B0604030504040204" pitchFamily="34" charset="-120"/>
              </a:rPr>
              <a:t>建議訂購量</a:t>
            </a:r>
            <a:endParaRPr lang="en-US" sz="2400">
              <a:solidFill>
                <a:srgbClr val="4472C4"/>
              </a:solidFill>
              <a:latin typeface="Microsoft JhengHei" panose="020B0604030504040204" pitchFamily="34" charset="-120"/>
              <a:ea typeface="Microsoft JhengHei" panose="020B0604030504040204" pitchFamily="34" charset="-120"/>
            </a:endParaRPr>
          </a:p>
        </p:txBody>
      </p:sp>
      <p:sp>
        <p:nvSpPr>
          <p:cNvPr id="9" name="Left Bracket 8">
            <a:extLst>
              <a:ext uri="{FF2B5EF4-FFF2-40B4-BE49-F238E27FC236}">
                <a16:creationId xmlns:a16="http://schemas.microsoft.com/office/drawing/2014/main" id="{CEF2E939-3483-452B-92F4-033DA77B655E}"/>
              </a:ext>
            </a:extLst>
          </p:cNvPr>
          <p:cNvSpPr/>
          <p:nvPr/>
        </p:nvSpPr>
        <p:spPr>
          <a:xfrm>
            <a:off x="7948266" y="2475934"/>
            <a:ext cx="133364" cy="2381457"/>
          </a:xfrm>
          <a:prstGeom prst="leftBracket">
            <a:avLst/>
          </a:prstGeom>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F9CF8688-2411-4B7A-888D-ACC72B1024F1}"/>
              </a:ext>
            </a:extLst>
          </p:cNvPr>
          <p:cNvSpPr txBox="1"/>
          <p:nvPr/>
        </p:nvSpPr>
        <p:spPr>
          <a:xfrm>
            <a:off x="8081630" y="2293023"/>
            <a:ext cx="1569660" cy="1200329"/>
          </a:xfrm>
          <a:prstGeom prst="rect">
            <a:avLst/>
          </a:prstGeom>
          <a:noFill/>
        </p:spPr>
        <p:txBody>
          <a:bodyPr wrap="none" rtlCol="0">
            <a:spAutoFit/>
          </a:bodyPr>
          <a:lstStyle/>
          <a:p>
            <a:r>
              <a:rPr lang="zh-TW" altLang="en-US">
                <a:solidFill>
                  <a:srgbClr val="C00000"/>
                </a:solidFill>
                <a:latin typeface="Microsoft JhengHei" panose="020B0604030504040204" pitchFamily="34" charset="-120"/>
                <a:ea typeface="Microsoft JhengHei" panose="020B0604030504040204" pitchFamily="34" charset="-120"/>
              </a:rPr>
              <a:t>單品</a:t>
            </a:r>
            <a:r>
              <a:rPr lang="zh-TW" altLang="en-US">
                <a:latin typeface="Microsoft JhengHei" panose="020B0604030504040204" pitchFamily="34" charset="-120"/>
                <a:ea typeface="Microsoft JhengHei" panose="020B0604030504040204" pitchFamily="34" charset="-120"/>
              </a:rPr>
              <a:t>銷售模型</a:t>
            </a:r>
            <a:endParaRPr lang="en-US" altLang="zh-TW">
              <a:latin typeface="Microsoft JhengHei" panose="020B0604030504040204" pitchFamily="34" charset="-120"/>
              <a:ea typeface="Microsoft JhengHei" panose="020B0604030504040204" pitchFamily="34" charset="-120"/>
            </a:endParaRP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p:txBody>
      </p:sp>
      <p:sp>
        <p:nvSpPr>
          <p:cNvPr id="11" name="TextBox 10">
            <a:extLst>
              <a:ext uri="{FF2B5EF4-FFF2-40B4-BE49-F238E27FC236}">
                <a16:creationId xmlns:a16="http://schemas.microsoft.com/office/drawing/2014/main" id="{D15C3B9B-2A02-46C0-B193-1CDA60900F23}"/>
              </a:ext>
            </a:extLst>
          </p:cNvPr>
          <p:cNvSpPr txBox="1"/>
          <p:nvPr/>
        </p:nvSpPr>
        <p:spPr>
          <a:xfrm>
            <a:off x="8081630" y="3741415"/>
            <a:ext cx="1627369" cy="1200329"/>
          </a:xfrm>
          <a:prstGeom prst="rect">
            <a:avLst/>
          </a:prstGeom>
          <a:noFill/>
        </p:spPr>
        <p:txBody>
          <a:bodyPr wrap="none" rtlCol="0">
            <a:spAutoFit/>
          </a:bodyPr>
          <a:lstStyle/>
          <a:p>
            <a:r>
              <a:rPr lang="zh-TW" altLang="en-US">
                <a:solidFill>
                  <a:srgbClr val="C00000"/>
                </a:solidFill>
                <a:latin typeface="Microsoft JhengHei" panose="020B0604030504040204" pitchFamily="34" charset="-120"/>
                <a:ea typeface="Microsoft JhengHei" panose="020B0604030504040204" pitchFamily="34" charset="-120"/>
              </a:rPr>
              <a:t>群組</a:t>
            </a:r>
            <a:r>
              <a:rPr lang="zh-TW" altLang="en-US">
                <a:latin typeface="Microsoft JhengHei" panose="020B0604030504040204" pitchFamily="34" charset="-120"/>
                <a:ea typeface="Microsoft JhengHei" panose="020B0604030504040204" pitchFamily="34" charset="-120"/>
              </a:rPr>
              <a:t>銷售模型 </a:t>
            </a:r>
            <a:endParaRPr lang="en-US" altLang="zh-TW">
              <a:latin typeface="Microsoft JhengHei" panose="020B0604030504040204" pitchFamily="34" charset="-120"/>
              <a:ea typeface="Microsoft JhengHei" panose="020B0604030504040204" pitchFamily="34" charset="-120"/>
            </a:endParaRP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p:txBody>
      </p:sp>
      <p:sp>
        <p:nvSpPr>
          <p:cNvPr id="14" name="Left Bracket 13">
            <a:extLst>
              <a:ext uri="{FF2B5EF4-FFF2-40B4-BE49-F238E27FC236}">
                <a16:creationId xmlns:a16="http://schemas.microsoft.com/office/drawing/2014/main" id="{4F6814EE-FACF-4EB0-AE18-F2210497723F}"/>
              </a:ext>
            </a:extLst>
          </p:cNvPr>
          <p:cNvSpPr/>
          <p:nvPr/>
        </p:nvSpPr>
        <p:spPr>
          <a:xfrm>
            <a:off x="9982672" y="3578982"/>
            <a:ext cx="103657" cy="2115809"/>
          </a:xfrm>
          <a:prstGeom prst="leftBracket">
            <a:avLst/>
          </a:prstGeom>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cxnSp>
        <p:nvCxnSpPr>
          <p:cNvPr id="15" name="Straight Arrow Connector 14">
            <a:extLst>
              <a:ext uri="{FF2B5EF4-FFF2-40B4-BE49-F238E27FC236}">
                <a16:creationId xmlns:a16="http://schemas.microsoft.com/office/drawing/2014/main" id="{4FD6DEA3-9D2B-43BB-9FC8-2741CD6B6D8E}"/>
              </a:ext>
            </a:extLst>
          </p:cNvPr>
          <p:cNvCxnSpPr>
            <a:cxnSpLocks/>
          </p:cNvCxnSpPr>
          <p:nvPr/>
        </p:nvCxnSpPr>
        <p:spPr>
          <a:xfrm flipV="1">
            <a:off x="9754983" y="4309084"/>
            <a:ext cx="216000" cy="1"/>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1DF0158-CB0B-4F70-A915-838FA50564C8}"/>
              </a:ext>
            </a:extLst>
          </p:cNvPr>
          <p:cNvSpPr txBox="1"/>
          <p:nvPr/>
        </p:nvSpPr>
        <p:spPr>
          <a:xfrm>
            <a:off x="10028656" y="3413947"/>
            <a:ext cx="1920819" cy="2585323"/>
          </a:xfrm>
          <a:prstGeom prst="rect">
            <a:avLst/>
          </a:prstGeom>
          <a:noFill/>
        </p:spPr>
        <p:txBody>
          <a:bodyPr wrap="square" rtlCol="0">
            <a:spAutoFit/>
          </a:bodyPr>
          <a:lstStyle/>
          <a:p>
            <a:r>
              <a:rPr lang="en-US" altLang="zh-TW" b="1">
                <a:latin typeface="Microsoft JhengHei" panose="020B0604030504040204" pitchFamily="34" charset="-120"/>
                <a:ea typeface="Microsoft JhengHei" panose="020B0604030504040204" pitchFamily="34" charset="-120"/>
              </a:rPr>
              <a:t>Hierarchy Time Series</a:t>
            </a:r>
          </a:p>
          <a:p>
            <a:r>
              <a:rPr lang="zh-CN" altLang="en-US">
                <a:latin typeface="Microsoft JhengHei" panose="020B0604030504040204" pitchFamily="34" charset="-120"/>
                <a:ea typeface="Microsoft JhengHei" panose="020B0604030504040204" pitchFamily="34" charset="-120"/>
              </a:rPr>
              <a:t>通</a:t>
            </a:r>
            <a:r>
              <a:rPr lang="zh-TW" altLang="en-US">
                <a:latin typeface="Microsoft JhengHei" panose="020B0604030504040204" pitchFamily="34" charset="-120"/>
                <a:ea typeface="Microsoft JhengHei" panose="020B0604030504040204" pitchFamily="34" charset="-120"/>
              </a:rPr>
              <a:t>過</a:t>
            </a:r>
            <a:r>
              <a:rPr lang="zh-CN" altLang="en-US">
                <a:latin typeface="Microsoft JhengHei" panose="020B0604030504040204" pitchFamily="34" charset="-120"/>
                <a:ea typeface="Microsoft JhengHei" panose="020B0604030504040204" pitchFamily="34" charset="-120"/>
              </a:rPr>
              <a:t>品類的計算和預測，回推給品番、商品</a:t>
            </a:r>
            <a:r>
              <a:rPr lang="en-US" altLang="zh-TW">
                <a:latin typeface="Microsoft JhengHei" panose="020B0604030504040204" pitchFamily="34" charset="-120"/>
                <a:ea typeface="Microsoft JhengHei" panose="020B0604030504040204" pitchFamily="34" charset="-120"/>
              </a:rPr>
              <a:t> </a:t>
            </a:r>
            <a:r>
              <a:rPr lang="zh-CN" altLang="en-US">
                <a:latin typeface="Microsoft JhengHei" panose="020B0604030504040204" pitchFamily="34" charset="-120"/>
                <a:ea typeface="Microsoft JhengHei" panose="020B0604030504040204" pitchFamily="34" charset="-120"/>
              </a:rPr>
              <a:t>。</a:t>
            </a:r>
            <a:endParaRPr lang="en-US" altLang="zh-TW">
              <a:latin typeface="Microsoft JhengHei" panose="020B0604030504040204" pitchFamily="34" charset="-120"/>
              <a:ea typeface="Microsoft JhengHei" panose="020B0604030504040204" pitchFamily="34" charset="-120"/>
            </a:endParaRP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a:p>
            <a:r>
              <a:rPr lang="en-US">
                <a:latin typeface="Microsoft JhengHei" panose="020B0604030504040204" pitchFamily="34" charset="-120"/>
                <a:ea typeface="Microsoft JhengHei" panose="020B0604030504040204" pitchFamily="34" charset="-120"/>
              </a:rPr>
              <a:t>…</a:t>
            </a:r>
          </a:p>
          <a:p>
            <a:endParaRPr lang="en-US">
              <a:latin typeface="Microsoft JhengHei" panose="020B0604030504040204" pitchFamily="34" charset="-120"/>
              <a:ea typeface="Microsoft JhengHei" panose="020B0604030504040204" pitchFamily="34" charset="-120"/>
            </a:endParaRPr>
          </a:p>
        </p:txBody>
      </p:sp>
      <p:sp>
        <p:nvSpPr>
          <p:cNvPr id="22" name="Left Bracket 21">
            <a:extLst>
              <a:ext uri="{FF2B5EF4-FFF2-40B4-BE49-F238E27FC236}">
                <a16:creationId xmlns:a16="http://schemas.microsoft.com/office/drawing/2014/main" id="{5FF9C7C4-55BD-441E-8B4C-32D28033F287}"/>
              </a:ext>
            </a:extLst>
          </p:cNvPr>
          <p:cNvSpPr/>
          <p:nvPr/>
        </p:nvSpPr>
        <p:spPr>
          <a:xfrm rot="16200000">
            <a:off x="9429755" y="4463454"/>
            <a:ext cx="130916" cy="2987704"/>
          </a:xfrm>
          <a:prstGeom prst="leftBracket">
            <a:avLst/>
          </a:prstGeom>
          <a:ln/>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752B8E14-99E4-439F-AA7D-5923629676B6}"/>
              </a:ext>
            </a:extLst>
          </p:cNvPr>
          <p:cNvSpPr txBox="1"/>
          <p:nvPr/>
        </p:nvSpPr>
        <p:spPr>
          <a:xfrm>
            <a:off x="7705896" y="6184893"/>
            <a:ext cx="3765665" cy="369332"/>
          </a:xfrm>
          <a:prstGeom prst="rect">
            <a:avLst/>
          </a:prstGeom>
          <a:noFill/>
        </p:spPr>
        <p:txBody>
          <a:bodyPr wrap="square" rtlCol="0">
            <a:spAutoFit/>
          </a:bodyPr>
          <a:lstStyle/>
          <a:p>
            <a:pPr algn="ctr"/>
            <a:r>
              <a:rPr lang="zh-TW" altLang="en-US">
                <a:latin typeface="Microsoft JhengHei" panose="020B0604030504040204" pitchFamily="34" charset="-120"/>
                <a:ea typeface="Microsoft JhengHei" panose="020B0604030504040204" pitchFamily="34" charset="-120"/>
              </a:rPr>
              <a:t>總預測銷售量 </a:t>
            </a:r>
            <a:r>
              <a:rPr lang="en-US">
                <a:latin typeface="Microsoft JhengHei" panose="020B0604030504040204" pitchFamily="34" charset="-120"/>
                <a:ea typeface="Microsoft JhengHei" panose="020B0604030504040204" pitchFamily="34" charset="-120"/>
              </a:rPr>
              <a:t>vs.</a:t>
            </a:r>
            <a:r>
              <a:rPr lang="zh-TW" altLang="en-US">
                <a:latin typeface="Microsoft JhengHei" panose="020B0604030504040204" pitchFamily="34" charset="-120"/>
                <a:ea typeface="Microsoft JhengHei" panose="020B0604030504040204" pitchFamily="34" charset="-120"/>
              </a:rPr>
              <a:t> 實際銷售量</a:t>
            </a:r>
            <a:endParaRPr lang="en-US">
              <a:latin typeface="Microsoft JhengHei" panose="020B0604030504040204" pitchFamily="34" charset="-120"/>
              <a:ea typeface="Microsoft JhengHei" panose="020B0604030504040204" pitchFamily="34" charset="-120"/>
            </a:endParaRPr>
          </a:p>
        </p:txBody>
      </p:sp>
      <p:sp>
        <p:nvSpPr>
          <p:cNvPr id="51" name="TextBox 50">
            <a:extLst>
              <a:ext uri="{FF2B5EF4-FFF2-40B4-BE49-F238E27FC236}">
                <a16:creationId xmlns:a16="http://schemas.microsoft.com/office/drawing/2014/main" id="{515534AE-9538-4E53-B588-E44DFF70BBFE}"/>
              </a:ext>
            </a:extLst>
          </p:cNvPr>
          <p:cNvSpPr txBox="1"/>
          <p:nvPr/>
        </p:nvSpPr>
        <p:spPr>
          <a:xfrm>
            <a:off x="2745270" y="5079079"/>
            <a:ext cx="2508372" cy="369332"/>
          </a:xfrm>
          <a:prstGeom prst="rect">
            <a:avLst/>
          </a:prstGeom>
          <a:noFill/>
        </p:spPr>
        <p:txBody>
          <a:bodyPr wrap="square" rtlCol="0">
            <a:spAutoFit/>
          </a:bodyPr>
          <a:lstStyle/>
          <a:p>
            <a:r>
              <a:rPr lang="zh-TW" altLang="en-US" b="1">
                <a:solidFill>
                  <a:schemeClr val="tx2"/>
                </a:solidFill>
                <a:latin typeface="Microsoft JhengHei" panose="020B0604030504040204" pitchFamily="34" charset="-120"/>
                <a:ea typeface="Microsoft JhengHei" panose="020B0604030504040204" pitchFamily="34" charset="-120"/>
              </a:rPr>
              <a:t>店鋪實測 </a:t>
            </a:r>
            <a:r>
              <a:rPr lang="en-US" altLang="zh-TW" b="1">
                <a:solidFill>
                  <a:schemeClr val="tx2"/>
                </a:solidFill>
                <a:latin typeface="Microsoft JhengHei" panose="020B0604030504040204" pitchFamily="34" charset="-120"/>
                <a:ea typeface="Microsoft JhengHei" panose="020B0604030504040204" pitchFamily="34" charset="-120"/>
              </a:rPr>
              <a:t>(5/14 – 6/28)</a:t>
            </a:r>
            <a:endParaRPr lang="en-US" b="1">
              <a:solidFill>
                <a:schemeClr val="tx2"/>
              </a:solidFill>
              <a:latin typeface="Microsoft JhengHei" panose="020B0604030504040204" pitchFamily="34" charset="-120"/>
              <a:ea typeface="Microsoft JhengHei" panose="020B0604030504040204" pitchFamily="34" charset="-120"/>
            </a:endParaRPr>
          </a:p>
        </p:txBody>
      </p:sp>
      <p:cxnSp>
        <p:nvCxnSpPr>
          <p:cNvPr id="59" name="Straight Arrow Connector 58">
            <a:extLst>
              <a:ext uri="{FF2B5EF4-FFF2-40B4-BE49-F238E27FC236}">
                <a16:creationId xmlns:a16="http://schemas.microsoft.com/office/drawing/2014/main" id="{0DFDD5A3-E3D0-41FF-8ECB-D078583339C7}"/>
              </a:ext>
            </a:extLst>
          </p:cNvPr>
          <p:cNvCxnSpPr>
            <a:cxnSpLocks/>
            <a:endCxn id="9" idx="1"/>
          </p:cNvCxnSpPr>
          <p:nvPr/>
        </p:nvCxnSpPr>
        <p:spPr>
          <a:xfrm>
            <a:off x="7647678" y="3663335"/>
            <a:ext cx="300588" cy="3328"/>
          </a:xfrm>
          <a:prstGeom prst="straightConnector1">
            <a:avLst/>
          </a:prstGeom>
          <a:ln>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62" name="TextBox 61">
            <a:extLst>
              <a:ext uri="{FF2B5EF4-FFF2-40B4-BE49-F238E27FC236}">
                <a16:creationId xmlns:a16="http://schemas.microsoft.com/office/drawing/2014/main" id="{6EEDF779-8335-4C38-8E75-CD1A6BA0DC21}"/>
              </a:ext>
            </a:extLst>
          </p:cNvPr>
          <p:cNvSpPr txBox="1"/>
          <p:nvPr/>
        </p:nvSpPr>
        <p:spPr>
          <a:xfrm>
            <a:off x="1432012" y="5792188"/>
            <a:ext cx="1338828" cy="369332"/>
          </a:xfrm>
          <a:prstGeom prst="rect">
            <a:avLst/>
          </a:prstGeom>
          <a:noFill/>
        </p:spPr>
        <p:txBody>
          <a:bodyPr wrap="none" rtlCol="0">
            <a:spAutoFit/>
          </a:bodyPr>
          <a:lstStyle/>
          <a:p>
            <a:r>
              <a:rPr lang="zh-TW" altLang="en-US" b="1">
                <a:solidFill>
                  <a:srgbClr val="C00000"/>
                </a:solidFill>
                <a:latin typeface="Microsoft JhengHei" panose="020B0604030504040204" pitchFamily="34" charset="-120"/>
                <a:ea typeface="Microsoft JhengHei" panose="020B0604030504040204" pitchFamily="34" charset="-120"/>
              </a:rPr>
              <a:t>驗證可行性</a:t>
            </a:r>
            <a:endParaRPr lang="en-US" b="1">
              <a:solidFill>
                <a:srgbClr val="C00000"/>
              </a:solidFill>
              <a:latin typeface="Microsoft JhengHei" panose="020B0604030504040204" pitchFamily="34" charset="-120"/>
              <a:ea typeface="Microsoft JhengHei" panose="020B0604030504040204" pitchFamily="34" charset="-120"/>
            </a:endParaRPr>
          </a:p>
        </p:txBody>
      </p:sp>
      <p:sp>
        <p:nvSpPr>
          <p:cNvPr id="63" name="TextBox 62">
            <a:extLst>
              <a:ext uri="{FF2B5EF4-FFF2-40B4-BE49-F238E27FC236}">
                <a16:creationId xmlns:a16="http://schemas.microsoft.com/office/drawing/2014/main" id="{430E96EA-E109-4845-A05D-2AD7896C343F}"/>
              </a:ext>
            </a:extLst>
          </p:cNvPr>
          <p:cNvSpPr txBox="1"/>
          <p:nvPr/>
        </p:nvSpPr>
        <p:spPr>
          <a:xfrm>
            <a:off x="3927839" y="4124295"/>
            <a:ext cx="2248515" cy="646331"/>
          </a:xfrm>
          <a:prstGeom prst="rect">
            <a:avLst/>
          </a:prstGeom>
          <a:noFill/>
        </p:spPr>
        <p:txBody>
          <a:bodyPr wrap="square" rtlCol="0">
            <a:spAutoFit/>
          </a:bodyPr>
          <a:lstStyle/>
          <a:p>
            <a:r>
              <a:rPr lang="zh-TW" altLang="en-US" b="1">
                <a:solidFill>
                  <a:srgbClr val="33CCCC"/>
                </a:solidFill>
                <a:latin typeface="Microsoft JhengHei" panose="020B0604030504040204" pitchFamily="34" charset="-120"/>
                <a:ea typeface="Microsoft JhengHei" panose="020B0604030504040204" pitchFamily="34" charset="-120"/>
              </a:rPr>
              <a:t>功能擴充</a:t>
            </a:r>
            <a:endParaRPr lang="en-US" altLang="zh-TW" b="1">
              <a:solidFill>
                <a:srgbClr val="33CCCC"/>
              </a:solidFill>
              <a:latin typeface="Microsoft JhengHei" panose="020B0604030504040204" pitchFamily="34" charset="-120"/>
              <a:ea typeface="Microsoft JhengHei" panose="020B0604030504040204" pitchFamily="34" charset="-120"/>
            </a:endParaRPr>
          </a:p>
          <a:p>
            <a:r>
              <a:rPr lang="zh-TW" altLang="en-US" b="1">
                <a:solidFill>
                  <a:srgbClr val="33CCCC"/>
                </a:solidFill>
                <a:latin typeface="Microsoft JhengHei" panose="020B0604030504040204" pitchFamily="34" charset="-120"/>
                <a:ea typeface="Microsoft JhengHei" panose="020B0604030504040204" pitchFamily="34" charset="-120"/>
              </a:rPr>
              <a:t>平台建置 </a:t>
            </a:r>
            <a:r>
              <a:rPr lang="en-US" altLang="zh-TW" b="1">
                <a:solidFill>
                  <a:srgbClr val="33CCCC"/>
                </a:solidFill>
                <a:latin typeface="Microsoft JhengHei" panose="020B0604030504040204" pitchFamily="34" charset="-120"/>
                <a:ea typeface="Microsoft JhengHei" panose="020B0604030504040204" pitchFamily="34" charset="-120"/>
              </a:rPr>
              <a:t>(2019/9~)</a:t>
            </a:r>
            <a:endParaRPr lang="en-US" b="1">
              <a:solidFill>
                <a:srgbClr val="33CCCC"/>
              </a:solidFill>
              <a:latin typeface="Microsoft JhengHei" panose="020B0604030504040204" pitchFamily="34" charset="-120"/>
              <a:ea typeface="Microsoft JhengHei" panose="020B0604030504040204" pitchFamily="34" charset="-120"/>
            </a:endParaRPr>
          </a:p>
        </p:txBody>
      </p:sp>
      <p:cxnSp>
        <p:nvCxnSpPr>
          <p:cNvPr id="65" name="Straight Connector 64">
            <a:extLst>
              <a:ext uri="{FF2B5EF4-FFF2-40B4-BE49-F238E27FC236}">
                <a16:creationId xmlns:a16="http://schemas.microsoft.com/office/drawing/2014/main" id="{CD29DBF4-73A9-46B7-8C28-7D769ECD73E5}"/>
              </a:ext>
            </a:extLst>
          </p:cNvPr>
          <p:cNvCxnSpPr>
            <a:cxnSpLocks/>
          </p:cNvCxnSpPr>
          <p:nvPr/>
        </p:nvCxnSpPr>
        <p:spPr>
          <a:xfrm>
            <a:off x="2978669" y="6002361"/>
            <a:ext cx="3970769" cy="0"/>
          </a:xfrm>
          <a:prstGeom prst="line">
            <a:avLst/>
          </a:prstGeom>
          <a:ln>
            <a:solidFill>
              <a:srgbClr val="C00000"/>
            </a:solidFill>
          </a:ln>
        </p:spPr>
        <p:style>
          <a:lnRef idx="3">
            <a:schemeClr val="dk1"/>
          </a:lnRef>
          <a:fillRef idx="0">
            <a:schemeClr val="dk1"/>
          </a:fillRef>
          <a:effectRef idx="2">
            <a:schemeClr val="dk1"/>
          </a:effectRef>
          <a:fontRef idx="minor">
            <a:schemeClr val="tx1"/>
          </a:fontRef>
        </p:style>
      </p:cxnSp>
      <p:cxnSp>
        <p:nvCxnSpPr>
          <p:cNvPr id="67" name="Straight Arrow Connector 66">
            <a:extLst>
              <a:ext uri="{FF2B5EF4-FFF2-40B4-BE49-F238E27FC236}">
                <a16:creationId xmlns:a16="http://schemas.microsoft.com/office/drawing/2014/main" id="{305CAB55-FBBE-43FD-9244-8E76DC29A169}"/>
              </a:ext>
            </a:extLst>
          </p:cNvPr>
          <p:cNvCxnSpPr>
            <a:cxnSpLocks/>
          </p:cNvCxnSpPr>
          <p:nvPr/>
        </p:nvCxnSpPr>
        <p:spPr>
          <a:xfrm flipV="1">
            <a:off x="6951643" y="4636887"/>
            <a:ext cx="0" cy="1373218"/>
          </a:xfrm>
          <a:prstGeom prst="straightConnector1">
            <a:avLst/>
          </a:prstGeom>
          <a:ln>
            <a:solidFill>
              <a:srgbClr val="C00000"/>
            </a:solidFill>
            <a:tailEnd type="triangle"/>
          </a:ln>
        </p:spPr>
        <p:style>
          <a:lnRef idx="3">
            <a:schemeClr val="dk1"/>
          </a:lnRef>
          <a:fillRef idx="0">
            <a:schemeClr val="dk1"/>
          </a:fillRef>
          <a:effectRef idx="2">
            <a:schemeClr val="dk1"/>
          </a:effectRef>
          <a:fontRef idx="minor">
            <a:schemeClr val="tx1"/>
          </a:fontRef>
        </p:style>
      </p:cxnSp>
      <p:sp>
        <p:nvSpPr>
          <p:cNvPr id="70" name="標題 1">
            <a:extLst>
              <a:ext uri="{FF2B5EF4-FFF2-40B4-BE49-F238E27FC236}">
                <a16:creationId xmlns:a16="http://schemas.microsoft.com/office/drawing/2014/main" id="{99E83F0D-A409-4AC3-AE49-A700A96FFB1F}"/>
              </a:ext>
            </a:extLst>
          </p:cNvPr>
          <p:cNvSpPr txBox="1">
            <a:spLocks/>
          </p:cNvSpPr>
          <p:nvPr/>
        </p:nvSpPr>
        <p:spPr>
          <a:xfrm>
            <a:off x="3857107" y="287704"/>
            <a:ext cx="3857104" cy="784638"/>
          </a:xfrm>
          <a:prstGeom prst="rect">
            <a:avLst/>
          </a:prstGeom>
        </p:spPr>
        <p:txBody>
          <a:bodyPr vert="horz" lIns="91440" tIns="45720" rIns="91440" bIns="45720" rtlCol="0" anchor="ctr">
            <a:normAutofit/>
          </a:bodyPr>
          <a:lstStyle>
            <a:lvl1pPr algn="ctr" defTabSz="914201">
              <a:lnSpc>
                <a:spcPct val="90000"/>
              </a:lnSpc>
              <a:spcBef>
                <a:spcPct val="0"/>
              </a:spcBef>
              <a:buNone/>
              <a:defRPr sz="4000" b="1">
                <a:solidFill>
                  <a:schemeClr val="accent1"/>
                </a:solidFill>
                <a:latin typeface="Microsoft JhengHei" panose="020B0604030504040204" pitchFamily="34" charset="-120"/>
                <a:ea typeface="Microsoft JhengHei" panose="020B0604030504040204" pitchFamily="34" charset="-120"/>
                <a:cs typeface="+mj-cs"/>
              </a:defRPr>
            </a:lvl1pPr>
          </a:lstStyle>
          <a:p>
            <a:r>
              <a:rPr lang="zh-CN" altLang="en-US">
                <a:solidFill>
                  <a:srgbClr val="4472C4"/>
                </a:solidFill>
              </a:rPr>
              <a:t>執行摘要</a:t>
            </a:r>
            <a:endParaRPr lang="en-US">
              <a:solidFill>
                <a:srgbClr val="4472C4"/>
              </a:solidFill>
            </a:endParaRPr>
          </a:p>
        </p:txBody>
      </p:sp>
      <p:sp>
        <p:nvSpPr>
          <p:cNvPr id="2" name="矩形 1">
            <a:extLst>
              <a:ext uri="{FF2B5EF4-FFF2-40B4-BE49-F238E27FC236}">
                <a16:creationId xmlns:a16="http://schemas.microsoft.com/office/drawing/2014/main" id="{59A8AA70-0EA0-4A01-B9A6-7A9C9F11C8F7}"/>
              </a:ext>
            </a:extLst>
          </p:cNvPr>
          <p:cNvSpPr/>
          <p:nvPr/>
        </p:nvSpPr>
        <p:spPr>
          <a:xfrm>
            <a:off x="548637" y="4455626"/>
            <a:ext cx="2211185" cy="1803862"/>
          </a:xfrm>
          <a:prstGeom prst="rect">
            <a:avLst/>
          </a:prstGeom>
          <a:noFill/>
          <a:ln w="381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文字方塊 4">
            <a:extLst>
              <a:ext uri="{FF2B5EF4-FFF2-40B4-BE49-F238E27FC236}">
                <a16:creationId xmlns:a16="http://schemas.microsoft.com/office/drawing/2014/main" id="{B5FB0356-CCCF-4834-AC5F-E6DB5FAD3E2C}"/>
              </a:ext>
            </a:extLst>
          </p:cNvPr>
          <p:cNvSpPr txBox="1"/>
          <p:nvPr/>
        </p:nvSpPr>
        <p:spPr>
          <a:xfrm>
            <a:off x="2884515" y="5978240"/>
            <a:ext cx="1704110" cy="369332"/>
          </a:xfrm>
          <a:prstGeom prst="rect">
            <a:avLst/>
          </a:prstGeom>
          <a:noFill/>
        </p:spPr>
        <p:txBody>
          <a:bodyPr wrap="square" rtlCol="0">
            <a:spAutoFit/>
          </a:bodyPr>
          <a:lstStyle/>
          <a:p>
            <a:r>
              <a:rPr lang="en-US" altLang="zh-TW" b="1">
                <a:solidFill>
                  <a:srgbClr val="C00000"/>
                </a:solidFill>
                <a:latin typeface="微軟正黑體" panose="020B0604030504040204" pitchFamily="34" charset="-120"/>
                <a:ea typeface="微軟正黑體" panose="020B0604030504040204" pitchFamily="34" charset="-120"/>
              </a:rPr>
              <a:t>(2/11 ~ 4/2)</a:t>
            </a:r>
            <a:endParaRPr lang="zh-TW" altLang="en-US" b="1">
              <a:solidFill>
                <a:srgbClr val="C00000"/>
              </a:solidFill>
              <a:latin typeface="微軟正黑體" panose="020B0604030504040204" pitchFamily="34" charset="-120"/>
              <a:ea typeface="微軟正黑體" panose="020B0604030504040204" pitchFamily="34" charset="-120"/>
            </a:endParaRPr>
          </a:p>
        </p:txBody>
      </p:sp>
      <p:sp>
        <p:nvSpPr>
          <p:cNvPr id="31" name="TextBox 62">
            <a:extLst>
              <a:ext uri="{FF2B5EF4-FFF2-40B4-BE49-F238E27FC236}">
                <a16:creationId xmlns:a16="http://schemas.microsoft.com/office/drawing/2014/main" id="{F78564A3-B9C2-47C0-84C5-3C2C50A737C3}"/>
              </a:ext>
            </a:extLst>
          </p:cNvPr>
          <p:cNvSpPr txBox="1"/>
          <p:nvPr/>
        </p:nvSpPr>
        <p:spPr>
          <a:xfrm>
            <a:off x="5634720" y="2098761"/>
            <a:ext cx="2053767" cy="369332"/>
          </a:xfrm>
          <a:prstGeom prst="rect">
            <a:avLst/>
          </a:prstGeom>
          <a:noFill/>
        </p:spPr>
        <p:txBody>
          <a:bodyPr wrap="none" rtlCol="0">
            <a:spAutoFit/>
          </a:bodyPr>
          <a:lstStyle/>
          <a:p>
            <a:r>
              <a:rPr lang="zh-TW" altLang="en-US" b="1">
                <a:solidFill>
                  <a:srgbClr val="FFC000"/>
                </a:solidFill>
                <a:latin typeface="Microsoft JhengHei" panose="020B0604030504040204" pitchFamily="34" charset="-120"/>
                <a:ea typeface="Microsoft JhengHei" panose="020B0604030504040204" pitchFamily="34" charset="-120"/>
              </a:rPr>
              <a:t>系統上線 </a:t>
            </a:r>
            <a:r>
              <a:rPr lang="en-US" altLang="zh-TW" b="1">
                <a:solidFill>
                  <a:srgbClr val="FFC000"/>
                </a:solidFill>
                <a:latin typeface="Microsoft JhengHei" panose="020B0604030504040204" pitchFamily="34" charset="-120"/>
                <a:ea typeface="Microsoft JhengHei" panose="020B0604030504040204" pitchFamily="34" charset="-120"/>
              </a:rPr>
              <a:t>(2020~)</a:t>
            </a:r>
            <a:endParaRPr lang="en-US" b="1">
              <a:solidFill>
                <a:srgbClr val="FFC000"/>
              </a:solidFill>
              <a:latin typeface="Microsoft JhengHei" panose="020B0604030504040204" pitchFamily="34" charset="-120"/>
              <a:ea typeface="Microsoft JhengHei" panose="020B0604030504040204" pitchFamily="34" charset="-120"/>
            </a:endParaRPr>
          </a:p>
        </p:txBody>
      </p:sp>
      <p:pic>
        <p:nvPicPr>
          <p:cNvPr id="36" name="Picture 2" descr="ãFamilymart logo no backgroundãçåçæå°çµæ">
            <a:extLst>
              <a:ext uri="{FF2B5EF4-FFF2-40B4-BE49-F238E27FC236}">
                <a16:creationId xmlns:a16="http://schemas.microsoft.com/office/drawing/2014/main" id="{343D6EE5-4D96-43AB-9824-860077C203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135" y="521597"/>
            <a:ext cx="2111433" cy="307092"/>
          </a:xfrm>
          <a:prstGeom prst="rect">
            <a:avLst/>
          </a:prstGeom>
          <a:noFill/>
          <a:extLst>
            <a:ext uri="{909E8E84-426E-40DD-AFC4-6F175D3DCCD1}">
              <a14:hiddenFill xmlns:a14="http://schemas.microsoft.com/office/drawing/2010/main">
                <a:solidFill>
                  <a:srgbClr val="FFFFFF"/>
                </a:solidFill>
              </a14:hiddenFill>
            </a:ext>
          </a:extLst>
        </p:spPr>
      </p:pic>
      <p:sp>
        <p:nvSpPr>
          <p:cNvPr id="16" name="Graphic 56" descr="Store">
            <a:extLst>
              <a:ext uri="{FF2B5EF4-FFF2-40B4-BE49-F238E27FC236}">
                <a16:creationId xmlns:a16="http://schemas.microsoft.com/office/drawing/2014/main" id="{A1579884-C787-4DAC-82DC-37E4AF4DC3D8}"/>
              </a:ext>
            </a:extLst>
          </p:cNvPr>
          <p:cNvSpPr/>
          <p:nvPr/>
        </p:nvSpPr>
        <p:spPr>
          <a:xfrm>
            <a:off x="6270348" y="3367651"/>
            <a:ext cx="711942" cy="672390"/>
          </a:xfrm>
          <a:custGeom>
            <a:avLst/>
            <a:gdLst>
              <a:gd name="connsiteX0" fmla="*/ 632837 w 711942"/>
              <a:gd name="connsiteY0" fmla="*/ 296643 h 672389"/>
              <a:gd name="connsiteX1" fmla="*/ 593285 w 711942"/>
              <a:gd name="connsiteY1" fmla="*/ 336195 h 672389"/>
              <a:gd name="connsiteX2" fmla="*/ 553733 w 711942"/>
              <a:gd name="connsiteY2" fmla="*/ 296643 h 672389"/>
              <a:gd name="connsiteX3" fmla="*/ 553733 w 711942"/>
              <a:gd name="connsiteY3" fmla="*/ 257090 h 672389"/>
              <a:gd name="connsiteX4" fmla="*/ 533957 w 711942"/>
              <a:gd name="connsiteY4" fmla="*/ 59329 h 672389"/>
              <a:gd name="connsiteX5" fmla="*/ 613061 w 711942"/>
              <a:gd name="connsiteY5" fmla="*/ 59329 h 672389"/>
              <a:gd name="connsiteX6" fmla="*/ 632837 w 711942"/>
              <a:gd name="connsiteY6" fmla="*/ 257090 h 672389"/>
              <a:gd name="connsiteX7" fmla="*/ 632837 w 711942"/>
              <a:gd name="connsiteY7" fmla="*/ 296643 h 672389"/>
              <a:gd name="connsiteX8" fmla="*/ 474628 w 711942"/>
              <a:gd name="connsiteY8" fmla="*/ 296643 h 672389"/>
              <a:gd name="connsiteX9" fmla="*/ 435076 w 711942"/>
              <a:gd name="connsiteY9" fmla="*/ 336195 h 672389"/>
              <a:gd name="connsiteX10" fmla="*/ 395523 w 711942"/>
              <a:gd name="connsiteY10" fmla="*/ 296643 h 672389"/>
              <a:gd name="connsiteX11" fmla="*/ 395523 w 711942"/>
              <a:gd name="connsiteY11" fmla="*/ 257090 h 672389"/>
              <a:gd name="connsiteX12" fmla="*/ 385635 w 711942"/>
              <a:gd name="connsiteY12" fmla="*/ 59329 h 672389"/>
              <a:gd name="connsiteX13" fmla="*/ 464740 w 711942"/>
              <a:gd name="connsiteY13" fmla="*/ 59329 h 672389"/>
              <a:gd name="connsiteX14" fmla="*/ 474628 w 711942"/>
              <a:gd name="connsiteY14" fmla="*/ 257090 h 672389"/>
              <a:gd name="connsiteX15" fmla="*/ 474628 w 711942"/>
              <a:gd name="connsiteY15" fmla="*/ 296643 h 672389"/>
              <a:gd name="connsiteX16" fmla="*/ 316419 w 711942"/>
              <a:gd name="connsiteY16" fmla="*/ 257090 h 672389"/>
              <a:gd name="connsiteX17" fmla="*/ 316419 w 711942"/>
              <a:gd name="connsiteY17" fmla="*/ 296643 h 672389"/>
              <a:gd name="connsiteX18" fmla="*/ 276866 w 711942"/>
              <a:gd name="connsiteY18" fmla="*/ 336195 h 672389"/>
              <a:gd name="connsiteX19" fmla="*/ 237314 w 711942"/>
              <a:gd name="connsiteY19" fmla="*/ 296643 h 672389"/>
              <a:gd name="connsiteX20" fmla="*/ 237314 w 711942"/>
              <a:gd name="connsiteY20" fmla="*/ 257090 h 672389"/>
              <a:gd name="connsiteX21" fmla="*/ 247202 w 711942"/>
              <a:gd name="connsiteY21" fmla="*/ 59329 h 672389"/>
              <a:gd name="connsiteX22" fmla="*/ 326307 w 711942"/>
              <a:gd name="connsiteY22" fmla="*/ 59329 h 672389"/>
              <a:gd name="connsiteX23" fmla="*/ 316419 w 711942"/>
              <a:gd name="connsiteY23" fmla="*/ 257090 h 672389"/>
              <a:gd name="connsiteX24" fmla="*/ 276866 w 711942"/>
              <a:gd name="connsiteY24" fmla="*/ 573509 h 672389"/>
              <a:gd name="connsiteX25" fmla="*/ 118657 w 711942"/>
              <a:gd name="connsiteY25" fmla="*/ 573509 h 672389"/>
              <a:gd name="connsiteX26" fmla="*/ 118657 w 711942"/>
              <a:gd name="connsiteY26" fmla="*/ 415300 h 672389"/>
              <a:gd name="connsiteX27" fmla="*/ 276866 w 711942"/>
              <a:gd name="connsiteY27" fmla="*/ 415300 h 672389"/>
              <a:gd name="connsiteX28" fmla="*/ 276866 w 711942"/>
              <a:gd name="connsiteY28" fmla="*/ 573509 h 672389"/>
              <a:gd name="connsiteX29" fmla="*/ 79105 w 711942"/>
              <a:gd name="connsiteY29" fmla="*/ 296643 h 672389"/>
              <a:gd name="connsiteX30" fmla="*/ 79105 w 711942"/>
              <a:gd name="connsiteY30" fmla="*/ 257090 h 672389"/>
              <a:gd name="connsiteX31" fmla="*/ 98881 w 711942"/>
              <a:gd name="connsiteY31" fmla="*/ 59329 h 672389"/>
              <a:gd name="connsiteX32" fmla="*/ 177986 w 711942"/>
              <a:gd name="connsiteY32" fmla="*/ 59329 h 672389"/>
              <a:gd name="connsiteX33" fmla="*/ 158209 w 711942"/>
              <a:gd name="connsiteY33" fmla="*/ 257090 h 672389"/>
              <a:gd name="connsiteX34" fmla="*/ 158209 w 711942"/>
              <a:gd name="connsiteY34" fmla="*/ 296643 h 672389"/>
              <a:gd name="connsiteX35" fmla="*/ 118657 w 711942"/>
              <a:gd name="connsiteY35" fmla="*/ 336195 h 672389"/>
              <a:gd name="connsiteX36" fmla="*/ 79105 w 711942"/>
              <a:gd name="connsiteY36" fmla="*/ 296643 h 672389"/>
              <a:gd name="connsiteX37" fmla="*/ 672390 w 711942"/>
              <a:gd name="connsiteY37" fmla="*/ 0 h 672389"/>
              <a:gd name="connsiteX38" fmla="*/ 39552 w 711942"/>
              <a:gd name="connsiteY38" fmla="*/ 0 h 672389"/>
              <a:gd name="connsiteX39" fmla="*/ 0 w 711942"/>
              <a:gd name="connsiteY39" fmla="*/ 257090 h 672389"/>
              <a:gd name="connsiteX40" fmla="*/ 0 w 711942"/>
              <a:gd name="connsiteY40" fmla="*/ 296643 h 672389"/>
              <a:gd name="connsiteX41" fmla="*/ 39552 w 711942"/>
              <a:gd name="connsiteY41" fmla="*/ 336195 h 672389"/>
              <a:gd name="connsiteX42" fmla="*/ 39552 w 711942"/>
              <a:gd name="connsiteY42" fmla="*/ 672390 h 672389"/>
              <a:gd name="connsiteX43" fmla="*/ 375747 w 711942"/>
              <a:gd name="connsiteY43" fmla="*/ 672390 h 672389"/>
              <a:gd name="connsiteX44" fmla="*/ 375747 w 711942"/>
              <a:gd name="connsiteY44" fmla="*/ 415300 h 672389"/>
              <a:gd name="connsiteX45" fmla="*/ 593285 w 711942"/>
              <a:gd name="connsiteY45" fmla="*/ 415300 h 672389"/>
              <a:gd name="connsiteX46" fmla="*/ 593285 w 711942"/>
              <a:gd name="connsiteY46" fmla="*/ 672390 h 672389"/>
              <a:gd name="connsiteX47" fmla="*/ 672390 w 711942"/>
              <a:gd name="connsiteY47" fmla="*/ 672390 h 672389"/>
              <a:gd name="connsiteX48" fmla="*/ 672390 w 711942"/>
              <a:gd name="connsiteY48" fmla="*/ 336195 h 672389"/>
              <a:gd name="connsiteX49" fmla="*/ 711942 w 711942"/>
              <a:gd name="connsiteY49" fmla="*/ 296643 h 672389"/>
              <a:gd name="connsiteX50" fmla="*/ 711942 w 711942"/>
              <a:gd name="connsiteY50" fmla="*/ 257090 h 672389"/>
              <a:gd name="connsiteX51" fmla="*/ 672390 w 711942"/>
              <a:gd name="connsiteY51" fmla="*/ 0 h 67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11942" h="672389">
                <a:moveTo>
                  <a:pt x="632837" y="296643"/>
                </a:moveTo>
                <a:cubicBezTo>
                  <a:pt x="632837" y="318396"/>
                  <a:pt x="615039" y="336195"/>
                  <a:pt x="593285" y="336195"/>
                </a:cubicBezTo>
                <a:cubicBezTo>
                  <a:pt x="571531" y="336195"/>
                  <a:pt x="553733" y="318396"/>
                  <a:pt x="553733" y="296643"/>
                </a:cubicBezTo>
                <a:lnTo>
                  <a:pt x="553733" y="257090"/>
                </a:lnTo>
                <a:lnTo>
                  <a:pt x="533957" y="59329"/>
                </a:lnTo>
                <a:lnTo>
                  <a:pt x="613061" y="59329"/>
                </a:lnTo>
                <a:lnTo>
                  <a:pt x="632837" y="257090"/>
                </a:lnTo>
                <a:lnTo>
                  <a:pt x="632837" y="296643"/>
                </a:lnTo>
                <a:close/>
                <a:moveTo>
                  <a:pt x="474628" y="296643"/>
                </a:moveTo>
                <a:cubicBezTo>
                  <a:pt x="474628" y="318396"/>
                  <a:pt x="456829" y="336195"/>
                  <a:pt x="435076" y="336195"/>
                </a:cubicBezTo>
                <a:cubicBezTo>
                  <a:pt x="413322" y="336195"/>
                  <a:pt x="395523" y="318396"/>
                  <a:pt x="395523" y="296643"/>
                </a:cubicBezTo>
                <a:lnTo>
                  <a:pt x="395523" y="257090"/>
                </a:lnTo>
                <a:lnTo>
                  <a:pt x="385635" y="59329"/>
                </a:lnTo>
                <a:lnTo>
                  <a:pt x="464740" y="59329"/>
                </a:lnTo>
                <a:lnTo>
                  <a:pt x="474628" y="257090"/>
                </a:lnTo>
                <a:lnTo>
                  <a:pt x="474628" y="296643"/>
                </a:lnTo>
                <a:close/>
                <a:moveTo>
                  <a:pt x="316419" y="257090"/>
                </a:moveTo>
                <a:lnTo>
                  <a:pt x="316419" y="296643"/>
                </a:lnTo>
                <a:cubicBezTo>
                  <a:pt x="316419" y="318396"/>
                  <a:pt x="298620" y="336195"/>
                  <a:pt x="276866" y="336195"/>
                </a:cubicBezTo>
                <a:cubicBezTo>
                  <a:pt x="255113" y="336195"/>
                  <a:pt x="237314" y="318396"/>
                  <a:pt x="237314" y="296643"/>
                </a:cubicBezTo>
                <a:lnTo>
                  <a:pt x="237314" y="257090"/>
                </a:lnTo>
                <a:lnTo>
                  <a:pt x="247202" y="59329"/>
                </a:lnTo>
                <a:lnTo>
                  <a:pt x="326307" y="59329"/>
                </a:lnTo>
                <a:lnTo>
                  <a:pt x="316419" y="257090"/>
                </a:lnTo>
                <a:close/>
                <a:moveTo>
                  <a:pt x="276866" y="573509"/>
                </a:moveTo>
                <a:lnTo>
                  <a:pt x="118657" y="573509"/>
                </a:lnTo>
                <a:lnTo>
                  <a:pt x="118657" y="415300"/>
                </a:lnTo>
                <a:lnTo>
                  <a:pt x="276866" y="415300"/>
                </a:lnTo>
                <a:lnTo>
                  <a:pt x="276866" y="573509"/>
                </a:lnTo>
                <a:close/>
                <a:moveTo>
                  <a:pt x="79105" y="296643"/>
                </a:moveTo>
                <a:lnTo>
                  <a:pt x="79105" y="257090"/>
                </a:lnTo>
                <a:lnTo>
                  <a:pt x="98881" y="59329"/>
                </a:lnTo>
                <a:lnTo>
                  <a:pt x="177986" y="59329"/>
                </a:lnTo>
                <a:lnTo>
                  <a:pt x="158209" y="257090"/>
                </a:lnTo>
                <a:lnTo>
                  <a:pt x="158209" y="296643"/>
                </a:lnTo>
                <a:cubicBezTo>
                  <a:pt x="158209" y="318396"/>
                  <a:pt x="140411" y="336195"/>
                  <a:pt x="118657" y="336195"/>
                </a:cubicBezTo>
                <a:cubicBezTo>
                  <a:pt x="96903" y="336195"/>
                  <a:pt x="79105" y="318396"/>
                  <a:pt x="79105" y="296643"/>
                </a:cubicBezTo>
                <a:close/>
                <a:moveTo>
                  <a:pt x="672390" y="0"/>
                </a:moveTo>
                <a:lnTo>
                  <a:pt x="39552" y="0"/>
                </a:lnTo>
                <a:lnTo>
                  <a:pt x="0" y="257090"/>
                </a:lnTo>
                <a:lnTo>
                  <a:pt x="0" y="296643"/>
                </a:lnTo>
                <a:cubicBezTo>
                  <a:pt x="0" y="318396"/>
                  <a:pt x="17799" y="336195"/>
                  <a:pt x="39552" y="336195"/>
                </a:cubicBezTo>
                <a:lnTo>
                  <a:pt x="39552" y="672390"/>
                </a:lnTo>
                <a:lnTo>
                  <a:pt x="375747" y="672390"/>
                </a:lnTo>
                <a:lnTo>
                  <a:pt x="375747" y="415300"/>
                </a:lnTo>
                <a:lnTo>
                  <a:pt x="593285" y="415300"/>
                </a:lnTo>
                <a:lnTo>
                  <a:pt x="593285" y="672390"/>
                </a:lnTo>
                <a:lnTo>
                  <a:pt x="672390" y="672390"/>
                </a:lnTo>
                <a:lnTo>
                  <a:pt x="672390" y="336195"/>
                </a:lnTo>
                <a:cubicBezTo>
                  <a:pt x="694143" y="336195"/>
                  <a:pt x="711942" y="318396"/>
                  <a:pt x="711942" y="296643"/>
                </a:cubicBezTo>
                <a:lnTo>
                  <a:pt x="711942" y="257090"/>
                </a:lnTo>
                <a:lnTo>
                  <a:pt x="672390" y="0"/>
                </a:lnTo>
                <a:close/>
              </a:path>
            </a:pathLst>
          </a:custGeom>
          <a:solidFill>
            <a:schemeClr val="accent2">
              <a:lumMod val="75000"/>
            </a:schemeClr>
          </a:solidFill>
          <a:ln w="9823" cap="flat">
            <a:noFill/>
            <a:prstDash val="solid"/>
            <a:miter/>
          </a:ln>
        </p:spPr>
        <p:txBody>
          <a:bodyPr rtlCol="0" anchor="ctr"/>
          <a:lstStyle/>
          <a:p>
            <a:endParaRPr lang="zh-TW" altLang="en-US"/>
          </a:p>
        </p:txBody>
      </p:sp>
      <p:grpSp>
        <p:nvGrpSpPr>
          <p:cNvPr id="34" name="群組 33">
            <a:extLst>
              <a:ext uri="{FF2B5EF4-FFF2-40B4-BE49-F238E27FC236}">
                <a16:creationId xmlns:a16="http://schemas.microsoft.com/office/drawing/2014/main" id="{E36BA849-666E-434E-90EC-3B4435EDD0D0}"/>
              </a:ext>
            </a:extLst>
          </p:cNvPr>
          <p:cNvGrpSpPr/>
          <p:nvPr/>
        </p:nvGrpSpPr>
        <p:grpSpPr>
          <a:xfrm>
            <a:off x="6980068" y="3807711"/>
            <a:ext cx="513795" cy="662962"/>
            <a:chOff x="7221138" y="3408697"/>
            <a:chExt cx="513795" cy="662962"/>
          </a:xfrm>
        </p:grpSpPr>
        <p:sp>
          <p:nvSpPr>
            <p:cNvPr id="19" name="手繪多邊形: 圖案 18">
              <a:extLst>
                <a:ext uri="{FF2B5EF4-FFF2-40B4-BE49-F238E27FC236}">
                  <a16:creationId xmlns:a16="http://schemas.microsoft.com/office/drawing/2014/main" id="{56E413EA-C9EE-4E46-B34F-07544F634FF1}"/>
                </a:ext>
              </a:extLst>
            </p:cNvPr>
            <p:cNvSpPr/>
            <p:nvPr/>
          </p:nvSpPr>
          <p:spPr>
            <a:xfrm>
              <a:off x="7221138" y="3408697"/>
              <a:ext cx="513795" cy="662962"/>
            </a:xfrm>
            <a:custGeom>
              <a:avLst/>
              <a:gdLst>
                <a:gd name="connsiteX0" fmla="*/ 49722 w 513795"/>
                <a:gd name="connsiteY0" fmla="*/ 49722 h 662961"/>
                <a:gd name="connsiteX1" fmla="*/ 464073 w 513795"/>
                <a:gd name="connsiteY1" fmla="*/ 49722 h 662961"/>
                <a:gd name="connsiteX2" fmla="*/ 464073 w 513795"/>
                <a:gd name="connsiteY2" fmla="*/ 613240 h 662961"/>
                <a:gd name="connsiteX3" fmla="*/ 49722 w 513795"/>
                <a:gd name="connsiteY3" fmla="*/ 613240 h 662961"/>
                <a:gd name="connsiteX4" fmla="*/ 49722 w 513795"/>
                <a:gd name="connsiteY4" fmla="*/ 49722 h 662961"/>
                <a:gd name="connsiteX5" fmla="*/ 0 w 513795"/>
                <a:gd name="connsiteY5" fmla="*/ 662962 h 662961"/>
                <a:gd name="connsiteX6" fmla="*/ 513795 w 513795"/>
                <a:gd name="connsiteY6" fmla="*/ 662962 h 662961"/>
                <a:gd name="connsiteX7" fmla="*/ 513795 w 513795"/>
                <a:gd name="connsiteY7" fmla="*/ 0 h 662961"/>
                <a:gd name="connsiteX8" fmla="*/ 0 w 513795"/>
                <a:gd name="connsiteY8" fmla="*/ 0 h 662961"/>
                <a:gd name="connsiteX9" fmla="*/ 0 w 513795"/>
                <a:gd name="connsiteY9" fmla="*/ 662962 h 662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3795" h="662961">
                  <a:moveTo>
                    <a:pt x="49722" y="49722"/>
                  </a:moveTo>
                  <a:lnTo>
                    <a:pt x="464073" y="49722"/>
                  </a:lnTo>
                  <a:lnTo>
                    <a:pt x="464073" y="613240"/>
                  </a:lnTo>
                  <a:lnTo>
                    <a:pt x="49722" y="613240"/>
                  </a:lnTo>
                  <a:lnTo>
                    <a:pt x="49722" y="49722"/>
                  </a:lnTo>
                  <a:close/>
                  <a:moveTo>
                    <a:pt x="0" y="662962"/>
                  </a:moveTo>
                  <a:lnTo>
                    <a:pt x="513795" y="662962"/>
                  </a:lnTo>
                  <a:lnTo>
                    <a:pt x="513795" y="0"/>
                  </a:lnTo>
                  <a:lnTo>
                    <a:pt x="0" y="0"/>
                  </a:lnTo>
                  <a:lnTo>
                    <a:pt x="0" y="662962"/>
                  </a:lnTo>
                  <a:close/>
                </a:path>
              </a:pathLst>
            </a:custGeom>
            <a:solidFill>
              <a:srgbClr val="C00000"/>
            </a:solidFill>
            <a:ln w="8235" cap="flat">
              <a:noFill/>
              <a:prstDash val="solid"/>
              <a:miter/>
            </a:ln>
          </p:spPr>
          <p:txBody>
            <a:bodyPr rtlCol="0" anchor="ctr"/>
            <a:lstStyle/>
            <a:p>
              <a:endParaRPr lang="zh-TW" altLang="en-US"/>
            </a:p>
          </p:txBody>
        </p:sp>
        <p:sp>
          <p:nvSpPr>
            <p:cNvPr id="20" name="手繪多邊形: 圖案 19">
              <a:extLst>
                <a:ext uri="{FF2B5EF4-FFF2-40B4-BE49-F238E27FC236}">
                  <a16:creationId xmlns:a16="http://schemas.microsoft.com/office/drawing/2014/main" id="{0B278F87-AB80-4E33-A771-AFB7524CAAFB}"/>
                </a:ext>
              </a:extLst>
            </p:cNvPr>
            <p:cNvSpPr/>
            <p:nvPr/>
          </p:nvSpPr>
          <p:spPr>
            <a:xfrm>
              <a:off x="7328870" y="3508141"/>
              <a:ext cx="66296" cy="66296"/>
            </a:xfrm>
            <a:custGeom>
              <a:avLst/>
              <a:gdLst>
                <a:gd name="connsiteX0" fmla="*/ 0 w 66296"/>
                <a:gd name="connsiteY0" fmla="*/ 0 h 66296"/>
                <a:gd name="connsiteX1" fmla="*/ 66296 w 66296"/>
                <a:gd name="connsiteY1" fmla="*/ 0 h 66296"/>
                <a:gd name="connsiteX2" fmla="*/ 66296 w 66296"/>
                <a:gd name="connsiteY2" fmla="*/ 66296 h 66296"/>
                <a:gd name="connsiteX3" fmla="*/ 0 w 66296"/>
                <a:gd name="connsiteY3" fmla="*/ 66296 h 66296"/>
              </a:gdLst>
              <a:ahLst/>
              <a:cxnLst>
                <a:cxn ang="0">
                  <a:pos x="connsiteX0" y="connsiteY0"/>
                </a:cxn>
                <a:cxn ang="0">
                  <a:pos x="connsiteX1" y="connsiteY1"/>
                </a:cxn>
                <a:cxn ang="0">
                  <a:pos x="connsiteX2" y="connsiteY2"/>
                </a:cxn>
                <a:cxn ang="0">
                  <a:pos x="connsiteX3" y="connsiteY3"/>
                </a:cxn>
              </a:cxnLst>
              <a:rect l="l" t="t" r="r" b="b"/>
              <a:pathLst>
                <a:path w="66296" h="66296">
                  <a:moveTo>
                    <a:pt x="0" y="0"/>
                  </a:moveTo>
                  <a:lnTo>
                    <a:pt x="66296" y="0"/>
                  </a:lnTo>
                  <a:lnTo>
                    <a:pt x="66296" y="66296"/>
                  </a:lnTo>
                  <a:lnTo>
                    <a:pt x="0" y="66296"/>
                  </a:lnTo>
                  <a:close/>
                </a:path>
              </a:pathLst>
            </a:custGeom>
            <a:solidFill>
              <a:srgbClr val="C00000"/>
            </a:solidFill>
            <a:ln w="8235" cap="flat">
              <a:noFill/>
              <a:prstDash val="solid"/>
              <a:miter/>
            </a:ln>
          </p:spPr>
          <p:txBody>
            <a:bodyPr rtlCol="0" anchor="ctr"/>
            <a:lstStyle/>
            <a:p>
              <a:endParaRPr lang="zh-TW" altLang="en-US"/>
            </a:p>
          </p:txBody>
        </p:sp>
        <p:sp>
          <p:nvSpPr>
            <p:cNvPr id="21" name="手繪多邊形: 圖案 20">
              <a:extLst>
                <a:ext uri="{FF2B5EF4-FFF2-40B4-BE49-F238E27FC236}">
                  <a16:creationId xmlns:a16="http://schemas.microsoft.com/office/drawing/2014/main" id="{18622956-16D5-43CE-800D-B181F05B113F}"/>
                </a:ext>
              </a:extLst>
            </p:cNvPr>
            <p:cNvSpPr/>
            <p:nvPr/>
          </p:nvSpPr>
          <p:spPr>
            <a:xfrm>
              <a:off x="7461462" y="3524715"/>
              <a:ext cx="165740" cy="33148"/>
            </a:xfrm>
            <a:custGeom>
              <a:avLst/>
              <a:gdLst>
                <a:gd name="connsiteX0" fmla="*/ 0 w 165740"/>
                <a:gd name="connsiteY0" fmla="*/ 0 h 33148"/>
                <a:gd name="connsiteX1" fmla="*/ 165740 w 165740"/>
                <a:gd name="connsiteY1" fmla="*/ 0 h 33148"/>
                <a:gd name="connsiteX2" fmla="*/ 165740 w 165740"/>
                <a:gd name="connsiteY2" fmla="*/ 33148 h 33148"/>
                <a:gd name="connsiteX3" fmla="*/ 0 w 165740"/>
                <a:gd name="connsiteY3" fmla="*/ 33148 h 33148"/>
              </a:gdLst>
              <a:ahLst/>
              <a:cxnLst>
                <a:cxn ang="0">
                  <a:pos x="connsiteX0" y="connsiteY0"/>
                </a:cxn>
                <a:cxn ang="0">
                  <a:pos x="connsiteX1" y="connsiteY1"/>
                </a:cxn>
                <a:cxn ang="0">
                  <a:pos x="connsiteX2" y="connsiteY2"/>
                </a:cxn>
                <a:cxn ang="0">
                  <a:pos x="connsiteX3" y="connsiteY3"/>
                </a:cxn>
              </a:cxnLst>
              <a:rect l="l" t="t" r="r" b="b"/>
              <a:pathLst>
                <a:path w="165740" h="33148">
                  <a:moveTo>
                    <a:pt x="0" y="0"/>
                  </a:moveTo>
                  <a:lnTo>
                    <a:pt x="165740" y="0"/>
                  </a:lnTo>
                  <a:lnTo>
                    <a:pt x="165740" y="33148"/>
                  </a:lnTo>
                  <a:lnTo>
                    <a:pt x="0" y="33148"/>
                  </a:lnTo>
                  <a:close/>
                </a:path>
              </a:pathLst>
            </a:custGeom>
            <a:solidFill>
              <a:srgbClr val="C00000"/>
            </a:solidFill>
            <a:ln w="8235" cap="flat">
              <a:noFill/>
              <a:prstDash val="solid"/>
              <a:miter/>
            </a:ln>
          </p:spPr>
          <p:txBody>
            <a:bodyPr rtlCol="0" anchor="ctr"/>
            <a:lstStyle/>
            <a:p>
              <a:endParaRPr lang="zh-TW" altLang="en-US"/>
            </a:p>
          </p:txBody>
        </p:sp>
        <p:sp>
          <p:nvSpPr>
            <p:cNvPr id="24" name="手繪多邊形: 圖案 23">
              <a:extLst>
                <a:ext uri="{FF2B5EF4-FFF2-40B4-BE49-F238E27FC236}">
                  <a16:creationId xmlns:a16="http://schemas.microsoft.com/office/drawing/2014/main" id="{D539E2F5-C866-41AD-910B-5969B7F243AE}"/>
                </a:ext>
              </a:extLst>
            </p:cNvPr>
            <p:cNvSpPr/>
            <p:nvPr/>
          </p:nvSpPr>
          <p:spPr>
            <a:xfrm>
              <a:off x="7328870" y="3640734"/>
              <a:ext cx="66296" cy="66296"/>
            </a:xfrm>
            <a:custGeom>
              <a:avLst/>
              <a:gdLst>
                <a:gd name="connsiteX0" fmla="*/ 0 w 66296"/>
                <a:gd name="connsiteY0" fmla="*/ 0 h 66296"/>
                <a:gd name="connsiteX1" fmla="*/ 66296 w 66296"/>
                <a:gd name="connsiteY1" fmla="*/ 0 h 66296"/>
                <a:gd name="connsiteX2" fmla="*/ 66296 w 66296"/>
                <a:gd name="connsiteY2" fmla="*/ 66296 h 66296"/>
                <a:gd name="connsiteX3" fmla="*/ 0 w 66296"/>
                <a:gd name="connsiteY3" fmla="*/ 66296 h 66296"/>
              </a:gdLst>
              <a:ahLst/>
              <a:cxnLst>
                <a:cxn ang="0">
                  <a:pos x="connsiteX0" y="connsiteY0"/>
                </a:cxn>
                <a:cxn ang="0">
                  <a:pos x="connsiteX1" y="connsiteY1"/>
                </a:cxn>
                <a:cxn ang="0">
                  <a:pos x="connsiteX2" y="connsiteY2"/>
                </a:cxn>
                <a:cxn ang="0">
                  <a:pos x="connsiteX3" y="connsiteY3"/>
                </a:cxn>
              </a:cxnLst>
              <a:rect l="l" t="t" r="r" b="b"/>
              <a:pathLst>
                <a:path w="66296" h="66296">
                  <a:moveTo>
                    <a:pt x="0" y="0"/>
                  </a:moveTo>
                  <a:lnTo>
                    <a:pt x="66296" y="0"/>
                  </a:lnTo>
                  <a:lnTo>
                    <a:pt x="66296" y="66296"/>
                  </a:lnTo>
                  <a:lnTo>
                    <a:pt x="0" y="66296"/>
                  </a:lnTo>
                  <a:close/>
                </a:path>
              </a:pathLst>
            </a:custGeom>
            <a:solidFill>
              <a:srgbClr val="C00000"/>
            </a:solidFill>
            <a:ln w="8235" cap="flat">
              <a:noFill/>
              <a:prstDash val="solid"/>
              <a:miter/>
            </a:ln>
          </p:spPr>
          <p:txBody>
            <a:bodyPr rtlCol="0" anchor="ctr"/>
            <a:lstStyle/>
            <a:p>
              <a:endParaRPr lang="zh-TW" altLang="en-US"/>
            </a:p>
          </p:txBody>
        </p:sp>
        <p:sp>
          <p:nvSpPr>
            <p:cNvPr id="26" name="手繪多邊形: 圖案 25">
              <a:extLst>
                <a:ext uri="{FF2B5EF4-FFF2-40B4-BE49-F238E27FC236}">
                  <a16:creationId xmlns:a16="http://schemas.microsoft.com/office/drawing/2014/main" id="{CA2DB23C-5D37-467F-BD21-F10C6C9A0192}"/>
                </a:ext>
              </a:extLst>
            </p:cNvPr>
            <p:cNvSpPr/>
            <p:nvPr/>
          </p:nvSpPr>
          <p:spPr>
            <a:xfrm>
              <a:off x="7461462" y="3657308"/>
              <a:ext cx="165740" cy="33148"/>
            </a:xfrm>
            <a:custGeom>
              <a:avLst/>
              <a:gdLst>
                <a:gd name="connsiteX0" fmla="*/ 0 w 165740"/>
                <a:gd name="connsiteY0" fmla="*/ 0 h 33148"/>
                <a:gd name="connsiteX1" fmla="*/ 165740 w 165740"/>
                <a:gd name="connsiteY1" fmla="*/ 0 h 33148"/>
                <a:gd name="connsiteX2" fmla="*/ 165740 w 165740"/>
                <a:gd name="connsiteY2" fmla="*/ 33148 h 33148"/>
                <a:gd name="connsiteX3" fmla="*/ 0 w 165740"/>
                <a:gd name="connsiteY3" fmla="*/ 33148 h 33148"/>
              </a:gdLst>
              <a:ahLst/>
              <a:cxnLst>
                <a:cxn ang="0">
                  <a:pos x="connsiteX0" y="connsiteY0"/>
                </a:cxn>
                <a:cxn ang="0">
                  <a:pos x="connsiteX1" y="connsiteY1"/>
                </a:cxn>
                <a:cxn ang="0">
                  <a:pos x="connsiteX2" y="connsiteY2"/>
                </a:cxn>
                <a:cxn ang="0">
                  <a:pos x="connsiteX3" y="connsiteY3"/>
                </a:cxn>
              </a:cxnLst>
              <a:rect l="l" t="t" r="r" b="b"/>
              <a:pathLst>
                <a:path w="165740" h="33148">
                  <a:moveTo>
                    <a:pt x="0" y="0"/>
                  </a:moveTo>
                  <a:lnTo>
                    <a:pt x="165740" y="0"/>
                  </a:lnTo>
                  <a:lnTo>
                    <a:pt x="165740" y="33148"/>
                  </a:lnTo>
                  <a:lnTo>
                    <a:pt x="0" y="33148"/>
                  </a:lnTo>
                  <a:close/>
                </a:path>
              </a:pathLst>
            </a:custGeom>
            <a:solidFill>
              <a:srgbClr val="C00000"/>
            </a:solidFill>
            <a:ln w="8235" cap="flat">
              <a:noFill/>
              <a:prstDash val="solid"/>
              <a:miter/>
            </a:ln>
          </p:spPr>
          <p:txBody>
            <a:bodyPr rtlCol="0" anchor="ctr"/>
            <a:lstStyle/>
            <a:p>
              <a:endParaRPr lang="zh-TW" altLang="en-US"/>
            </a:p>
          </p:txBody>
        </p:sp>
        <p:sp>
          <p:nvSpPr>
            <p:cNvPr id="27" name="手繪多邊形: 圖案 26">
              <a:extLst>
                <a:ext uri="{FF2B5EF4-FFF2-40B4-BE49-F238E27FC236}">
                  <a16:creationId xmlns:a16="http://schemas.microsoft.com/office/drawing/2014/main" id="{F9668730-F7B6-42DB-A36B-250CF2B62B8C}"/>
                </a:ext>
              </a:extLst>
            </p:cNvPr>
            <p:cNvSpPr/>
            <p:nvPr/>
          </p:nvSpPr>
          <p:spPr>
            <a:xfrm>
              <a:off x="7328870" y="3773326"/>
              <a:ext cx="66296" cy="66296"/>
            </a:xfrm>
            <a:custGeom>
              <a:avLst/>
              <a:gdLst>
                <a:gd name="connsiteX0" fmla="*/ 0 w 66296"/>
                <a:gd name="connsiteY0" fmla="*/ 0 h 66296"/>
                <a:gd name="connsiteX1" fmla="*/ 66296 w 66296"/>
                <a:gd name="connsiteY1" fmla="*/ 0 h 66296"/>
                <a:gd name="connsiteX2" fmla="*/ 66296 w 66296"/>
                <a:gd name="connsiteY2" fmla="*/ 66296 h 66296"/>
                <a:gd name="connsiteX3" fmla="*/ 0 w 66296"/>
                <a:gd name="connsiteY3" fmla="*/ 66296 h 66296"/>
              </a:gdLst>
              <a:ahLst/>
              <a:cxnLst>
                <a:cxn ang="0">
                  <a:pos x="connsiteX0" y="connsiteY0"/>
                </a:cxn>
                <a:cxn ang="0">
                  <a:pos x="connsiteX1" y="connsiteY1"/>
                </a:cxn>
                <a:cxn ang="0">
                  <a:pos x="connsiteX2" y="connsiteY2"/>
                </a:cxn>
                <a:cxn ang="0">
                  <a:pos x="connsiteX3" y="connsiteY3"/>
                </a:cxn>
              </a:cxnLst>
              <a:rect l="l" t="t" r="r" b="b"/>
              <a:pathLst>
                <a:path w="66296" h="66296">
                  <a:moveTo>
                    <a:pt x="0" y="0"/>
                  </a:moveTo>
                  <a:lnTo>
                    <a:pt x="66296" y="0"/>
                  </a:lnTo>
                  <a:lnTo>
                    <a:pt x="66296" y="66296"/>
                  </a:lnTo>
                  <a:lnTo>
                    <a:pt x="0" y="66296"/>
                  </a:lnTo>
                  <a:close/>
                </a:path>
              </a:pathLst>
            </a:custGeom>
            <a:solidFill>
              <a:srgbClr val="C00000"/>
            </a:solidFill>
            <a:ln w="8235" cap="flat">
              <a:noFill/>
              <a:prstDash val="solid"/>
              <a:miter/>
            </a:ln>
          </p:spPr>
          <p:txBody>
            <a:bodyPr rtlCol="0" anchor="ctr"/>
            <a:lstStyle/>
            <a:p>
              <a:endParaRPr lang="zh-TW" altLang="en-US"/>
            </a:p>
          </p:txBody>
        </p:sp>
        <p:sp>
          <p:nvSpPr>
            <p:cNvPr id="29" name="手繪多邊形: 圖案 28">
              <a:extLst>
                <a:ext uri="{FF2B5EF4-FFF2-40B4-BE49-F238E27FC236}">
                  <a16:creationId xmlns:a16="http://schemas.microsoft.com/office/drawing/2014/main" id="{FC252C44-545F-4EC3-9FD1-7EE6DD66DB68}"/>
                </a:ext>
              </a:extLst>
            </p:cNvPr>
            <p:cNvSpPr/>
            <p:nvPr/>
          </p:nvSpPr>
          <p:spPr>
            <a:xfrm>
              <a:off x="7461462" y="3789900"/>
              <a:ext cx="165740" cy="33148"/>
            </a:xfrm>
            <a:custGeom>
              <a:avLst/>
              <a:gdLst>
                <a:gd name="connsiteX0" fmla="*/ 0 w 165740"/>
                <a:gd name="connsiteY0" fmla="*/ 0 h 33148"/>
                <a:gd name="connsiteX1" fmla="*/ 165740 w 165740"/>
                <a:gd name="connsiteY1" fmla="*/ 0 h 33148"/>
                <a:gd name="connsiteX2" fmla="*/ 165740 w 165740"/>
                <a:gd name="connsiteY2" fmla="*/ 33148 h 33148"/>
                <a:gd name="connsiteX3" fmla="*/ 0 w 165740"/>
                <a:gd name="connsiteY3" fmla="*/ 33148 h 33148"/>
              </a:gdLst>
              <a:ahLst/>
              <a:cxnLst>
                <a:cxn ang="0">
                  <a:pos x="connsiteX0" y="connsiteY0"/>
                </a:cxn>
                <a:cxn ang="0">
                  <a:pos x="connsiteX1" y="connsiteY1"/>
                </a:cxn>
                <a:cxn ang="0">
                  <a:pos x="connsiteX2" y="connsiteY2"/>
                </a:cxn>
                <a:cxn ang="0">
                  <a:pos x="connsiteX3" y="connsiteY3"/>
                </a:cxn>
              </a:cxnLst>
              <a:rect l="l" t="t" r="r" b="b"/>
              <a:pathLst>
                <a:path w="165740" h="33148">
                  <a:moveTo>
                    <a:pt x="0" y="0"/>
                  </a:moveTo>
                  <a:lnTo>
                    <a:pt x="165740" y="0"/>
                  </a:lnTo>
                  <a:lnTo>
                    <a:pt x="165740" y="33148"/>
                  </a:lnTo>
                  <a:lnTo>
                    <a:pt x="0" y="33148"/>
                  </a:lnTo>
                  <a:close/>
                </a:path>
              </a:pathLst>
            </a:custGeom>
            <a:solidFill>
              <a:srgbClr val="C00000"/>
            </a:solidFill>
            <a:ln w="8235" cap="flat">
              <a:noFill/>
              <a:prstDash val="solid"/>
              <a:miter/>
            </a:ln>
          </p:spPr>
          <p:txBody>
            <a:bodyPr rtlCol="0" anchor="ctr"/>
            <a:lstStyle/>
            <a:p>
              <a:endParaRPr lang="zh-TW" altLang="en-US"/>
            </a:p>
          </p:txBody>
        </p:sp>
        <p:sp>
          <p:nvSpPr>
            <p:cNvPr id="30" name="手繪多邊形: 圖案 29">
              <a:extLst>
                <a:ext uri="{FF2B5EF4-FFF2-40B4-BE49-F238E27FC236}">
                  <a16:creationId xmlns:a16="http://schemas.microsoft.com/office/drawing/2014/main" id="{DCF43D7E-11B5-4EBF-B1F7-5EE15E57AF25}"/>
                </a:ext>
              </a:extLst>
            </p:cNvPr>
            <p:cNvSpPr/>
            <p:nvPr/>
          </p:nvSpPr>
          <p:spPr>
            <a:xfrm>
              <a:off x="7328870" y="3905918"/>
              <a:ext cx="66296" cy="66296"/>
            </a:xfrm>
            <a:custGeom>
              <a:avLst/>
              <a:gdLst>
                <a:gd name="connsiteX0" fmla="*/ 0 w 66296"/>
                <a:gd name="connsiteY0" fmla="*/ 0 h 66296"/>
                <a:gd name="connsiteX1" fmla="*/ 66296 w 66296"/>
                <a:gd name="connsiteY1" fmla="*/ 0 h 66296"/>
                <a:gd name="connsiteX2" fmla="*/ 66296 w 66296"/>
                <a:gd name="connsiteY2" fmla="*/ 66296 h 66296"/>
                <a:gd name="connsiteX3" fmla="*/ 0 w 66296"/>
                <a:gd name="connsiteY3" fmla="*/ 66296 h 66296"/>
              </a:gdLst>
              <a:ahLst/>
              <a:cxnLst>
                <a:cxn ang="0">
                  <a:pos x="connsiteX0" y="connsiteY0"/>
                </a:cxn>
                <a:cxn ang="0">
                  <a:pos x="connsiteX1" y="connsiteY1"/>
                </a:cxn>
                <a:cxn ang="0">
                  <a:pos x="connsiteX2" y="connsiteY2"/>
                </a:cxn>
                <a:cxn ang="0">
                  <a:pos x="connsiteX3" y="connsiteY3"/>
                </a:cxn>
              </a:cxnLst>
              <a:rect l="l" t="t" r="r" b="b"/>
              <a:pathLst>
                <a:path w="66296" h="66296">
                  <a:moveTo>
                    <a:pt x="0" y="0"/>
                  </a:moveTo>
                  <a:lnTo>
                    <a:pt x="66296" y="0"/>
                  </a:lnTo>
                  <a:lnTo>
                    <a:pt x="66296" y="66296"/>
                  </a:lnTo>
                  <a:lnTo>
                    <a:pt x="0" y="66296"/>
                  </a:lnTo>
                  <a:close/>
                </a:path>
              </a:pathLst>
            </a:custGeom>
            <a:solidFill>
              <a:srgbClr val="C00000"/>
            </a:solidFill>
            <a:ln w="8235" cap="flat">
              <a:noFill/>
              <a:prstDash val="solid"/>
              <a:miter/>
            </a:ln>
          </p:spPr>
          <p:txBody>
            <a:bodyPr rtlCol="0" anchor="ctr"/>
            <a:lstStyle/>
            <a:p>
              <a:endParaRPr lang="zh-TW" altLang="en-US"/>
            </a:p>
          </p:txBody>
        </p:sp>
        <p:sp>
          <p:nvSpPr>
            <p:cNvPr id="32" name="手繪多邊形: 圖案 31">
              <a:extLst>
                <a:ext uri="{FF2B5EF4-FFF2-40B4-BE49-F238E27FC236}">
                  <a16:creationId xmlns:a16="http://schemas.microsoft.com/office/drawing/2014/main" id="{6BB5A9BD-4139-48A0-B09A-6213222EED7E}"/>
                </a:ext>
              </a:extLst>
            </p:cNvPr>
            <p:cNvSpPr/>
            <p:nvPr/>
          </p:nvSpPr>
          <p:spPr>
            <a:xfrm>
              <a:off x="7461462" y="3922492"/>
              <a:ext cx="165740" cy="33148"/>
            </a:xfrm>
            <a:custGeom>
              <a:avLst/>
              <a:gdLst>
                <a:gd name="connsiteX0" fmla="*/ 0 w 165740"/>
                <a:gd name="connsiteY0" fmla="*/ 0 h 33148"/>
                <a:gd name="connsiteX1" fmla="*/ 165740 w 165740"/>
                <a:gd name="connsiteY1" fmla="*/ 0 h 33148"/>
                <a:gd name="connsiteX2" fmla="*/ 165740 w 165740"/>
                <a:gd name="connsiteY2" fmla="*/ 33148 h 33148"/>
                <a:gd name="connsiteX3" fmla="*/ 0 w 165740"/>
                <a:gd name="connsiteY3" fmla="*/ 33148 h 33148"/>
              </a:gdLst>
              <a:ahLst/>
              <a:cxnLst>
                <a:cxn ang="0">
                  <a:pos x="connsiteX0" y="connsiteY0"/>
                </a:cxn>
                <a:cxn ang="0">
                  <a:pos x="connsiteX1" y="connsiteY1"/>
                </a:cxn>
                <a:cxn ang="0">
                  <a:pos x="connsiteX2" y="connsiteY2"/>
                </a:cxn>
                <a:cxn ang="0">
                  <a:pos x="connsiteX3" y="connsiteY3"/>
                </a:cxn>
              </a:cxnLst>
              <a:rect l="l" t="t" r="r" b="b"/>
              <a:pathLst>
                <a:path w="165740" h="33148">
                  <a:moveTo>
                    <a:pt x="0" y="0"/>
                  </a:moveTo>
                  <a:lnTo>
                    <a:pt x="165740" y="0"/>
                  </a:lnTo>
                  <a:lnTo>
                    <a:pt x="165740" y="33148"/>
                  </a:lnTo>
                  <a:lnTo>
                    <a:pt x="0" y="33148"/>
                  </a:lnTo>
                  <a:close/>
                </a:path>
              </a:pathLst>
            </a:custGeom>
            <a:solidFill>
              <a:srgbClr val="C00000"/>
            </a:solidFill>
            <a:ln w="8235" cap="flat">
              <a:noFill/>
              <a:prstDash val="solid"/>
              <a:miter/>
            </a:ln>
          </p:spPr>
          <p:txBody>
            <a:bodyPr rtlCol="0" anchor="ctr"/>
            <a:lstStyle/>
            <a:p>
              <a:endParaRPr lang="zh-TW" altLang="en-US"/>
            </a:p>
          </p:txBody>
        </p:sp>
      </p:grpSp>
      <p:sp>
        <p:nvSpPr>
          <p:cNvPr id="37" name="文字方塊 36">
            <a:extLst>
              <a:ext uri="{FF2B5EF4-FFF2-40B4-BE49-F238E27FC236}">
                <a16:creationId xmlns:a16="http://schemas.microsoft.com/office/drawing/2014/main" id="{1B18E6AF-37C9-4469-A353-F37B053E50A6}"/>
              </a:ext>
            </a:extLst>
          </p:cNvPr>
          <p:cNvSpPr txBox="1"/>
          <p:nvPr/>
        </p:nvSpPr>
        <p:spPr>
          <a:xfrm>
            <a:off x="407323" y="1064028"/>
            <a:ext cx="11538066" cy="707886"/>
          </a:xfrm>
          <a:prstGeom prst="rect">
            <a:avLst/>
          </a:prstGeom>
          <a:noFill/>
        </p:spPr>
        <p:txBody>
          <a:bodyPr wrap="square" rtlCol="0">
            <a:spAutoFit/>
          </a:bodyPr>
          <a:lstStyle/>
          <a:p>
            <a:r>
              <a:rPr lang="zh-TW" altLang="en-US" sz="2000">
                <a:solidFill>
                  <a:srgbClr val="4472C4"/>
                </a:solidFill>
                <a:latin typeface="微軟正黑體" panose="020B0604030504040204" pitchFamily="34" charset="-120"/>
                <a:ea typeface="微軟正黑體" panose="020B0604030504040204" pitchFamily="34" charset="-120"/>
              </a:rPr>
              <a:t>本專案為驗證資料科學解決方案之可行性，並進行</a:t>
            </a:r>
            <a:r>
              <a:rPr lang="en-US" altLang="zh-TW" sz="2000">
                <a:solidFill>
                  <a:srgbClr val="4472C4"/>
                </a:solidFill>
                <a:latin typeface="微軟正黑體" panose="020B0604030504040204" pitchFamily="34" charset="-120"/>
                <a:ea typeface="微軟正黑體" panose="020B0604030504040204" pitchFamily="34" charset="-120"/>
              </a:rPr>
              <a:t>5</a:t>
            </a:r>
            <a:r>
              <a:rPr lang="zh-TW" altLang="en-US" sz="2000">
                <a:solidFill>
                  <a:srgbClr val="4472C4"/>
                </a:solidFill>
                <a:latin typeface="微軟正黑體" panose="020B0604030504040204" pitchFamily="34" charset="-120"/>
                <a:ea typeface="微軟正黑體" panose="020B0604030504040204" pitchFamily="34" charset="-120"/>
              </a:rPr>
              <a:t>家店鋪實測。確認可行後再擴大至多店鋪，及開發自動化訂購預測系統，整合生產與銷售，最終完成建構智能供應鏈之目標。</a:t>
            </a:r>
          </a:p>
        </p:txBody>
      </p:sp>
    </p:spTree>
    <p:extLst>
      <p:ext uri="{BB962C8B-B14F-4D97-AF65-F5344CB8AC3E}">
        <p14:creationId xmlns:p14="http://schemas.microsoft.com/office/powerpoint/2010/main" val="2449613984"/>
      </p:ext>
    </p:extLst>
  </p:cSld>
  <p:clrMapOvr>
    <a:masterClrMapping/>
  </p:clrMapOvr>
</p:sld>
</file>

<file path=ppt/theme/theme1.xml><?xml version="1.0" encoding="utf-8"?>
<a:theme xmlns:a="http://schemas.openxmlformats.org/drawingml/2006/main" name="1_Divider">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WHITE TEMPLATE">
  <a:themeElements>
    <a:clrScheme name="Dynamics365">
      <a:dk1>
        <a:srgbClr val="505050"/>
      </a:dk1>
      <a:lt1>
        <a:srgbClr val="FFFFFF"/>
      </a:lt1>
      <a:dk2>
        <a:srgbClr val="001E4E"/>
      </a:dk2>
      <a:lt2>
        <a:srgbClr val="3892D9"/>
      </a:lt2>
      <a:accent1>
        <a:srgbClr val="001C44"/>
      </a:accent1>
      <a:accent2>
        <a:srgbClr val="3892DA"/>
      </a:accent2>
      <a:accent3>
        <a:srgbClr val="00B6C2"/>
      </a:accent3>
      <a:accent4>
        <a:srgbClr val="4F5B6B"/>
      </a:accent4>
      <a:accent5>
        <a:srgbClr val="384351"/>
      </a:accent5>
      <a:accent6>
        <a:srgbClr val="1B212A"/>
      </a:accent6>
      <a:hlink>
        <a:srgbClr val="3893DB"/>
      </a:hlink>
      <a:folHlink>
        <a:srgbClr val="3893DB"/>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Dynamics365_template_16-9_DARK_BLUE_2017" id="{8FB303E4-D316-EC41-9A70-82CB8DE19F07}" vid="{199F96B1-A9C6-C248-867E-D36ABDDB8BCF}"/>
    </a:ext>
  </a:extLst>
</a:theme>
</file>

<file path=ppt/theme/theme3.xml><?xml version="1.0" encoding="utf-8"?>
<a:theme xmlns:a="http://schemas.openxmlformats.org/drawingml/2006/main" name="2_Divider">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B8B0EE036C1C245AF976549099267A4" ma:contentTypeVersion="6" ma:contentTypeDescription="Create a new document." ma:contentTypeScope="" ma:versionID="13ebd8263f4d53816abb32bf3fdcb2b9">
  <xsd:schema xmlns:xsd="http://www.w3.org/2001/XMLSchema" xmlns:xs="http://www.w3.org/2001/XMLSchema" xmlns:p="http://schemas.microsoft.com/office/2006/metadata/properties" xmlns:ns2="837e210f-7945-48ca-bd56-fc36127e775c" targetNamespace="http://schemas.microsoft.com/office/2006/metadata/properties" ma:root="true" ma:fieldsID="02cd41334a9cf23ead80a06dfb2967a6" ns2:_="">
    <xsd:import namespace="837e210f-7945-48ca-bd56-fc36127e775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37e210f-7945-48ca-bd56-fc36127e77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E8C3B4E-1275-4906-9D41-5A36671F0CBB}">
  <ds:schemaRefs>
    <ds:schemaRef ds:uri="d766fcba-187b-45e3-b1d2-614a3fd28a4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AA2BC84-881A-483E-A568-F1508D90FE72}"/>
</file>

<file path=customXml/itemProps3.xml><?xml version="1.0" encoding="utf-8"?>
<ds:datastoreItem xmlns:ds="http://schemas.openxmlformats.org/officeDocument/2006/customXml" ds:itemID="{36C9B2E1-4656-4F71-B9D5-5AF24ED75CE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39</Slides>
  <Notes>11</Notes>
  <HiddenSlides>4</HiddenSlides>
  <ScaleCrop>false</ScaleCrop>
  <HeadingPairs>
    <vt:vector size="4" baseType="variant">
      <vt:variant>
        <vt:lpstr>Theme</vt:lpstr>
      </vt:variant>
      <vt:variant>
        <vt:i4>3</vt:i4>
      </vt:variant>
      <vt:variant>
        <vt:lpstr>Slide Titles</vt:lpstr>
      </vt:variant>
      <vt:variant>
        <vt:i4>39</vt:i4>
      </vt:variant>
    </vt:vector>
  </HeadingPairs>
  <TitlesOfParts>
    <vt:vector size="42" baseType="lpstr">
      <vt:lpstr>1_Divider</vt:lpstr>
      <vt:lpstr>4_WHITE TEMPLATE</vt:lpstr>
      <vt:lpstr>2_Divider</vt:lpstr>
      <vt:lpstr>PowerPoint Presentation</vt:lpstr>
      <vt:lpstr>PowerPoint Presentation</vt:lpstr>
      <vt:lpstr>PowerPoint Presentation</vt:lpstr>
      <vt:lpstr>超商鮮食報廢處理的挑戰</vt:lpstr>
      <vt:lpstr>專案目標</vt:lpstr>
      <vt:lpstr>PowerPoint Presentation</vt:lpstr>
      <vt:lpstr>PowerPoint Presentation</vt:lpstr>
      <vt:lpstr>微軟數據科學專案方法論</vt:lpstr>
      <vt:lpstr>PowerPoint Presentation</vt:lpstr>
      <vt:lpstr>PowerPoint Presentation</vt:lpstr>
      <vt:lpstr>PowerPoint Presentation</vt:lpstr>
      <vt:lpstr>資料概覽及探索</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預測成果(1) - 各店鋪預測結果</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實測與POC的現實差異</vt:lpstr>
      <vt:lpstr>PowerPoint Presentation</vt:lpstr>
      <vt:lpstr>PowerPoint Presentation</vt:lpstr>
      <vt:lpstr>PowerPoint Presentation</vt:lpstr>
      <vt:lpstr>PowerPoint Presentation</vt:lpstr>
      <vt:lpstr>解決方案演進路線</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全家鮮食銷售 智能預測</dc:title>
  <dc:creator>Harvey Wang</dc:creator>
  <cp:revision>1</cp:revision>
  <dcterms:created xsi:type="dcterms:W3CDTF">2019-08-04T02:23:45Z</dcterms:created>
  <dcterms:modified xsi:type="dcterms:W3CDTF">2019-08-16T06:25:26Z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harwa@microsoft.com</vt:lpwstr>
  </property>
  <property fmtid="{D5CDD505-2E9C-101B-9397-08002B2CF9AE}" pid="5" name="MSIP_Label_f42aa342-8706-4288-bd11-ebb85995028c_SetDate">
    <vt:lpwstr>2019-08-04T02:33:35.4783264Z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eae111a4-2e6d-467a-aab8-3777b21e5a50</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0x0101004B8B0EE036C1C245AF976549099267A4</vt:lpwstr>
  </property>
</Properties>
</file>

<file path=docProps/thumbnail.jpeg>
</file>